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80" r:id="rId4"/>
    <p:sldId id="292" r:id="rId5"/>
    <p:sldId id="265" r:id="rId6"/>
    <p:sldId id="290" r:id="rId7"/>
    <p:sldId id="291" r:id="rId8"/>
    <p:sldId id="281" r:id="rId9"/>
    <p:sldId id="282" r:id="rId10"/>
    <p:sldId id="283" r:id="rId11"/>
    <p:sldId id="284" r:id="rId12"/>
    <p:sldId id="285" r:id="rId13"/>
    <p:sldId id="29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BDD7EE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94" autoAdjust="0"/>
    <p:restoredTop sz="80838" autoAdjust="0"/>
  </p:normalViewPr>
  <p:slideViewPr>
    <p:cSldViewPr snapToGrid="0">
      <p:cViewPr varScale="1">
        <p:scale>
          <a:sx n="75" d="100"/>
          <a:sy n="75" d="100"/>
        </p:scale>
        <p:origin x="72" y="318"/>
      </p:cViewPr>
      <p:guideLst>
        <p:guide orient="horz" pos="2183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372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6855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7895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2274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281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2863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957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7481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970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10.jp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10.jp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.png"/><Relationship Id="rId5" Type="http://schemas.openxmlformats.org/officeDocument/2006/relationships/image" Target="../media/image10.jp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.png"/><Relationship Id="rId5" Type="http://schemas.openxmlformats.org/officeDocument/2006/relationships/image" Target="../media/image11.jp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48111" y="2405575"/>
            <a:ext cx="5528604" cy="1104388"/>
          </a:xfrm>
        </p:spPr>
        <p:txBody>
          <a:bodyPr>
            <a:noAutofit/>
          </a:bodyPr>
          <a:lstStyle/>
          <a:p>
            <a:r>
              <a:rPr lang="en-GB" sz="8000" b="1" dirty="0">
                <a:solidFill>
                  <a:srgbClr val="0000FF"/>
                </a:solidFill>
                <a:latin typeface="+mn-lt"/>
              </a:rPr>
              <a:t>Adverbials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27532E1-9989-AF4B-BC86-121B04C93D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98970" y="49390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/>
              <a:t>Verbs indicate that someone or something is </a:t>
            </a:r>
          </a:p>
          <a:p>
            <a:pPr algn="ctr"/>
            <a:r>
              <a:rPr lang="en-GB" sz="3200" dirty="0">
                <a:solidFill>
                  <a:srgbClr val="0000FF"/>
                </a:solidFill>
              </a:rPr>
              <a:t>doing</a:t>
            </a:r>
            <a:r>
              <a:rPr lang="en-GB" sz="3200" dirty="0"/>
              <a:t>, </a:t>
            </a:r>
            <a:r>
              <a:rPr lang="en-GB" sz="3200" dirty="0">
                <a:solidFill>
                  <a:srgbClr val="0000FF"/>
                </a:solidFill>
              </a:rPr>
              <a:t>feeling</a:t>
            </a:r>
            <a:r>
              <a:rPr lang="en-GB" sz="3200" dirty="0"/>
              <a:t> or </a:t>
            </a:r>
            <a:r>
              <a:rPr lang="en-GB" sz="3200" dirty="0">
                <a:solidFill>
                  <a:srgbClr val="0000FF"/>
                </a:solidFill>
              </a:rPr>
              <a:t>being</a:t>
            </a:r>
            <a:r>
              <a:rPr lang="en-GB" sz="3200" dirty="0"/>
              <a:t>.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33536" y="2566045"/>
            <a:ext cx="45960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tide </a:t>
            </a:r>
            <a:r>
              <a:rPr lang="en-GB" sz="2800" dirty="0">
                <a:solidFill>
                  <a:srgbClr val="0000FF"/>
                </a:solidFill>
              </a:rPr>
              <a:t>creeps </a:t>
            </a:r>
            <a:r>
              <a:rPr lang="en-GB" sz="2800" dirty="0"/>
              <a:t>up the sand.</a:t>
            </a:r>
          </a:p>
          <a:p>
            <a:pPr algn="ctr"/>
            <a:r>
              <a:rPr lang="en-GB" sz="2800" dirty="0"/>
              <a:t>The shadows </a:t>
            </a:r>
            <a:r>
              <a:rPr lang="en-GB" sz="2800" dirty="0">
                <a:solidFill>
                  <a:srgbClr val="0000FF"/>
                </a:solidFill>
              </a:rPr>
              <a:t>cross</a:t>
            </a:r>
            <a:r>
              <a:rPr lang="en-GB" sz="2800" dirty="0"/>
              <a:t> the land.</a:t>
            </a:r>
          </a:p>
          <a:p>
            <a:pPr algn="ctr"/>
            <a:r>
              <a:rPr lang="en-GB" sz="2800" dirty="0"/>
              <a:t>The dew </a:t>
            </a:r>
            <a:r>
              <a:rPr lang="en-GB" sz="2800" dirty="0">
                <a:solidFill>
                  <a:srgbClr val="0000FF"/>
                </a:solidFill>
              </a:rPr>
              <a:t>dries</a:t>
            </a:r>
            <a:r>
              <a:rPr lang="en-GB" sz="2800" dirty="0"/>
              <a:t> on the dock.</a:t>
            </a:r>
          </a:p>
          <a:p>
            <a:pPr algn="ctr"/>
            <a:r>
              <a:rPr lang="en-GB" sz="2800" dirty="0"/>
              <a:t>The green moss </a:t>
            </a:r>
            <a:r>
              <a:rPr lang="en-GB" sz="2800" dirty="0">
                <a:solidFill>
                  <a:srgbClr val="0000FF"/>
                </a:solidFill>
              </a:rPr>
              <a:t>spreads</a:t>
            </a:r>
            <a:r>
              <a:rPr lang="en-GB" sz="2800" dirty="0"/>
              <a:t>!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</a:t>
            </a:r>
            <a:r>
              <a:rPr lang="en-GB" sz="2800" b="1" dirty="0">
                <a:solidFill>
                  <a:srgbClr val="0000FF"/>
                </a:solidFill>
              </a:rPr>
              <a:t>verbs</a:t>
            </a:r>
            <a:r>
              <a:rPr lang="en-GB" sz="2800" dirty="0"/>
              <a:t> have the name of a person or thing or a pronoun in front of them. 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31473B5-4C30-7648-B37D-78A55B3100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73501" y="29839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6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2340526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85912" y="2946272"/>
            <a:ext cx="2093366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a word,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a phrase,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or a clause.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00FF"/>
                </a:solidFill>
              </a:rPr>
              <a:t>Adverbials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b="1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179872" y="3802950"/>
            <a:ext cx="2625213" cy="572628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slowly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73190" y="3783509"/>
            <a:ext cx="2930737" cy="572628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 a snail’s pace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036645" y="5257919"/>
            <a:ext cx="4191900" cy="572628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while the whole world slept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DF441FD-AE47-9E4D-8280-A398A3DF81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007263" y="24739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77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1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5" grpId="0" uiExpand="1" build="p"/>
      <p:bldP spid="9" grpId="0"/>
      <p:bldP spid="3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b="1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85111" y="2200402"/>
            <a:ext cx="6784258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 </a:t>
            </a:r>
            <a:r>
              <a:rPr lang="en-GB" sz="2800" b="1" dirty="0"/>
              <a:t>with no hurry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 </a:t>
            </a:r>
            <a:r>
              <a:rPr lang="en-GB" sz="2800" b="1" dirty="0"/>
              <a:t>across the leaf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 </a:t>
            </a:r>
            <a:r>
              <a:rPr lang="en-GB" sz="2800" b="1" dirty="0"/>
              <a:t>silently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endParaRPr lang="en-GB" sz="2800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00FF"/>
                </a:solidFill>
              </a:rPr>
              <a:t>Adverbials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14807" y="5002003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each sentence, the </a:t>
            </a:r>
            <a:r>
              <a:rPr lang="en-GB" sz="2800" dirty="0">
                <a:solidFill>
                  <a:srgbClr val="0000FF"/>
                </a:solidFill>
              </a:rPr>
              <a:t>verb</a:t>
            </a:r>
            <a:r>
              <a:rPr lang="en-GB" sz="2800" dirty="0"/>
              <a:t> is modified by the </a:t>
            </a:r>
            <a:r>
              <a:rPr lang="en-GB" sz="2800" b="1" dirty="0"/>
              <a:t>adverbial</a:t>
            </a:r>
            <a:r>
              <a:rPr lang="en-GB" sz="2800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B63AF0-346A-474B-B5DF-7420B66FD3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739" y="2488614"/>
            <a:ext cx="2705100" cy="18034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122A803-33F5-C64D-B526-543BF26DFD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32289" y="81245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918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4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B871E9-8E21-4EDA-9F63-BA0F646D22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1098" y="541606"/>
            <a:ext cx="1918080" cy="1440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 in different places in a sentence. 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8977" y="2157183"/>
            <a:ext cx="5983968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 </a:t>
            </a:r>
            <a:r>
              <a:rPr lang="en-GB" sz="2800" b="1" dirty="0"/>
              <a:t>with no hurry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 </a:t>
            </a:r>
            <a:r>
              <a:rPr lang="en-GB" sz="2800" b="1" dirty="0"/>
              <a:t>across the leaf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 </a:t>
            </a:r>
            <a:r>
              <a:rPr lang="en-GB" sz="2800" b="1" dirty="0"/>
              <a:t>silently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endParaRPr lang="en-GB" sz="2800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00FF"/>
                </a:solidFill>
              </a:rPr>
              <a:t>Adverbials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14807" y="5002003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it is at the start of a sentence, the </a:t>
            </a:r>
            <a:r>
              <a:rPr lang="en-GB" sz="2800" b="1" dirty="0"/>
              <a:t>adverbial </a:t>
            </a:r>
            <a:r>
              <a:rPr lang="en-GB" sz="2800" dirty="0"/>
              <a:t>is called a </a:t>
            </a:r>
            <a:r>
              <a:rPr lang="en-GB" sz="2800" b="1" dirty="0">
                <a:solidFill>
                  <a:srgbClr val="7030A0"/>
                </a:solidFill>
              </a:rPr>
              <a:t>fronted adverbial.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28EECC-239E-ED43-9DA0-A12EF36A111D}"/>
              </a:ext>
            </a:extLst>
          </p:cNvPr>
          <p:cNvSpPr txBox="1"/>
          <p:nvPr/>
        </p:nvSpPr>
        <p:spPr>
          <a:xfrm>
            <a:off x="5475743" y="2146390"/>
            <a:ext cx="5983968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rgbClr val="7030A0"/>
                </a:solidFill>
              </a:rPr>
              <a:t>With no hurry, </a:t>
            </a: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slid. </a:t>
            </a: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rgbClr val="7030A0"/>
                </a:solidFill>
              </a:rPr>
              <a:t>Across the leaf, </a:t>
            </a: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slid.</a:t>
            </a:r>
            <a:endParaRPr lang="en-GB" sz="2800" dirty="0"/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rgbClr val="7030A0"/>
                </a:solidFill>
              </a:rPr>
              <a:t>Silently, </a:t>
            </a:r>
            <a:r>
              <a:rPr lang="en-GB" sz="2800" dirty="0"/>
              <a:t>the snail </a:t>
            </a:r>
            <a:r>
              <a:rPr lang="en-GB" sz="2800" dirty="0">
                <a:solidFill>
                  <a:srgbClr val="0000FF"/>
                </a:solidFill>
              </a:rPr>
              <a:t>slid. </a:t>
            </a:r>
            <a:endParaRPr lang="en-GB" sz="2800" dirty="0"/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BB813FE-2476-B84F-9190-FEF1698019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7982" y="123584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DA2269-5A6C-49CE-9FA7-F03782A606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165" y="3321935"/>
            <a:ext cx="2955789" cy="2160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0463" y="1501959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7030A0"/>
                </a:solidFill>
              </a:rPr>
              <a:t>Fronted adverbials </a:t>
            </a:r>
            <a:r>
              <a:rPr lang="en-GB" sz="2800" dirty="0"/>
              <a:t>are separated from the main part of the sentence by a </a:t>
            </a:r>
            <a:r>
              <a:rPr lang="en-GB" sz="2800" b="1" dirty="0"/>
              <a:t>comma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2870232" y="2851867"/>
            <a:ext cx="7266340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rgbClr val="7030A0"/>
                </a:solidFill>
              </a:rPr>
              <a:t>With steady determination</a:t>
            </a:r>
            <a:r>
              <a:rPr lang="en-GB" sz="2800" b="1" dirty="0"/>
              <a:t>,</a:t>
            </a:r>
            <a:r>
              <a:rPr lang="en-GB" sz="2800" dirty="0"/>
              <a:t> the snail slid.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4373402" y="3799853"/>
            <a:ext cx="3445196" cy="98548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Try saying the whole sentence with and without a pause. 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2555158" y="5061474"/>
            <a:ext cx="7081684" cy="98548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comma tells the listener that the main information is coming.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This is great for building tension.</a:t>
            </a:r>
            <a:r>
              <a:rPr lang="en-GB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304141" y="722815"/>
            <a:ext cx="5546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00FF"/>
                </a:solidFill>
              </a:rPr>
              <a:t>Punctuating Fronted Adverbials</a:t>
            </a:r>
            <a:endParaRPr lang="en-GB" dirty="0">
              <a:solidFill>
                <a:srgbClr val="0000FF"/>
              </a:solidFill>
            </a:endParaRP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30B25B3-72E1-B948-872C-5898CE8933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85910" y="29839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94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1.85185E-6 L 0.74506 -0.03449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253" y="-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28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build="p"/>
      <p:bldP spid="9" grpId="0"/>
      <p:bldP spid="6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2966F4A-E899-477F-8028-76AC5B5AE6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4127" y="4638264"/>
            <a:ext cx="1453802" cy="143555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0463" y="1501959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Spot the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fronted adverbial 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in each sentence.</a:t>
            </a:r>
          </a:p>
          <a:p>
            <a:pPr algn="ct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  <a:effectLst/>
              </a:rPr>
              <a:t>Decide where the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  <a:effectLst/>
              </a:rPr>
              <a:t>comma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  <a:effectLst/>
              </a:rPr>
              <a:t> should go.</a:t>
            </a:r>
            <a:endParaRPr lang="en-GB" sz="4800" i="1" dirty="0">
              <a:solidFill>
                <a:schemeClr val="accent5">
                  <a:lumMod val="75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304141" y="825933"/>
            <a:ext cx="5546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00FF"/>
                </a:solidFill>
              </a:rPr>
              <a:t>Punctuating Fronted Adverbials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5033" y="2456066"/>
            <a:ext cx="10334846" cy="3257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In the brown water a fish lay quietly dozing.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 High in the blue above birds were singing.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At the edge of the tide the waves broke.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Whenever the moon and stars are set the badgers venture out.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Whenever the wind is high the leaves rattle and fall.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DBCC7F-07E4-D545-810D-15BC101F00EE}"/>
              </a:ext>
            </a:extLst>
          </p:cNvPr>
          <p:cNvSpPr/>
          <p:nvPr/>
        </p:nvSpPr>
        <p:spPr>
          <a:xfrm>
            <a:off x="977103" y="2448433"/>
            <a:ext cx="10334846" cy="3257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In the brown water, a fish lay quietly dozing.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 High in the blue above, birds were singing.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At the edge of the tide, the waves broke.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Whenever the moon and stars are set, the badgers venture out.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Whenever the wind is high, the leaves rattle and fall.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2C88F4-2F7C-47EB-83AA-17974D2B73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72" y="665344"/>
            <a:ext cx="1810369" cy="1798177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515FBBE-83BD-5A40-AEC0-D175E69C00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974127" y="109555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82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15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 build="p"/>
      <p:bldP spid="9" grpId="0" uiExpand="1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questions…</a:t>
            </a:r>
            <a:endParaRPr lang="en-GB" sz="4800" dirty="0"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00FF"/>
                </a:solidFill>
              </a:rPr>
              <a:t>Adverbials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5048042" y="2310972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Where?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5048042" y="3390314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When?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048041" y="4469656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How?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347F72-AED8-4B07-A02C-DEA556B9E2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3568" y="2940429"/>
            <a:ext cx="2115464" cy="180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0A9987-2BD1-4B05-A576-39C58875ED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5542" y="1860429"/>
            <a:ext cx="3303396" cy="216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C5AD72-327A-49B2-8AF6-E2A622EDD1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77240" y="4649887"/>
            <a:ext cx="1906560" cy="14400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EF593B8-0E37-204B-BDCE-886BC11BE9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979032" y="89245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49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15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526" y="5126433"/>
            <a:ext cx="7331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answer the question: </a:t>
            </a:r>
            <a:r>
              <a:rPr lang="en-GB" sz="2800" i="1" dirty="0"/>
              <a:t>Where?</a:t>
            </a:r>
            <a:endParaRPr lang="en-GB" sz="4800" i="1" dirty="0"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Where?</a:t>
            </a:r>
          </a:p>
        </p:txBody>
      </p:sp>
      <p:sp>
        <p:nvSpPr>
          <p:cNvPr id="6" name="Rectangle 5"/>
          <p:cNvSpPr/>
          <p:nvPr/>
        </p:nvSpPr>
        <p:spPr>
          <a:xfrm>
            <a:off x="4317849" y="1361910"/>
            <a:ext cx="3518784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sheds </a:t>
            </a:r>
            <a:r>
              <a:rPr lang="en-GB" sz="2800" dirty="0">
                <a:solidFill>
                  <a:prstClr val="black"/>
                </a:solidFill>
              </a:rPr>
              <a:t>its light.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820616" y="2212304"/>
            <a:ext cx="6550768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b="1" dirty="0">
                <a:solidFill>
                  <a:prstClr val="black"/>
                </a:solidFill>
              </a:rPr>
              <a:t>From high in the sky, </a:t>
            </a: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sheds </a:t>
            </a:r>
            <a:r>
              <a:rPr lang="en-GB" sz="2800" dirty="0"/>
              <a:t>its light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687980" y="3117101"/>
            <a:ext cx="8761181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b="1" dirty="0">
                <a:solidFill>
                  <a:prstClr val="black"/>
                </a:solidFill>
              </a:rPr>
              <a:t>Over the cold earth, </a:t>
            </a: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sheds </a:t>
            </a:r>
            <a:r>
              <a:rPr lang="en-GB" sz="2800" dirty="0"/>
              <a:t>its light. </a:t>
            </a:r>
            <a:endParaRPr lang="en-GB" sz="28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019692" y="3960374"/>
            <a:ext cx="6903166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b="1" dirty="0">
                <a:solidFill>
                  <a:prstClr val="black"/>
                </a:solidFill>
              </a:rPr>
              <a:t>Into the darkness, </a:t>
            </a: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sheds</a:t>
            </a:r>
            <a:r>
              <a:rPr lang="en-GB" sz="2800" dirty="0">
                <a:solidFill>
                  <a:prstClr val="black"/>
                </a:solidFill>
              </a:rPr>
              <a:t> its light.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A14F71-EE7E-834D-9CEC-5B37F8DE70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11" y="538391"/>
            <a:ext cx="2161632" cy="2033761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DE3DC31-4AFC-8046-99E2-0C578E8A06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66679" y="472003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07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4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6289" y="4974525"/>
            <a:ext cx="7513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answer the question: </a:t>
            </a:r>
            <a:r>
              <a:rPr lang="en-GB" sz="2800" i="1" dirty="0"/>
              <a:t>When?</a:t>
            </a:r>
            <a:endParaRPr lang="en-GB" sz="4800" i="1" dirty="0"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00FF"/>
                </a:solidFill>
              </a:rPr>
              <a:t>Adverbials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When?</a:t>
            </a:r>
          </a:p>
        </p:txBody>
      </p:sp>
      <p:sp>
        <p:nvSpPr>
          <p:cNvPr id="6" name="Rectangle 5"/>
          <p:cNvSpPr/>
          <p:nvPr/>
        </p:nvSpPr>
        <p:spPr>
          <a:xfrm>
            <a:off x="4231804" y="1433654"/>
            <a:ext cx="3342453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 </a:t>
            </a:r>
            <a:r>
              <a:rPr lang="en-GB" sz="2800" dirty="0"/>
              <a:t>its light.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47900" y="2182652"/>
            <a:ext cx="8535716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b="1" dirty="0"/>
              <a:t>When the world was cold, </a:t>
            </a: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 </a:t>
            </a:r>
            <a:r>
              <a:rPr lang="en-GB" sz="2800" dirty="0"/>
              <a:t>its light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578872" y="3001301"/>
            <a:ext cx="8700044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b="1" dirty="0"/>
              <a:t>Before the snow melted, </a:t>
            </a: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 </a:t>
            </a:r>
            <a:r>
              <a:rPr lang="en-GB" sz="2800" dirty="0"/>
              <a:t>its light</a:t>
            </a:r>
            <a:r>
              <a:rPr lang="en-GB" sz="2800" dirty="0">
                <a:solidFill>
                  <a:srgbClr val="0000FF"/>
                </a:solidFill>
              </a:rPr>
              <a:t>.</a:t>
            </a:r>
            <a:endParaRPr lang="en-GB" sz="28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64619" y="3819950"/>
            <a:ext cx="861232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b="1" dirty="0">
                <a:solidFill>
                  <a:prstClr val="black"/>
                </a:solidFill>
              </a:rPr>
              <a:t>Right at that moment, </a:t>
            </a: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</a:t>
            </a:r>
            <a:r>
              <a:rPr lang="en-GB" sz="2800" dirty="0">
                <a:solidFill>
                  <a:prstClr val="black"/>
                </a:solidFill>
              </a:rPr>
              <a:t> its light.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8F1C9B9-FB1A-064A-9A70-CC71B54D23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43" y="538391"/>
            <a:ext cx="1981168" cy="1863973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4549921-5640-BA4E-BDED-846C03EBF3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77216" y="48297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09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9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3813" y="5067250"/>
            <a:ext cx="6789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answer the question: </a:t>
            </a:r>
            <a:r>
              <a:rPr lang="en-GB" sz="2800" i="1" dirty="0"/>
              <a:t>How?</a:t>
            </a:r>
            <a:endParaRPr lang="en-GB" sz="4800" i="1" dirty="0"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00FF"/>
                </a:solidFill>
              </a:rPr>
              <a:t>Adverbials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How?</a:t>
            </a:r>
          </a:p>
        </p:txBody>
      </p:sp>
      <p:sp>
        <p:nvSpPr>
          <p:cNvPr id="6" name="Rectangle 5"/>
          <p:cNvSpPr/>
          <p:nvPr/>
        </p:nvSpPr>
        <p:spPr>
          <a:xfrm>
            <a:off x="4365137" y="1310406"/>
            <a:ext cx="3424207" cy="6718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</a:t>
            </a:r>
            <a:r>
              <a:rPr lang="en-GB" sz="2800" dirty="0">
                <a:solidFill>
                  <a:prstClr val="black"/>
                </a:solidFill>
              </a:rPr>
              <a:t> its light.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789074" y="2174062"/>
            <a:ext cx="10173244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b="1" dirty="0">
                <a:solidFill>
                  <a:prstClr val="black"/>
                </a:solidFill>
              </a:rPr>
              <a:t>Brightly, </a:t>
            </a: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</a:t>
            </a:r>
            <a:r>
              <a:rPr lang="en-GB" sz="2800" dirty="0">
                <a:solidFill>
                  <a:prstClr val="black"/>
                </a:solidFill>
              </a:rPr>
              <a:t> its light.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477519" y="2976946"/>
            <a:ext cx="9208044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b="1" dirty="0">
                <a:solidFill>
                  <a:prstClr val="black"/>
                </a:solidFill>
              </a:rPr>
              <a:t>With warmth and colour, </a:t>
            </a: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</a:t>
            </a:r>
            <a:r>
              <a:rPr lang="en-GB" sz="2800" dirty="0">
                <a:solidFill>
                  <a:prstClr val="black"/>
                </a:solidFill>
              </a:rPr>
              <a:t> its light.</a:t>
            </a:r>
            <a:endParaRPr lang="en-GB" sz="2800" b="1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35200" y="3787173"/>
            <a:ext cx="8356600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b="1" dirty="0">
                <a:solidFill>
                  <a:prstClr val="black"/>
                </a:solidFill>
              </a:rPr>
              <a:t>Like an old friend returning, </a:t>
            </a:r>
            <a:r>
              <a:rPr lang="en-GB" sz="2800" dirty="0">
                <a:solidFill>
                  <a:prstClr val="black"/>
                </a:solidFill>
              </a:rPr>
              <a:t>the sun </a:t>
            </a:r>
            <a:r>
              <a:rPr lang="en-GB" sz="2800" dirty="0">
                <a:solidFill>
                  <a:srgbClr val="0000FF"/>
                </a:solidFill>
              </a:rPr>
              <a:t>shed</a:t>
            </a:r>
            <a:r>
              <a:rPr lang="en-GB" sz="2800" dirty="0">
                <a:solidFill>
                  <a:prstClr val="black"/>
                </a:solidFill>
              </a:rPr>
              <a:t> its light.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5CB33A8-72CD-1B41-9167-E639A8A61F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11" y="538391"/>
            <a:ext cx="2161632" cy="2033761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DBF2B0B-9FBF-2F42-9D4F-E976E6410D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64144" y="414934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0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7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often open with a </a:t>
            </a:r>
            <a:r>
              <a:rPr lang="en-GB" sz="2800" b="1" u="sng" dirty="0"/>
              <a:t>preposition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9953" y="2283218"/>
            <a:ext cx="7127936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u="sng" dirty="0"/>
              <a:t>With</a:t>
            </a:r>
            <a:r>
              <a:rPr lang="en-GB" sz="2800" b="1" dirty="0"/>
              <a:t> a ghostly appearance, </a:t>
            </a:r>
            <a:r>
              <a:rPr lang="en-GB" sz="2800" dirty="0"/>
              <a:t>the moon rose. </a:t>
            </a:r>
          </a:p>
          <a:p>
            <a:pPr>
              <a:lnSpc>
                <a:spcPct val="150000"/>
              </a:lnSpc>
            </a:pPr>
            <a:r>
              <a:rPr lang="en-GB" sz="2800" b="1" u="sng" dirty="0"/>
              <a:t>Through</a:t>
            </a:r>
            <a:r>
              <a:rPr lang="en-GB" sz="2800" b="1" dirty="0"/>
              <a:t> the cold air, </a:t>
            </a:r>
            <a:r>
              <a:rPr lang="en-GB" sz="2800" dirty="0"/>
              <a:t>the moon rose. </a:t>
            </a:r>
          </a:p>
          <a:p>
            <a:pPr>
              <a:lnSpc>
                <a:spcPct val="150000"/>
              </a:lnSpc>
            </a:pPr>
            <a:r>
              <a:rPr lang="en-GB" sz="2800" b="1" u="sng" dirty="0"/>
              <a:t>In</a:t>
            </a:r>
            <a:r>
              <a:rPr lang="en-GB" sz="2800" b="1" dirty="0"/>
              <a:t> the winter sky</a:t>
            </a:r>
            <a:r>
              <a:rPr lang="en-GB" sz="2800" dirty="0"/>
              <a:t>, the moon rose.</a:t>
            </a:r>
          </a:p>
          <a:p>
            <a:pPr algn="ctr">
              <a:lnSpc>
                <a:spcPct val="150000"/>
              </a:lnSpc>
            </a:pPr>
            <a:endParaRPr lang="en-GB" sz="2800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00FF"/>
                </a:solidFill>
              </a:rPr>
              <a:t>Adverbials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2182" y="4820397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Thinking of a </a:t>
            </a:r>
            <a:r>
              <a:rPr lang="en-GB" sz="2800" b="1" dirty="0"/>
              <a:t>preposition</a:t>
            </a:r>
            <a:r>
              <a:rPr lang="en-GB" sz="2800" dirty="0"/>
              <a:t> can help you to think of an </a:t>
            </a:r>
            <a:r>
              <a:rPr lang="en-GB" sz="2800" b="1" dirty="0"/>
              <a:t>adverbial.</a:t>
            </a:r>
            <a:r>
              <a:rPr lang="en-GB" sz="28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47DD2F-10FC-D545-A0F2-55634DD126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8" y="533797"/>
            <a:ext cx="1576108" cy="1588278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C88811C-BF4F-AD43-B4E0-0C531DAD2D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98529" y="318223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9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971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488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5572</TotalTime>
  <Words>638</Words>
  <Application>Microsoft Office PowerPoint</Application>
  <PresentationFormat>Widescreen</PresentationFormat>
  <Paragraphs>103</Paragraphs>
  <Slides>13</Slides>
  <Notes>12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Adverbials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193</cp:revision>
  <dcterms:created xsi:type="dcterms:W3CDTF">2013-08-23T07:43:20Z</dcterms:created>
  <dcterms:modified xsi:type="dcterms:W3CDTF">2020-05-09T08:56:47Z</dcterms:modified>
</cp:coreProperties>
</file>