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56" r:id="rId5"/>
    <p:sldId id="485" r:id="rId6"/>
    <p:sldId id="484" r:id="rId7"/>
    <p:sldId id="486" r:id="rId8"/>
    <p:sldId id="487" r:id="rId9"/>
    <p:sldId id="488" r:id="rId10"/>
    <p:sldId id="490" r:id="rId11"/>
    <p:sldId id="492" r:id="rId12"/>
    <p:sldId id="491" r:id="rId13"/>
    <p:sldId id="470" r:id="rId14"/>
    <p:sldId id="483" r:id="rId15"/>
    <p:sldId id="350" r:id="rId16"/>
  </p:sldIdLst>
  <p:sldSz cx="9144000" cy="6858000" type="screen4x3"/>
  <p:notesSz cx="6858000" cy="9144000"/>
  <p:embeddedFontLst>
    <p:embeddedFont>
      <p:font typeface="BPreplay" panose="020005030000000200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p:cViewPr varScale="1">
        <p:scale>
          <a:sx n="68" d="100"/>
          <a:sy n="68" d="100"/>
        </p:scale>
        <p:origin x="1512" y="7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08/06/2020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08/06/2020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AD11228-DC18-4005-8AC3-C44EDCF3CD4A}"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817754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E2DB73-C47D-4DBF-B38B-7E9065DA1285}"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4185135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808796D-975A-4EEA-A777-59A55BEF9C41}"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2232339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954E3F3-81DB-4930-817D-4EA36A84C0F7}"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extLst>
      <p:ext uri="{BB962C8B-B14F-4D97-AF65-F5344CB8AC3E}">
        <p14:creationId xmlns:p14="http://schemas.microsoft.com/office/powerpoint/2010/main" val="8225542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7.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5.jpe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Science</a:t>
            </a:r>
            <a:r>
              <a:rPr lang="en-GB" altLang="en-US" sz="800">
                <a:solidFill>
                  <a:schemeClr val="bg1"/>
                </a:solidFill>
                <a:latin typeface="BPreplay" panose="02000503000000020004" pitchFamily="50" charset="0"/>
              </a:rPr>
              <a:t> | Year 6 | Animals Including Humans | The Circulatory System: Parts | Lesson 1</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 Reminder</a:t>
            </a:r>
            <a:endParaRPr lang="en-GB" altLang="en-US" dirty="0"/>
          </a:p>
        </p:txBody>
      </p:sp>
      <p:sp>
        <p:nvSpPr>
          <p:cNvPr id="10244" name="Rectangle 1"/>
          <p:cNvSpPr>
            <a:spLocks noChangeArrowheads="1"/>
          </p:cNvSpPr>
          <p:nvPr/>
        </p:nvSpPr>
        <p:spPr bwMode="auto">
          <a:xfrm>
            <a:off x="660400" y="1611313"/>
            <a:ext cx="78120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In Years 3 and 4, you may have learnt about a number of different systems in the body. We’re going to begin by seeing how much you remember!</a:t>
            </a:r>
          </a:p>
        </p:txBody>
      </p:sp>
      <p:pic>
        <p:nvPicPr>
          <p:cNvPr id="4" name="Picture 3"/>
          <p:cNvPicPr>
            <a:picLocks noChangeAspect="1"/>
          </p:cNvPicPr>
          <p:nvPr/>
        </p:nvPicPr>
        <p:blipFill rotWithShape="1">
          <a:blip r:embed="rId4"/>
          <a:srcRect b="2752"/>
          <a:stretch/>
        </p:blipFill>
        <p:spPr>
          <a:xfrm>
            <a:off x="5019675" y="2624138"/>
            <a:ext cx="2039938" cy="3559175"/>
          </a:xfrm>
          <a:prstGeom prst="rect">
            <a:avLst/>
          </a:prstGeom>
          <a:effectLst>
            <a:outerShdw blurRad="50800" dist="38100" dir="18900000" algn="bl" rotWithShape="0">
              <a:prstClr val="black">
                <a:alpha val="40000"/>
              </a:prstClr>
            </a:outerShdw>
          </a:effectLst>
        </p:spPr>
      </p:pic>
      <p:pic>
        <p:nvPicPr>
          <p:cNvPr id="2" name="Picture 1"/>
          <p:cNvPicPr>
            <a:picLocks noChangeAspect="1"/>
          </p:cNvPicPr>
          <p:nvPr/>
        </p:nvPicPr>
        <p:blipFill rotWithShape="1">
          <a:blip r:embed="rId5"/>
          <a:srcRect b="13416"/>
          <a:stretch/>
        </p:blipFill>
        <p:spPr>
          <a:xfrm>
            <a:off x="2505075" y="2706688"/>
            <a:ext cx="2840038" cy="347662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7"/>
          <a:srcRect b="27009"/>
          <a:stretch/>
        </p:blipFill>
        <p:spPr>
          <a:xfrm>
            <a:off x="6602413" y="2624138"/>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8"/>
          <a:srcRect b="21889"/>
          <a:stretch/>
        </p:blipFill>
        <p:spPr>
          <a:xfrm>
            <a:off x="561975" y="2495550"/>
            <a:ext cx="3014663" cy="3678238"/>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 name="Rounded Rectangle 20"/>
          <p:cNvSpPr/>
          <p:nvPr/>
        </p:nvSpPr>
        <p:spPr>
          <a:xfrm>
            <a:off x="4130675" y="2405063"/>
            <a:ext cx="4341813"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60400" y="2405063"/>
            <a:ext cx="3314700" cy="377666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Answers</a:t>
            </a:r>
            <a:endParaRPr lang="en-GB" altLang="en-US" dirty="0"/>
          </a:p>
        </p:txBody>
      </p:sp>
      <p:sp>
        <p:nvSpPr>
          <p:cNvPr id="12293" name="Rectangle 1"/>
          <p:cNvSpPr>
            <a:spLocks noChangeArrowheads="1"/>
          </p:cNvSpPr>
          <p:nvPr/>
        </p:nvSpPr>
        <p:spPr bwMode="auto">
          <a:xfrm>
            <a:off x="660400" y="1646238"/>
            <a:ext cx="7812088" cy="59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Swap your </a:t>
            </a:r>
            <a:r>
              <a:rPr lang="en-GB" altLang="en-US" b="1"/>
              <a:t>Systems in the Body Activity Sheets</a:t>
            </a:r>
            <a:r>
              <a:rPr lang="en-GB" altLang="en-US"/>
              <a:t> with a partner and mark their work using the table below:</a:t>
            </a:r>
          </a:p>
        </p:txBody>
      </p:sp>
      <p:pic>
        <p:nvPicPr>
          <p:cNvPr id="4" name="Picture 3"/>
          <p:cNvPicPr>
            <a:picLocks noChangeAspect="1"/>
          </p:cNvPicPr>
          <p:nvPr/>
        </p:nvPicPr>
        <p:blipFill rotWithShape="1">
          <a:blip r:embed="rId4"/>
          <a:srcRect b="2752"/>
          <a:stretch/>
        </p:blipFill>
        <p:spPr>
          <a:xfrm>
            <a:off x="5208588" y="2624138"/>
            <a:ext cx="2039937" cy="3559175"/>
          </a:xfrm>
          <a:prstGeom prst="rect">
            <a:avLst/>
          </a:prstGeom>
          <a:effectLst>
            <a:outerShdw blurRad="50800" dist="38100" dir="18900000" algn="bl" rotWithShape="0">
              <a:prstClr val="black">
                <a:alpha val="40000"/>
              </a:prstClr>
            </a:outerShdw>
          </a:effectLst>
        </p:spPr>
      </p:pic>
      <p:pic>
        <p:nvPicPr>
          <p:cNvPr id="5" name="Picture 4"/>
          <p:cNvPicPr>
            <a:picLocks noChangeAspect="1"/>
          </p:cNvPicPr>
          <p:nvPr/>
        </p:nvPicPr>
        <p:blipFill rotWithShape="1">
          <a:blip r:embed="rId5"/>
          <a:srcRect b="27009"/>
          <a:stretch/>
        </p:blipFill>
        <p:spPr>
          <a:xfrm>
            <a:off x="6732588" y="2640013"/>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6"/>
          <a:srcRect b="21889"/>
          <a:stretch/>
        </p:blipFill>
        <p:spPr>
          <a:xfrm>
            <a:off x="3862388" y="2565400"/>
            <a:ext cx="3013075" cy="3678238"/>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rcRect t="7471" b="18678"/>
          <a:stretch>
            <a:fillRect/>
          </a:stretch>
        </p:blipFill>
        <p:spPr bwMode="auto">
          <a:xfrm>
            <a:off x="993775" y="3370263"/>
            <a:ext cx="2692400" cy="281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8" name="Rectangle 1"/>
          <p:cNvSpPr>
            <a:spLocks noChangeArrowheads="1"/>
          </p:cNvSpPr>
          <p:nvPr/>
        </p:nvSpPr>
        <p:spPr bwMode="auto">
          <a:xfrm>
            <a:off x="-1612900" y="2663825"/>
            <a:ext cx="7812088"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cxnSp>
        <p:nvCxnSpPr>
          <p:cNvPr id="8" name="Curved Connector 7"/>
          <p:cNvCxnSpPr/>
          <p:nvPr/>
        </p:nvCxnSpPr>
        <p:spPr>
          <a:xfrm rot="16200000" flipH="1">
            <a:off x="1904206" y="3194844"/>
            <a:ext cx="636588" cy="234950"/>
          </a:xfrm>
          <a:prstGeom prst="curvedConnector3">
            <a:avLst>
              <a:gd name="adj1" fmla="val 45736"/>
            </a:avLst>
          </a:prstGeom>
          <a:ln w="57150">
            <a:solidFill>
              <a:srgbClr val="D04847"/>
            </a:solidFill>
            <a:tailEnd type="triangle"/>
          </a:ln>
        </p:spPr>
        <p:style>
          <a:lnRef idx="1">
            <a:schemeClr val="accent1"/>
          </a:lnRef>
          <a:fillRef idx="0">
            <a:schemeClr val="accent1"/>
          </a:fillRef>
          <a:effectRef idx="0">
            <a:schemeClr val="accent1"/>
          </a:effectRef>
          <a:fontRef idx="minor">
            <a:schemeClr val="tx1"/>
          </a:fontRef>
        </p:style>
      </p:cxnSp>
      <p:pic>
        <p:nvPicPr>
          <p:cNvPr id="12300" name="Pair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17463" y="-20638"/>
            <a:ext cx="9324976" cy="6973888"/>
            <a:chOff x="-17324" y="-20747"/>
            <a:chExt cx="9324285" cy="6973808"/>
          </a:xfrm>
        </p:grpSpPr>
        <p:grpSp>
          <p:nvGrpSpPr>
            <p:cNvPr id="12302" name="Group 22"/>
            <p:cNvGrpSpPr>
              <a:grpSpLocks/>
            </p:cNvGrpSpPr>
            <p:nvPr/>
          </p:nvGrpSpPr>
          <p:grpSpPr bwMode="auto">
            <a:xfrm>
              <a:off x="-17324" y="-20747"/>
              <a:ext cx="9324285" cy="6973808"/>
              <a:chOff x="-17324" y="-20747"/>
              <a:chExt cx="9324285" cy="6973808"/>
            </a:xfrm>
          </p:grpSpPr>
          <p:sp>
            <p:nvSpPr>
              <p:cNvPr id="22" name="Rectangle 21"/>
              <p:cNvSpPr/>
              <p:nvPr/>
            </p:nvSpPr>
            <p:spPr>
              <a:xfrm>
                <a:off x="-17324" y="-207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305" name="Picture 19"/>
              <p:cNvPicPr>
                <a:picLocks noChangeAspect="1"/>
              </p:cNvPicPr>
              <p:nvPr/>
            </p:nvPicPr>
            <p:blipFill>
              <a:blip r:embed="rId9">
                <a:extLst>
                  <a:ext uri="{28A0092B-C50C-407E-A947-70E740481C1C}">
                    <a14:useLocalDpi xmlns:a14="http://schemas.microsoft.com/office/drawing/2010/main" val="0"/>
                  </a:ext>
                </a:extLst>
              </a:blip>
              <a:srcRect l="4047" t="9167" r="4243" b="18750"/>
              <a:stretch>
                <a:fillRect/>
              </a:stretch>
            </p:blipFill>
            <p:spPr bwMode="auto">
              <a:xfrm>
                <a:off x="1893496" y="322907"/>
                <a:ext cx="5695950" cy="6330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3" name="Rectangle 1"/>
            <p:cNvSpPr>
              <a:spLocks noChangeArrowheads="1"/>
            </p:cNvSpPr>
            <p:nvPr/>
          </p:nvSpPr>
          <p:spPr bwMode="auto">
            <a:xfrm>
              <a:off x="7732280" y="4775834"/>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2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4"/>
                                        </p:tgtEl>
                                        <p:attrNameLst>
                                          <p:attrName>ppt_x</p:attrName>
                                        </p:attrNameLst>
                                      </p:cBhvr>
                                      <p:tavLst>
                                        <p:tav tm="0">
                                          <p:val>
                                            <p:strVal val="ppt_x"/>
                                          </p:val>
                                        </p:tav>
                                        <p:tav tm="100000">
                                          <p:val>
                                            <p:strVal val="ppt_x"/>
                                          </p:val>
                                        </p:tav>
                                      </p:tavLst>
                                    </p:anim>
                                    <p:anim calcmode="lin" valueType="num">
                                      <p:cBhvr additive="base">
                                        <p:cTn id="14" dur="500"/>
                                        <p:tgtEl>
                                          <p:spTgt spid="24"/>
                                        </p:tgtEl>
                                        <p:attrNameLst>
                                          <p:attrName>ppt_y</p:attrName>
                                        </p:attrNameLst>
                                      </p:cBhvr>
                                      <p:tavLst>
                                        <p:tav tm="0">
                                          <p:val>
                                            <p:strVal val="ppt_y"/>
                                          </p:val>
                                        </p:tav>
                                        <p:tav tm="100000">
                                          <p:val>
                                            <p:strVal val="1+ppt_h/2"/>
                                          </p:val>
                                        </p:tav>
                                      </p:tavLst>
                                    </p:anim>
                                    <p:set>
                                      <p:cBhvr>
                                        <p:cTn id="15"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3378200" cy="454183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sp>
        <p:nvSpPr>
          <p:cNvPr id="14340" name="Rectangle 1"/>
          <p:cNvSpPr>
            <a:spLocks noChangeArrowheads="1"/>
          </p:cNvSpPr>
          <p:nvPr/>
        </p:nvSpPr>
        <p:spPr bwMode="auto">
          <a:xfrm>
            <a:off x="869950" y="2276475"/>
            <a:ext cx="2908300"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solidFill>
                  <a:schemeClr val="bg1"/>
                </a:solidFill>
              </a:rPr>
              <a:t>We have just reminded ourselves about the skeletal, muscular and digestive systems in the body.</a:t>
            </a:r>
          </a:p>
          <a:p>
            <a:pPr algn="ctr">
              <a:buFont typeface="Arial" panose="020B0604020202020204" pitchFamily="34" charset="0"/>
              <a:buNone/>
            </a:pPr>
            <a:r>
              <a:rPr lang="en-GB" altLang="en-US" sz="2000">
                <a:solidFill>
                  <a:schemeClr val="bg1"/>
                </a:solidFill>
              </a:rPr>
              <a:t>Do you know any other systems in the body? You have 2 minutes to discuss with your talk partner before feeding back to the class. </a:t>
            </a:r>
          </a:p>
        </p:txBody>
      </p:sp>
      <p:pic>
        <p:nvPicPr>
          <p:cNvPr id="14341"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248150" y="1639888"/>
            <a:ext cx="417195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3" name="Picture 2"/>
          <p:cNvPicPr>
            <a:picLocks noChangeAspect="1"/>
          </p:cNvPicPr>
          <p:nvPr/>
        </p:nvPicPr>
        <p:blipFill>
          <a:blip r:embed="rId5">
            <a:extLst>
              <a:ext uri="{28A0092B-C50C-407E-A947-70E740481C1C}">
                <a14:useLocalDpi xmlns:a14="http://schemas.microsoft.com/office/drawing/2010/main" val="0"/>
              </a:ext>
            </a:extLst>
          </a:blip>
          <a:srcRect b="31721"/>
          <a:stretch>
            <a:fillRect/>
          </a:stretch>
        </p:blipFill>
        <p:spPr bwMode="auto">
          <a:xfrm>
            <a:off x="4745038" y="3136900"/>
            <a:ext cx="31781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45038" y="1479550"/>
            <a:ext cx="2482850"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The system we will look at for the rest of this lesson is called the: </a:t>
            </a:r>
            <a:endParaRPr lang="en-GB" altLang="en-US" sz="2000" b="1"/>
          </a:p>
          <a:p>
            <a:pPr algn="ctr">
              <a:buFont typeface="Arial" panose="020B0604020202020204" pitchFamily="34" charset="0"/>
              <a:buNone/>
            </a:pPr>
            <a:r>
              <a:rPr lang="en-GB" altLang="en-US" sz="2000" b="1"/>
              <a:t>‘Circulatory System’. </a:t>
            </a:r>
          </a:p>
          <a:p>
            <a:pPr algn="ctr">
              <a:buFont typeface="Arial" panose="020B0604020202020204" pitchFamily="34" charset="0"/>
              <a:buNone/>
            </a:pPr>
            <a:r>
              <a:rPr lang="en-GB" altLang="en-US" sz="2000"/>
              <a:t>The word </a:t>
            </a:r>
            <a:r>
              <a:rPr lang="en-GB" altLang="en-US" sz="2000">
                <a:solidFill>
                  <a:schemeClr val="accent2"/>
                </a:solidFill>
              </a:rPr>
              <a:t>circulation</a:t>
            </a:r>
            <a:r>
              <a:rPr lang="en-GB" altLang="en-US" sz="2000"/>
              <a:t> means </a:t>
            </a:r>
            <a:r>
              <a:rPr lang="en-GB" altLang="en-US" sz="2000">
                <a:solidFill>
                  <a:schemeClr val="accent2"/>
                </a:solidFill>
              </a:rPr>
              <a:t>‘the movement to, fro or around something’.</a:t>
            </a:r>
          </a:p>
        </p:txBody>
      </p:sp>
      <p:sp>
        <p:nvSpPr>
          <p:cNvPr id="16392" name="Rectangle 1"/>
          <p:cNvSpPr>
            <a:spLocks noChangeArrowheads="1"/>
          </p:cNvSpPr>
          <p:nvPr/>
        </p:nvSpPr>
        <p:spPr bwMode="auto">
          <a:xfrm>
            <a:off x="863600" y="4525963"/>
            <a:ext cx="38735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a:solidFill>
                  <a:schemeClr val="bg1"/>
                </a:solidFill>
              </a:rPr>
              <a:t>Discuss the following questions with your talk partner:</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does the system do?</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are the 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a:off x="4152900" y="2984500"/>
            <a:ext cx="4330700" cy="124301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4152900" y="4419600"/>
            <a:ext cx="4330700" cy="17621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4152900" y="1639888"/>
            <a:ext cx="4330700" cy="1152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Circulatory System</a:t>
            </a:r>
            <a:endParaRPr lang="en-GB" altLang="en-US" dirty="0"/>
          </a:p>
        </p:txBody>
      </p:sp>
      <p:sp>
        <p:nvSpPr>
          <p:cNvPr id="7" name="Rounded Rectangle 6"/>
          <p:cNvSpPr/>
          <p:nvPr/>
        </p:nvSpPr>
        <p:spPr>
          <a:xfrm>
            <a:off x="6477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9" name="Rectangle 1"/>
          <p:cNvSpPr>
            <a:spLocks noChangeArrowheads="1"/>
          </p:cNvSpPr>
          <p:nvPr/>
        </p:nvSpPr>
        <p:spPr bwMode="auto">
          <a:xfrm>
            <a:off x="4435475" y="2047875"/>
            <a:ext cx="37306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What can you see? </a:t>
            </a:r>
          </a:p>
        </p:txBody>
      </p:sp>
      <p:pic>
        <p:nvPicPr>
          <p:cNvPr id="18440"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Rectangle 1"/>
          <p:cNvSpPr>
            <a:spLocks noChangeArrowheads="1"/>
          </p:cNvSpPr>
          <p:nvPr/>
        </p:nvSpPr>
        <p:spPr bwMode="auto">
          <a:xfrm>
            <a:off x="4448175" y="3424238"/>
            <a:ext cx="37306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Is this what you expected? </a:t>
            </a:r>
          </a:p>
        </p:txBody>
      </p:sp>
      <p:sp>
        <p:nvSpPr>
          <p:cNvPr id="18443" name="Rectangle 1"/>
          <p:cNvSpPr>
            <a:spLocks noChangeArrowheads="1"/>
          </p:cNvSpPr>
          <p:nvPr/>
        </p:nvSpPr>
        <p:spPr bwMode="auto">
          <a:xfrm>
            <a:off x="4435475" y="5030788"/>
            <a:ext cx="37306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Are there parts you did not expect to be in the circulatory system?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47700" y="1714500"/>
            <a:ext cx="4457700" cy="44672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Heart</a:t>
            </a:r>
            <a:endParaRPr lang="en-GB" altLang="en-US" dirty="0"/>
          </a:p>
        </p:txBody>
      </p:sp>
      <p:sp>
        <p:nvSpPr>
          <p:cNvPr id="20484" name="TextBox 12"/>
          <p:cNvSpPr txBox="1">
            <a:spLocks noChangeArrowheads="1"/>
          </p:cNvSpPr>
          <p:nvPr/>
        </p:nvSpPr>
        <p:spPr bwMode="auto">
          <a:xfrm>
            <a:off x="895350" y="1943100"/>
            <a:ext cx="40957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heart is a powerful organ that is situated between your lungs and protected by the ribcage.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pumps blood to the lungs to get oxygen.</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then pumps this oxygenated blood around the body.</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is split between the left and right side.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As you can see, it consists of many parts!</a:t>
            </a:r>
          </a:p>
        </p:txBody>
      </p:sp>
      <p:grpSp>
        <p:nvGrpSpPr>
          <p:cNvPr id="6" name="Group 5"/>
          <p:cNvGrpSpPr>
            <a:grpSpLocks/>
          </p:cNvGrpSpPr>
          <p:nvPr/>
        </p:nvGrpSpPr>
        <p:grpSpPr bwMode="auto">
          <a:xfrm>
            <a:off x="5353050" y="4257675"/>
            <a:ext cx="3130550" cy="1924050"/>
            <a:chOff x="5353050" y="4257161"/>
            <a:chExt cx="3130549" cy="1924564"/>
          </a:xfrm>
        </p:grpSpPr>
        <p:sp>
          <p:nvSpPr>
            <p:cNvPr id="21" name="Rounded Rectangle 20"/>
            <p:cNvSpPr/>
            <p:nvPr/>
          </p:nvSpPr>
          <p:spPr>
            <a:xfrm>
              <a:off x="5353050" y="4287332"/>
              <a:ext cx="3130549" cy="189439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4756" y="4257161"/>
              <a:ext cx="1174886" cy="1824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Rectangle 1"/>
            <p:cNvSpPr>
              <a:spLocks noChangeArrowheads="1"/>
            </p:cNvSpPr>
            <p:nvPr/>
          </p:nvSpPr>
          <p:spPr bwMode="auto">
            <a:xfrm>
              <a:off x="6987306" y="4814472"/>
              <a:ext cx="1268629"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grpSp>
      <p:grpSp>
        <p:nvGrpSpPr>
          <p:cNvPr id="5" name="Group 4"/>
          <p:cNvGrpSpPr/>
          <p:nvPr/>
        </p:nvGrpSpPr>
        <p:grpSpPr>
          <a:xfrm>
            <a:off x="5353050" y="1714500"/>
            <a:ext cx="3130550" cy="2400300"/>
            <a:chOff x="5353050" y="1714500"/>
            <a:chExt cx="3130550" cy="2400300"/>
          </a:xfrm>
        </p:grpSpPr>
        <p:sp>
          <p:nvSpPr>
            <p:cNvPr id="20" name="Rounded Rectangle 19"/>
            <p:cNvSpPr/>
            <p:nvPr/>
          </p:nvSpPr>
          <p:spPr bwMode="auto">
            <a:xfrm>
              <a:off x="5353050" y="1714500"/>
              <a:ext cx="3130550" cy="24003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01" name="Rectangle 1"/>
            <p:cNvSpPr>
              <a:spLocks noChangeArrowheads="1"/>
            </p:cNvSpPr>
            <p:nvPr/>
          </p:nvSpPr>
          <p:spPr bwMode="auto">
            <a:xfrm>
              <a:off x="5392934" y="1856860"/>
              <a:ext cx="3039867"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a:t>Click me for a larger version!</a:t>
              </a:r>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14658" b="9765"/>
            <a:stretch/>
          </p:blipFill>
          <p:spPr>
            <a:xfrm>
              <a:off x="5536582" y="2418066"/>
              <a:ext cx="2752570" cy="1470689"/>
            </a:xfrm>
            <a:prstGeom prst="rect">
              <a:avLst/>
            </a:prstGeom>
          </p:spPr>
        </p:pic>
      </p:grpSp>
      <p:grpSp>
        <p:nvGrpSpPr>
          <p:cNvPr id="4" name="Group 3"/>
          <p:cNvGrpSpPr/>
          <p:nvPr/>
        </p:nvGrpSpPr>
        <p:grpSpPr>
          <a:xfrm>
            <a:off x="-17463" y="-316689"/>
            <a:ext cx="9324976" cy="7269939"/>
            <a:chOff x="-17463" y="-316689"/>
            <a:chExt cx="9324976" cy="7269939"/>
          </a:xfrm>
        </p:grpSpPr>
        <p:sp>
          <p:nvSpPr>
            <p:cNvPr id="27" name="Rectangle 26"/>
            <p:cNvSpPr/>
            <p:nvPr/>
          </p:nvSpPr>
          <p:spPr bwMode="auto">
            <a:xfrm>
              <a:off x="-17463" y="-20638"/>
              <a:ext cx="9324976" cy="697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25" y="-316689"/>
              <a:ext cx="9144000" cy="6464401"/>
            </a:xfrm>
            <a:prstGeom prst="rect">
              <a:avLst/>
            </a:prstGeom>
          </p:spPr>
        </p:pic>
        <p:sp>
          <p:nvSpPr>
            <p:cNvPr id="20493" name="Rectangle 1"/>
            <p:cNvSpPr>
              <a:spLocks noChangeArrowheads="1"/>
            </p:cNvSpPr>
            <p:nvPr/>
          </p:nvSpPr>
          <p:spPr bwMode="auto">
            <a:xfrm>
              <a:off x="5702015" y="5675313"/>
              <a:ext cx="1240009" cy="923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dirty="0"/>
                <a:t>Click anywhere to hide.</a:t>
              </a:r>
            </a:p>
          </p:txBody>
        </p:sp>
      </p:grpSp>
      <p:grpSp>
        <p:nvGrpSpPr>
          <p:cNvPr id="33" name="Group 32"/>
          <p:cNvGrpSpPr>
            <a:grpSpLocks/>
          </p:cNvGrpSpPr>
          <p:nvPr/>
        </p:nvGrpSpPr>
        <p:grpSpPr bwMode="auto">
          <a:xfrm>
            <a:off x="-180975" y="-20638"/>
            <a:ext cx="9324975" cy="6973888"/>
            <a:chOff x="-167585" y="-49242"/>
            <a:chExt cx="9324285" cy="6973808"/>
          </a:xfrm>
        </p:grpSpPr>
        <p:sp>
          <p:nvSpPr>
            <p:cNvPr id="37" name="Rectangle 36"/>
            <p:cNvSpPr/>
            <p:nvPr/>
          </p:nvSpPr>
          <p:spPr>
            <a:xfrm>
              <a:off x="-167585" y="-49242"/>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90" name="Rectangle 1"/>
            <p:cNvSpPr>
              <a:spLocks noChangeArrowheads="1"/>
            </p:cNvSpPr>
            <p:nvPr/>
          </p:nvSpPr>
          <p:spPr bwMode="auto">
            <a:xfrm>
              <a:off x="6287078" y="2501632"/>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pic>
          <p:nvPicPr>
            <p:cNvPr id="20491"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02792" y="588402"/>
              <a:ext cx="3653792" cy="567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33"/>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42" presetClass="exit" presetSubtype="0" fill="hold" nodeType="clickEffect">
                                  <p:stCondLst>
                                    <p:cond delay="0"/>
                                  </p:stCondLst>
                                  <p:childTnLst>
                                    <p:animEffect transition="out" filter="fade">
                                      <p:cBhvr>
                                        <p:cTn id="14" dur="1000"/>
                                        <p:tgtEl>
                                          <p:spTgt spid="33"/>
                                        </p:tgtEl>
                                      </p:cBhvr>
                                    </p:animEffect>
                                    <p:anim calcmode="lin" valueType="num">
                                      <p:cBhvr>
                                        <p:cTn id="15" dur="1000"/>
                                        <p:tgtEl>
                                          <p:spTgt spid="33"/>
                                        </p:tgtEl>
                                        <p:attrNameLst>
                                          <p:attrName>ppt_x</p:attrName>
                                        </p:attrNameLst>
                                      </p:cBhvr>
                                      <p:tavLst>
                                        <p:tav tm="0">
                                          <p:val>
                                            <p:strVal val="ppt_x"/>
                                          </p:val>
                                        </p:tav>
                                        <p:tav tm="100000">
                                          <p:val>
                                            <p:strVal val="ppt_x"/>
                                          </p:val>
                                        </p:tav>
                                      </p:tavLst>
                                    </p:anim>
                                    <p:anim calcmode="lin" valueType="num">
                                      <p:cBhvr>
                                        <p:cTn id="16" dur="1000"/>
                                        <p:tgtEl>
                                          <p:spTgt spid="33"/>
                                        </p:tgtEl>
                                        <p:attrNameLst>
                                          <p:attrName>ppt_y</p:attrName>
                                        </p:attrNameLst>
                                      </p:cBhvr>
                                      <p:tavLst>
                                        <p:tav tm="0">
                                          <p:val>
                                            <p:strVal val="ppt_y"/>
                                          </p:val>
                                        </p:tav>
                                        <p:tav tm="100000">
                                          <p:val>
                                            <p:strVal val="ppt_y+.1"/>
                                          </p:val>
                                        </p:tav>
                                      </p:tavLst>
                                    </p:anim>
                                    <p:set>
                                      <p:cBhvr>
                                        <p:cTn id="1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4"/>
                    </p:tgtEl>
                  </p:cond>
                </p:stCondLst>
                <p:endSync evt="end" delay="0">
                  <p:rtn val="all"/>
                </p:endSync>
                <p:childTnLst>
                  <p:par>
                    <p:cTn id="27" fill="hold">
                      <p:stCondLst>
                        <p:cond delay="0"/>
                      </p:stCondLst>
                      <p:childTnLst>
                        <p:par>
                          <p:cTn id="28" fill="hold">
                            <p:stCondLst>
                              <p:cond delay="0"/>
                            </p:stCondLst>
                            <p:childTnLst>
                              <p:par>
                                <p:cTn id="29" presetID="42" presetClass="exit" presetSubtype="0" fill="hold" nodeType="clickEffect">
                                  <p:stCondLst>
                                    <p:cond delay="0"/>
                                  </p:stCondLst>
                                  <p:childTnLst>
                                    <p:animEffect transition="out" filter="fade">
                                      <p:cBhvr>
                                        <p:cTn id="30" dur="1000"/>
                                        <p:tgtEl>
                                          <p:spTgt spid="4"/>
                                        </p:tgtEl>
                                      </p:cBhvr>
                                    </p:animEffect>
                                    <p:anim calcmode="lin" valueType="num">
                                      <p:cBhvr>
                                        <p:cTn id="31" dur="1000"/>
                                        <p:tgtEl>
                                          <p:spTgt spid="4"/>
                                        </p:tgtEl>
                                        <p:attrNameLst>
                                          <p:attrName>ppt_x</p:attrName>
                                        </p:attrNameLst>
                                      </p:cBhvr>
                                      <p:tavLst>
                                        <p:tav tm="0">
                                          <p:val>
                                            <p:strVal val="ppt_x"/>
                                          </p:val>
                                        </p:tav>
                                        <p:tav tm="100000">
                                          <p:val>
                                            <p:strVal val="ppt_x"/>
                                          </p:val>
                                        </p:tav>
                                      </p:tavLst>
                                    </p:anim>
                                    <p:anim calcmode="lin" valueType="num">
                                      <p:cBhvr>
                                        <p:cTn id="32" dur="1000"/>
                                        <p:tgtEl>
                                          <p:spTgt spid="4"/>
                                        </p:tgtEl>
                                        <p:attrNameLst>
                                          <p:attrName>ppt_y</p:attrName>
                                        </p:attrNameLst>
                                      </p:cBhvr>
                                      <p:tavLst>
                                        <p:tav tm="0">
                                          <p:val>
                                            <p:strVal val="ppt_y"/>
                                          </p:val>
                                        </p:tav>
                                        <p:tav tm="100000">
                                          <p:val>
                                            <p:strVal val="ppt_y+.1"/>
                                          </p:val>
                                        </p:tav>
                                      </p:tavLst>
                                    </p:anim>
                                    <p:set>
                                      <p:cBhvr>
                                        <p:cTn id="3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654550"/>
            <a:ext cx="4165600" cy="147637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Lungs</a:t>
            </a:r>
            <a:endParaRPr lang="en-GB" altLang="en-US" dirty="0"/>
          </a:p>
        </p:txBody>
      </p:sp>
      <p:sp>
        <p:nvSpPr>
          <p:cNvPr id="22533" name="TextBox 6"/>
          <p:cNvSpPr txBox="1">
            <a:spLocks noChangeArrowheads="1"/>
          </p:cNvSpPr>
          <p:nvPr/>
        </p:nvSpPr>
        <p:spPr bwMode="auto">
          <a:xfrm>
            <a:off x="787400" y="4854575"/>
            <a:ext cx="40386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rPr>
              <a:t>Air breathed in through the mouth or nose travels down the trachea, through the bronchi into one of the lungs. The air travels into the bronchioles and into the air sacs (alveoli).</a:t>
            </a: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155575" y="-7938"/>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6">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65288"/>
            <a:ext cx="4927600" cy="35004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System:</a:t>
            </a:r>
            <a:br>
              <a:rPr lang="en-GB" dirty="0"/>
            </a:br>
            <a:r>
              <a:rPr lang="en-GB" dirty="0"/>
              <a:t>Blood Vessels</a:t>
            </a:r>
            <a:endParaRPr lang="en-GB" altLang="en-US" dirty="0"/>
          </a:p>
        </p:txBody>
      </p:sp>
      <p:sp>
        <p:nvSpPr>
          <p:cNvPr id="7" name="Rounded Rectangle 6"/>
          <p:cNvSpPr/>
          <p:nvPr/>
        </p:nvSpPr>
        <p:spPr>
          <a:xfrm>
            <a:off x="5765800" y="1639888"/>
            <a:ext cx="27051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Rectangle 1"/>
          <p:cNvSpPr>
            <a:spLocks noChangeArrowheads="1"/>
          </p:cNvSpPr>
          <p:nvPr/>
        </p:nvSpPr>
        <p:spPr bwMode="auto">
          <a:xfrm>
            <a:off x="820738" y="1822450"/>
            <a:ext cx="45735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spcAft>
                <a:spcPts val="600"/>
              </a:spcAft>
              <a:buFont typeface="Arial" panose="020B0604020202020204" pitchFamily="34" charset="0"/>
              <a:buNone/>
              <a:defRPr/>
            </a:pPr>
            <a:r>
              <a:rPr lang="en-GB" sz="1600" dirty="0"/>
              <a:t>Blood vessels can be split into three types:</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Arterial blood vessels - arteries:</a:t>
            </a:r>
          </a:p>
          <a:p>
            <a:pPr>
              <a:spcBef>
                <a:spcPts val="600"/>
              </a:spcBef>
              <a:spcAft>
                <a:spcPts val="600"/>
              </a:spcAft>
              <a:buFont typeface="Arial" panose="020B0604020202020204" pitchFamily="34" charset="0"/>
              <a:buNone/>
              <a:defRPr/>
            </a:pPr>
            <a:r>
              <a:rPr lang="en-GB" sz="1600" dirty="0"/>
              <a:t>Arteries are blood vessels that carry blood away from the heart.</a:t>
            </a:r>
          </a:p>
          <a:p>
            <a:pPr>
              <a:spcBef>
                <a:spcPts val="600"/>
              </a:spcBef>
              <a:spcAft>
                <a:spcPts val="600"/>
              </a:spcAft>
              <a:buFont typeface="Arial" panose="020B0604020202020204" pitchFamily="34" charset="0"/>
              <a:buNone/>
              <a:defRPr/>
            </a:pPr>
            <a:r>
              <a:rPr lang="en-GB" sz="1600" dirty="0">
                <a:latin typeface="+mj-lt"/>
              </a:rPr>
              <a:t>Venous blood vessels - veins:</a:t>
            </a:r>
          </a:p>
          <a:p>
            <a:pPr>
              <a:spcBef>
                <a:spcPts val="600"/>
              </a:spcBef>
              <a:spcAft>
                <a:spcPts val="600"/>
              </a:spcAft>
              <a:buFont typeface="Arial" panose="020B0604020202020204" pitchFamily="34" charset="0"/>
              <a:buNone/>
              <a:defRPr/>
            </a:pPr>
            <a:r>
              <a:rPr lang="en-GB" sz="1600" dirty="0"/>
              <a:t>Veins are blood vessels that carry blood to the heart.</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Capillaries:</a:t>
            </a:r>
          </a:p>
          <a:p>
            <a:pPr>
              <a:spcBef>
                <a:spcPts val="600"/>
              </a:spcBef>
              <a:spcAft>
                <a:spcPts val="600"/>
              </a:spcAft>
              <a:buFont typeface="Arial" panose="020B0604020202020204" pitchFamily="34" charset="0"/>
              <a:buNone/>
              <a:defRPr/>
            </a:pPr>
            <a:r>
              <a:rPr lang="en-GB" sz="1600" dirty="0"/>
              <a:t>These are the smallest blood vessels. Capillaries connect the arteries and the veins and are the place where water and chemicals exchange in the blood.</a:t>
            </a:r>
          </a:p>
        </p:txBody>
      </p:sp>
      <p:pic>
        <p:nvPicPr>
          <p:cNvPr id="2458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784350"/>
            <a:ext cx="2298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635000" y="5322888"/>
            <a:ext cx="4927600" cy="858837"/>
            <a:chOff x="635000" y="5323660"/>
            <a:chExt cx="4926822" cy="858065"/>
          </a:xfrm>
        </p:grpSpPr>
        <p:sp>
          <p:nvSpPr>
            <p:cNvPr id="14" name="Rounded Rectangle 13"/>
            <p:cNvSpPr/>
            <p:nvPr/>
          </p:nvSpPr>
          <p:spPr>
            <a:xfrm>
              <a:off x="635000" y="5323660"/>
              <a:ext cx="4926822" cy="858065"/>
            </a:xfrm>
            <a:prstGeom prst="roundRect">
              <a:avLst>
                <a:gd name="adj" fmla="val 690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92" name="Rectangle 1"/>
            <p:cNvSpPr>
              <a:spLocks noChangeArrowheads="1"/>
            </p:cNvSpPr>
            <p:nvPr/>
          </p:nvSpPr>
          <p:spPr bwMode="auto">
            <a:xfrm>
              <a:off x="858963" y="5469808"/>
              <a:ext cx="453599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buFont typeface="Arial" panose="020B0604020202020204" pitchFamily="34" charset="0"/>
                <a:buNone/>
              </a:pPr>
              <a:r>
                <a:rPr lang="en-GB" altLang="en-US">
                  <a:latin typeface="Sassoon Infant Md" panose="02000603050000020003" pitchFamily="50" charset="0"/>
                </a:rPr>
                <a:t>Click here for a diagram that shows how the three blood vessels are linked.</a:t>
              </a:r>
            </a:p>
          </p:txBody>
        </p:sp>
      </p:grpSp>
      <p:grpSp>
        <p:nvGrpSpPr>
          <p:cNvPr id="8" name="Group 7"/>
          <p:cNvGrpSpPr>
            <a:grpSpLocks/>
          </p:cNvGrpSpPr>
          <p:nvPr/>
        </p:nvGrpSpPr>
        <p:grpSpPr bwMode="auto">
          <a:xfrm>
            <a:off x="-155575" y="-7938"/>
            <a:ext cx="9324975" cy="6973888"/>
            <a:chOff x="-154885" y="-8047"/>
            <a:chExt cx="9324285" cy="6973808"/>
          </a:xfrm>
        </p:grpSpPr>
        <p:sp>
          <p:nvSpPr>
            <p:cNvPr id="16" name="Rectangle 15"/>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3726" y="684341"/>
              <a:ext cx="8302624" cy="51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
            <p:cNvSpPr>
              <a:spLocks noChangeArrowheads="1"/>
            </p:cNvSpPr>
            <p:nvPr/>
          </p:nvSpPr>
          <p:spPr bwMode="auto">
            <a:xfrm>
              <a:off x="4100433" y="4984470"/>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sp>
          <p:nvSpPr>
            <p:cNvPr id="24588" name="Rectangle 1"/>
            <p:cNvSpPr>
              <a:spLocks noChangeArrowheads="1"/>
            </p:cNvSpPr>
            <p:nvPr/>
          </p:nvSpPr>
          <p:spPr bwMode="auto">
            <a:xfrm>
              <a:off x="1019096" y="396714"/>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artery</a:t>
              </a:r>
            </a:p>
          </p:txBody>
        </p:sp>
        <p:sp>
          <p:nvSpPr>
            <p:cNvPr id="24589" name="Rectangle 1"/>
            <p:cNvSpPr>
              <a:spLocks noChangeArrowheads="1"/>
            </p:cNvSpPr>
            <p:nvPr/>
          </p:nvSpPr>
          <p:spPr bwMode="auto">
            <a:xfrm>
              <a:off x="7173000" y="88708"/>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vein</a:t>
              </a:r>
            </a:p>
          </p:txBody>
        </p:sp>
        <p:sp>
          <p:nvSpPr>
            <p:cNvPr id="24590" name="Rectangle 1"/>
            <p:cNvSpPr>
              <a:spLocks noChangeArrowheads="1"/>
            </p:cNvSpPr>
            <p:nvPr/>
          </p:nvSpPr>
          <p:spPr bwMode="auto">
            <a:xfrm>
              <a:off x="3797319" y="984643"/>
              <a:ext cx="18461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capillaries</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8"/>
                                        </p:tgtEl>
                                        <p:attrNameLst>
                                          <p:attrName>ppt_x</p:attrName>
                                        </p:attrNameLst>
                                      </p:cBhvr>
                                      <p:tavLst>
                                        <p:tav tm="0">
                                          <p:val>
                                            <p:strVal val="ppt_x"/>
                                          </p:val>
                                        </p:tav>
                                        <p:tav tm="100000">
                                          <p:val>
                                            <p:strVal val="ppt_x"/>
                                          </p:val>
                                        </p:tav>
                                      </p:tavLst>
                                    </p:anim>
                                    <p:anim calcmode="lin" valueType="num">
                                      <p:cBhvr additive="base">
                                        <p:cTn id="14" dur="500"/>
                                        <p:tgtEl>
                                          <p:spTgt spid="8"/>
                                        </p:tgtEl>
                                        <p:attrNameLst>
                                          <p:attrName>ppt_y</p:attrName>
                                        </p:attrNameLst>
                                      </p:cBhvr>
                                      <p:tavLst>
                                        <p:tav tm="0">
                                          <p:val>
                                            <p:strVal val="ppt_y"/>
                                          </p:val>
                                        </p:tav>
                                        <p:tav tm="100000">
                                          <p:val>
                                            <p:strVal val="1+ppt_h/2"/>
                                          </p:val>
                                        </p:tav>
                                      </p:tavLst>
                                    </p:anim>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955800"/>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890588"/>
            <a:ext cx="8220075" cy="631825"/>
          </a:xfrm>
        </p:spPr>
        <p:txBody>
          <a:bodyPr>
            <a:normAutofit fontScale="90000"/>
          </a:bodyPr>
          <a:lstStyle/>
          <a:p>
            <a:pPr algn="ctr" eaLnBrk="1" hangingPunct="1">
              <a:defRPr/>
            </a:pPr>
            <a:r>
              <a:rPr lang="en-GB" dirty="0"/>
              <a:t>Parts of the Circulatory</a:t>
            </a:r>
            <a:br>
              <a:rPr lang="en-GB" dirty="0"/>
            </a:br>
            <a:r>
              <a:rPr lang="en-GB" dirty="0"/>
              <a:t> System</a:t>
            </a:r>
            <a:endParaRPr lang="en-GB" altLang="en-US" dirty="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62325" y="2566988"/>
            <a:ext cx="4737100"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1004888" y="2301875"/>
            <a:ext cx="4737100" cy="3351213"/>
          </a:xfrm>
          <a:prstGeom prst="rect">
            <a:avLst/>
          </a:prstGeom>
          <a:effectLst>
            <a:outerShdw blurRad="50800" dist="38100" dir="5400000" algn="t" rotWithShape="0">
              <a:prstClr val="black">
                <a:alpha val="40000"/>
              </a:prst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712788"/>
            <a:ext cx="8220075" cy="631825"/>
          </a:xfrm>
        </p:spPr>
        <p:txBody>
          <a:bodyPr>
            <a:normAutofit fontScale="90000"/>
          </a:bodyPr>
          <a:lstStyle/>
          <a:p>
            <a:pPr algn="ctr" eaLnBrk="1" hangingPunct="1">
              <a:defRPr/>
            </a:pPr>
            <a:r>
              <a:rPr lang="en-GB" dirty="0"/>
              <a:t>Systems In The Body:</a:t>
            </a:r>
            <a:br>
              <a:rPr lang="en-GB" dirty="0"/>
            </a:br>
            <a:r>
              <a:rPr lang="en-GB" dirty="0"/>
              <a:t> Functions</a:t>
            </a:r>
            <a:endParaRPr lang="en-GB" altLang="en-US" dirty="0"/>
          </a:p>
        </p:txBody>
      </p:sp>
      <p:pic>
        <p:nvPicPr>
          <p:cNvPr id="28675"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le 6"/>
          <p:cNvGraphicFramePr>
            <a:graphicFrameLocks noGrp="1"/>
          </p:cNvGraphicFramePr>
          <p:nvPr/>
        </p:nvGraphicFramePr>
        <p:xfrm>
          <a:off x="673100" y="1638300"/>
          <a:ext cx="7823199" cy="4572000"/>
        </p:xfrm>
        <a:graphic>
          <a:graphicData uri="http://schemas.openxmlformats.org/drawingml/2006/table">
            <a:tbl>
              <a:tblPr firstRow="1" bandRow="1">
                <a:effectLst/>
                <a:tableStyleId>{5940675A-B579-460E-94D1-54222C63F5DA}</a:tableStyleId>
              </a:tblPr>
              <a:tblGrid>
                <a:gridCol w="1319579">
                  <a:extLst>
                    <a:ext uri="{9D8B030D-6E8A-4147-A177-3AD203B41FA5}">
                      <a16:colId xmlns:a16="http://schemas.microsoft.com/office/drawing/2014/main" val="20000"/>
                    </a:ext>
                  </a:extLst>
                </a:gridCol>
                <a:gridCol w="1625905">
                  <a:extLst>
                    <a:ext uri="{9D8B030D-6E8A-4147-A177-3AD203B41FA5}">
                      <a16:colId xmlns:a16="http://schemas.microsoft.com/office/drawing/2014/main" val="20001"/>
                    </a:ext>
                  </a:extLst>
                </a:gridCol>
                <a:gridCol w="1625905">
                  <a:extLst>
                    <a:ext uri="{9D8B030D-6E8A-4147-A177-3AD203B41FA5}">
                      <a16:colId xmlns:a16="http://schemas.microsoft.com/office/drawing/2014/main" val="20002"/>
                    </a:ext>
                  </a:extLst>
                </a:gridCol>
                <a:gridCol w="1625905">
                  <a:extLst>
                    <a:ext uri="{9D8B030D-6E8A-4147-A177-3AD203B41FA5}">
                      <a16:colId xmlns:a16="http://schemas.microsoft.com/office/drawing/2014/main" val="20003"/>
                    </a:ext>
                  </a:extLst>
                </a:gridCol>
                <a:gridCol w="1625905">
                  <a:extLst>
                    <a:ext uri="{9D8B030D-6E8A-4147-A177-3AD203B41FA5}">
                      <a16:colId xmlns:a16="http://schemas.microsoft.com/office/drawing/2014/main" val="20004"/>
                    </a:ext>
                  </a:extLst>
                </a:gridCol>
              </a:tblGrid>
              <a:tr h="2464169">
                <a:tc>
                  <a:txBody>
                    <a:bodyPr/>
                    <a:lstStyle/>
                    <a:p>
                      <a:r>
                        <a:rPr lang="en-GB" dirty="0"/>
                        <a:t>Diagram</a:t>
                      </a:r>
                      <a:r>
                        <a:rPr lang="en-GB" baseline="0" dirty="0"/>
                        <a:t> of System</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0"/>
                  </a:ext>
                </a:extLst>
              </a:tr>
              <a:tr h="2107831">
                <a:tc>
                  <a:txBody>
                    <a:bodyPr/>
                    <a:lstStyle/>
                    <a:p>
                      <a:r>
                        <a:rPr lang="en-GB" dirty="0"/>
                        <a:t>What are the functions of these</a:t>
                      </a:r>
                      <a:r>
                        <a:rPr lang="en-GB" baseline="0" dirty="0"/>
                        <a:t> parts of the system?</a:t>
                      </a:r>
                      <a:endParaRPr lang="en-GB" dirty="0"/>
                    </a:p>
                  </a:txBody>
                  <a:tcPr/>
                </a:tc>
                <a:tc>
                  <a:txBody>
                    <a:bodyPr/>
                    <a:lstStyle/>
                    <a:p>
                      <a:r>
                        <a:rPr lang="en-GB" dirty="0"/>
                        <a:t>Bones:</a:t>
                      </a:r>
                    </a:p>
                    <a:p>
                      <a:endParaRPr lang="en-GB" dirty="0"/>
                    </a:p>
                    <a:p>
                      <a:r>
                        <a:rPr lang="en-GB" dirty="0"/>
                        <a:t>Joints:</a:t>
                      </a:r>
                    </a:p>
                  </a:txBody>
                  <a:tcPr/>
                </a:tc>
                <a:tc>
                  <a:txBody>
                    <a:bodyPr/>
                    <a:lstStyle/>
                    <a:p>
                      <a:r>
                        <a:rPr lang="en-GB" dirty="0"/>
                        <a:t>Biceps:</a:t>
                      </a:r>
                    </a:p>
                  </a:txBody>
                  <a:tcPr/>
                </a:tc>
                <a:tc>
                  <a:txBody>
                    <a:bodyPr/>
                    <a:lstStyle/>
                    <a:p>
                      <a:r>
                        <a:rPr lang="en-GB" dirty="0"/>
                        <a:t>Stomach:</a:t>
                      </a:r>
                    </a:p>
                    <a:p>
                      <a:endParaRPr lang="en-GB" dirty="0"/>
                    </a:p>
                    <a:p>
                      <a:r>
                        <a:rPr lang="en-GB" dirty="0"/>
                        <a:t>Salivary glands:</a:t>
                      </a:r>
                    </a:p>
                  </a:txBody>
                  <a:tcPr/>
                </a:tc>
                <a:tc>
                  <a:txBody>
                    <a:bodyPr/>
                    <a:lstStyle/>
                    <a:p>
                      <a:r>
                        <a:rPr lang="en-GB" dirty="0"/>
                        <a:t>Heart:</a:t>
                      </a:r>
                    </a:p>
                    <a:p>
                      <a:endParaRPr lang="en-GB" dirty="0"/>
                    </a:p>
                    <a:p>
                      <a:r>
                        <a:rPr lang="en-GB" dirty="0"/>
                        <a:t>Lungs:</a:t>
                      </a:r>
                    </a:p>
                    <a:p>
                      <a:endParaRPr lang="en-GB" dirty="0"/>
                    </a:p>
                    <a:p>
                      <a:r>
                        <a:rPr lang="en-GB" dirty="0"/>
                        <a:t>Blood</a:t>
                      </a:r>
                      <a:r>
                        <a:rPr lang="en-GB" baseline="0" dirty="0"/>
                        <a:t> Vessels:</a:t>
                      </a:r>
                      <a:endParaRPr lang="en-GB" dirty="0"/>
                    </a:p>
                  </a:txBody>
                  <a:tcPr/>
                </a:tc>
                <a:extLst>
                  <a:ext uri="{0D108BD9-81ED-4DB2-BD59-A6C34878D82A}">
                    <a16:rowId xmlns:a16="http://schemas.microsoft.com/office/drawing/2014/main" val="10001"/>
                  </a:ext>
                </a:extLst>
              </a:tr>
            </a:tbl>
          </a:graphicData>
        </a:graphic>
      </p:graphicFrame>
      <p:pic>
        <p:nvPicPr>
          <p:cNvPr id="9" name="Picture 8"/>
          <p:cNvPicPr>
            <a:picLocks noChangeAspect="1"/>
          </p:cNvPicPr>
          <p:nvPr/>
        </p:nvPicPr>
        <p:blipFill rotWithShape="1">
          <a:blip r:embed="rId5"/>
          <a:srcRect b="2752"/>
          <a:stretch/>
        </p:blipFill>
        <p:spPr>
          <a:xfrm>
            <a:off x="5394325" y="1657350"/>
            <a:ext cx="1320800" cy="2303463"/>
          </a:xfrm>
          <a:prstGeom prst="rect">
            <a:avLst/>
          </a:prstGeom>
          <a:effectLst>
            <a:outerShdw blurRad="50800" dist="38100" dir="18900000" algn="bl" rotWithShape="0">
              <a:prstClr val="black">
                <a:alpha val="40000"/>
              </a:prstClr>
            </a:outerShdw>
          </a:effectLst>
        </p:spPr>
      </p:pic>
      <p:pic>
        <p:nvPicPr>
          <p:cNvPr id="11" name="Picture 10"/>
          <p:cNvPicPr>
            <a:picLocks noChangeAspect="1"/>
          </p:cNvPicPr>
          <p:nvPr/>
        </p:nvPicPr>
        <p:blipFill rotWithShape="1">
          <a:blip r:embed="rId6"/>
          <a:srcRect t="1" b="-792"/>
          <a:stretch/>
        </p:blipFill>
        <p:spPr>
          <a:xfrm>
            <a:off x="3938588" y="1595438"/>
            <a:ext cx="949325" cy="2487612"/>
          </a:xfrm>
          <a:prstGeom prst="rect">
            <a:avLst/>
          </a:prstGeom>
          <a:effectLst>
            <a:outerShdw blurRad="50800" dist="38100" dir="18900000" algn="bl" rotWithShape="0">
              <a:prstClr val="black">
                <a:alpha val="40000"/>
              </a:prstClr>
            </a:outerShdw>
          </a:effectLst>
        </p:spPr>
      </p:pic>
      <p:pic>
        <p:nvPicPr>
          <p:cNvPr id="12" name="Picture 11"/>
          <p:cNvPicPr>
            <a:picLocks noChangeAspect="1"/>
          </p:cNvPicPr>
          <p:nvPr/>
        </p:nvPicPr>
        <p:blipFill rotWithShape="1">
          <a:blip r:embed="rId7"/>
          <a:srcRect b="-986"/>
          <a:stretch/>
        </p:blipFill>
        <p:spPr>
          <a:xfrm>
            <a:off x="2051050" y="1670050"/>
            <a:ext cx="1517650" cy="2393950"/>
          </a:xfrm>
          <a:prstGeom prst="rect">
            <a:avLst/>
          </a:prstGeom>
          <a:effectLst>
            <a:outerShdw blurRad="50800" dist="38100" dir="18900000" algn="bl" rotWithShape="0">
              <a:prstClr val="black">
                <a:alpha val="40000"/>
              </a:prstClr>
            </a:outerShdw>
          </a:effectLst>
        </p:spPr>
      </p:pic>
      <p:pic>
        <p:nvPicPr>
          <p:cNvPr id="4" name="Picture 3"/>
          <p:cNvPicPr>
            <a:picLocks noChangeAspect="1"/>
          </p:cNvPicPr>
          <p:nvPr/>
        </p:nvPicPr>
        <p:blipFill>
          <a:blip r:embed="rId8"/>
          <a:stretch>
            <a:fillRect/>
          </a:stretch>
        </p:blipFill>
        <p:spPr>
          <a:xfrm>
            <a:off x="7016750" y="1576388"/>
            <a:ext cx="1331913" cy="2487612"/>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072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3072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30726"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30727"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pic>
        <p:nvPicPr>
          <p:cNvPr id="3072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4879</TotalTime>
  <Words>626</Words>
  <Application>Microsoft Office PowerPoint</Application>
  <PresentationFormat>On-screen Show (4:3)</PresentationFormat>
  <Paragraphs>95</Paragraphs>
  <Slides>15</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Md</vt:lpstr>
      <vt:lpstr>BPreplay</vt:lpstr>
      <vt:lpstr>Sassoon Infant Rg</vt:lpstr>
      <vt:lpstr>Arial</vt:lpstr>
      <vt:lpstr>Calibri</vt:lpstr>
      <vt:lpstr>Office Theme</vt:lpstr>
      <vt:lpstr>Science</vt:lpstr>
      <vt:lpstr>PowerPoint Presentation</vt:lpstr>
      <vt:lpstr>PowerPoint Presentation</vt:lpstr>
      <vt:lpstr>Systems in the Body: a Reminder</vt:lpstr>
      <vt:lpstr>Systems in the Body: Answers</vt:lpstr>
      <vt:lpstr>Systems in Your Body</vt:lpstr>
      <vt:lpstr>Systems in Your Body</vt:lpstr>
      <vt:lpstr>The Circulatory System</vt:lpstr>
      <vt:lpstr>Parts of the Circulatory  System: Heart</vt:lpstr>
      <vt:lpstr>Parts of the Circulatory  System: Lungs</vt:lpstr>
      <vt:lpstr>Parts of the Circulatory System: Blood Vessels</vt:lpstr>
      <vt:lpstr>Parts of the Circulatory  System</vt:lpstr>
      <vt:lpstr>Systems In The Body:  Functions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 Coverdale</cp:lastModifiedBy>
  <cp:revision>375</cp:revision>
  <dcterms:created xsi:type="dcterms:W3CDTF">2014-10-01T16:09:27Z</dcterms:created>
  <dcterms:modified xsi:type="dcterms:W3CDTF">2020-06-08T12:26:39Z</dcterms:modified>
</cp:coreProperties>
</file>