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  <p:embeddedFont>
      <p:font typeface="Twinkl SemiBold" charset="0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C1A2"/>
    <a:srgbClr val="C5BCB7"/>
    <a:srgbClr val="93A6AF"/>
    <a:srgbClr val="B1AC99"/>
    <a:srgbClr val="2C1B2B"/>
    <a:srgbClr val="85A9C3"/>
    <a:srgbClr val="CBCBCB"/>
    <a:srgbClr val="818181"/>
    <a:srgbClr val="FEFEFE"/>
    <a:srgbClr val="A0BF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87812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Impressionism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851481" y="1557091"/>
            <a:ext cx="2537672" cy="2361398"/>
          </a:xfrm>
          <a:prstGeom prst="rect">
            <a:avLst/>
          </a:prstGeom>
          <a:solidFill>
            <a:srgbClr val="D16B53"/>
          </a:solidFill>
        </p:spPr>
        <p:txBody>
          <a:bodyPr wrap="square" lIns="180000" tIns="72000" rIns="180000" bIns="7200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Monet is known as one of the founders of the </a:t>
            </a: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Impressionist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 movement, along with the other artists experimenting with painting styles at that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041" y="1557091"/>
            <a:ext cx="4630363" cy="35916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51481" y="4115455"/>
            <a:ext cx="2537671" cy="1807400"/>
          </a:xfrm>
          <a:prstGeom prst="rect">
            <a:avLst/>
          </a:prstGeom>
          <a:solidFill>
            <a:srgbClr val="5F7C84"/>
          </a:solidFill>
        </p:spPr>
        <p:txBody>
          <a:bodyPr wrap="square" lIns="180000" tIns="72000" rIns="180000" bIns="7200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In fact, the name, </a:t>
            </a: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Impressionist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, comes from a painting Monet exhibited called Impression</a:t>
            </a:r>
            <a:r>
              <a:rPr lang="en-GB">
                <a:solidFill>
                  <a:schemeClr val="bg1"/>
                </a:solidFill>
                <a:latin typeface="Twinkl" pitchFamily="50" charset="0"/>
              </a:rPr>
              <a:t>, Sunrise.</a:t>
            </a:r>
            <a:endParaRPr lang="en-GB" dirty="0">
              <a:solidFill>
                <a:schemeClr val="bg1"/>
              </a:solidFill>
              <a:latin typeface="Twinkl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Changing Light</a:t>
            </a:r>
          </a:p>
        </p:txBody>
      </p:sp>
      <p:sp>
        <p:nvSpPr>
          <p:cNvPr id="5" name="Rectangle 4"/>
          <p:cNvSpPr/>
          <p:nvPr/>
        </p:nvSpPr>
        <p:spPr>
          <a:xfrm>
            <a:off x="905698" y="1325395"/>
            <a:ext cx="2825564" cy="1253402"/>
          </a:xfrm>
          <a:prstGeom prst="rect">
            <a:avLst/>
          </a:prstGeom>
          <a:solidFill>
            <a:srgbClr val="FAE8C1"/>
          </a:solidFill>
        </p:spPr>
        <p:txBody>
          <a:bodyPr wrap="square" lIns="180000" tIns="72000" rIns="18000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Monet often painted the same scene many times, to capture the changing light and seasons. </a:t>
            </a:r>
            <a:endParaRPr lang="en-GB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97232" y="1325395"/>
            <a:ext cx="2354256" cy="1253402"/>
          </a:xfrm>
          <a:prstGeom prst="rect">
            <a:avLst/>
          </a:prstGeom>
          <a:solidFill>
            <a:srgbClr val="CCD4E0"/>
          </a:solidFill>
        </p:spPr>
        <p:txBody>
          <a:bodyPr wrap="square" lIns="180000" tIns="72000" rIns="180000" bIns="72000">
            <a:noAutofit/>
          </a:bodyPr>
          <a:lstStyle/>
          <a:p>
            <a:r>
              <a:rPr lang="en-GB" dirty="0">
                <a:latin typeface="Twinkl" pitchFamily="50" charset="0"/>
              </a:rPr>
              <a:t>Look at the pictures of the haystack paintings</a:t>
            </a:r>
            <a:endParaRPr lang="en-GB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222040" y="1325395"/>
            <a:ext cx="2002753" cy="1253402"/>
          </a:xfrm>
          <a:prstGeom prst="rect">
            <a:avLst/>
          </a:prstGeom>
          <a:solidFill>
            <a:srgbClr val="D7DAA2"/>
          </a:solidFill>
        </p:spPr>
        <p:txBody>
          <a:bodyPr wrap="square" lIns="180000" tIns="72000" rIns="180000" bIns="72000">
            <a:noAutofit/>
          </a:bodyPr>
          <a:lstStyle/>
          <a:p>
            <a:r>
              <a:rPr lang="en-GB" dirty="0">
                <a:latin typeface="Twinkl" pitchFamily="50" charset="0"/>
              </a:rPr>
              <a:t>How does the changing light affect the feel of the paintings?</a:t>
            </a:r>
            <a:endParaRPr lang="en-GB" dirty="0">
              <a:solidFill>
                <a:schemeClr val="bg1"/>
              </a:solidFill>
              <a:latin typeface="Twinkl" pitchFamily="50" charset="0"/>
            </a:endParaRPr>
          </a:p>
        </p:txBody>
      </p:sp>
      <p:pic>
        <p:nvPicPr>
          <p:cNvPr id="9" name="LEF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RIGH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810" y="2742233"/>
            <a:ext cx="2609381" cy="17134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040" y="2740813"/>
            <a:ext cx="2651928" cy="17149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040" y="4525350"/>
            <a:ext cx="2651928" cy="17134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214" y="4525350"/>
            <a:ext cx="2611977" cy="1713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192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Houses of Parliament</a:t>
            </a:r>
          </a:p>
        </p:txBody>
      </p:sp>
      <p:pic>
        <p:nvPicPr>
          <p:cNvPr id="9" name="LEF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RIGH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722" y="3828829"/>
            <a:ext cx="2667000" cy="2324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548" y="3788564"/>
            <a:ext cx="2677030" cy="24046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88" y="1389311"/>
            <a:ext cx="2659634" cy="23241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548" y="1389312"/>
            <a:ext cx="2677029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495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Weeping Willow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610393" y="5506623"/>
            <a:ext cx="3909706" cy="738249"/>
          </a:xfrm>
          <a:prstGeom prst="rect">
            <a:avLst/>
          </a:prstGeom>
          <a:solidFill>
            <a:srgbClr val="D9B02D"/>
          </a:solidFill>
        </p:spPr>
        <p:txBody>
          <a:bodyPr wrap="square" lIns="180000" tIns="72000" rIns="180000" bIns="72000">
            <a:noAutofit/>
          </a:bodyPr>
          <a:lstStyle/>
          <a:p>
            <a:r>
              <a:rPr lang="en-GB" dirty="0">
                <a:latin typeface="Twinkl" pitchFamily="50" charset="0"/>
              </a:rPr>
              <a:t>Monet painted this in honour of all the fallen soldiers in World War I.</a:t>
            </a:r>
          </a:p>
        </p:txBody>
      </p:sp>
      <p:pic>
        <p:nvPicPr>
          <p:cNvPr id="9" name="LEF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RIGH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174" y="1320422"/>
            <a:ext cx="4868244" cy="403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900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Water Lilies and Japanese Bridge</a:t>
            </a:r>
          </a:p>
        </p:txBody>
      </p:sp>
      <p:sp>
        <p:nvSpPr>
          <p:cNvPr id="5" name="Rectangle 4"/>
          <p:cNvSpPr/>
          <p:nvPr/>
        </p:nvSpPr>
        <p:spPr>
          <a:xfrm>
            <a:off x="5041469" y="2109802"/>
            <a:ext cx="3238463" cy="2638396"/>
          </a:xfrm>
          <a:prstGeom prst="rect">
            <a:avLst/>
          </a:prstGeom>
          <a:solidFill>
            <a:srgbClr val="A0BF70"/>
          </a:solidFill>
        </p:spPr>
        <p:txBody>
          <a:bodyPr wrap="square" lIns="180000" tIns="72000" rIns="18000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Monet moved to </a:t>
            </a:r>
            <a:r>
              <a:rPr lang="en-GB" dirty="0" err="1">
                <a:latin typeface="Twinkl" pitchFamily="50" charset="0"/>
              </a:rPr>
              <a:t>Giverny</a:t>
            </a:r>
            <a:r>
              <a:rPr lang="en-GB" dirty="0">
                <a:latin typeface="Twinkl" pitchFamily="50" charset="0"/>
              </a:rPr>
              <a:t> in France, and he spent many hours painting the water lilies and the bridge in a series of huge paintings. Paintings of the water lilies are displayed in a purpose built, curved room at </a:t>
            </a:r>
            <a:r>
              <a:rPr lang="en-GB" dirty="0" err="1">
                <a:latin typeface="Twinkl" pitchFamily="50" charset="0"/>
              </a:rPr>
              <a:t>Musée</a:t>
            </a:r>
            <a:r>
              <a:rPr lang="en-GB" dirty="0">
                <a:latin typeface="Twinkl" pitchFamily="50" charset="0"/>
              </a:rPr>
              <a:t> de </a:t>
            </a:r>
            <a:r>
              <a:rPr lang="en-GB" dirty="0" err="1">
                <a:latin typeface="Twinkl" pitchFamily="50" charset="0"/>
              </a:rPr>
              <a:t>l’Orangerie</a:t>
            </a:r>
            <a:r>
              <a:rPr lang="en-GB" dirty="0">
                <a:latin typeface="Twinkl" pitchFamily="50" charset="0"/>
              </a:rPr>
              <a:t>, Paris.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49" y="1637123"/>
            <a:ext cx="3921438" cy="3807332"/>
          </a:xfrm>
          <a:prstGeom prst="rect">
            <a:avLst/>
          </a:prstGeom>
        </p:spPr>
      </p:pic>
      <p:pic>
        <p:nvPicPr>
          <p:cNvPr id="9" name="LEFTFRAME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RIGHTFRAME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57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On The Bridge</a:t>
            </a:r>
          </a:p>
        </p:txBody>
      </p:sp>
      <p:sp>
        <p:nvSpPr>
          <p:cNvPr id="5" name="Rectangle 4"/>
          <p:cNvSpPr/>
          <p:nvPr/>
        </p:nvSpPr>
        <p:spPr>
          <a:xfrm>
            <a:off x="909706" y="3329617"/>
            <a:ext cx="3238463" cy="976403"/>
          </a:xfrm>
          <a:prstGeom prst="rect">
            <a:avLst/>
          </a:prstGeom>
          <a:solidFill>
            <a:srgbClr val="CBCBCB"/>
          </a:solidFill>
        </p:spPr>
        <p:txBody>
          <a:bodyPr wrap="square" lIns="180000" tIns="72000" rIns="18000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Claude Monet on the bridge at </a:t>
            </a:r>
            <a:r>
              <a:rPr lang="en-GB" dirty="0" err="1">
                <a:latin typeface="Twinkl" pitchFamily="50" charset="0"/>
              </a:rPr>
              <a:t>Giverny</a:t>
            </a:r>
            <a:r>
              <a:rPr lang="en-GB" dirty="0">
                <a:latin typeface="Twinkl" pitchFamily="50" charset="0"/>
              </a:rPr>
              <a:t>, with an unnamed visitor, in 1922.</a:t>
            </a:r>
          </a:p>
        </p:txBody>
      </p:sp>
      <p:pic>
        <p:nvPicPr>
          <p:cNvPr id="9" name="LEF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RIGH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607" y="1364866"/>
            <a:ext cx="3575178" cy="490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82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/>
              <a:t>Woman With An Umbrella</a:t>
            </a:r>
          </a:p>
        </p:txBody>
      </p:sp>
      <p:sp>
        <p:nvSpPr>
          <p:cNvPr id="5" name="Rectangle 4"/>
          <p:cNvSpPr/>
          <p:nvPr/>
        </p:nvSpPr>
        <p:spPr>
          <a:xfrm>
            <a:off x="4957142" y="2308743"/>
            <a:ext cx="3305577" cy="2915395"/>
          </a:xfrm>
          <a:prstGeom prst="rect">
            <a:avLst/>
          </a:prstGeom>
          <a:solidFill>
            <a:srgbClr val="85A9C3"/>
          </a:solidFill>
        </p:spPr>
        <p:txBody>
          <a:bodyPr wrap="square" lIns="180000" tIns="72000" rIns="180000" bIns="72000">
            <a:spAutoFit/>
          </a:bodyPr>
          <a:lstStyle/>
          <a:p>
            <a:r>
              <a:rPr lang="en-GB" i="1" dirty="0"/>
              <a:t>“I'm working like never and at new attempts, figures in the open air as I understand them, made like landscapes. It is an old dream that still worries me and that I want to fulfil once and for all; but it is hard !”</a:t>
            </a:r>
          </a:p>
          <a:p>
            <a:endParaRPr lang="en-GB" i="1" dirty="0"/>
          </a:p>
          <a:p>
            <a:r>
              <a:rPr lang="en-GB" dirty="0"/>
              <a:t>Claude Monet</a:t>
            </a:r>
          </a:p>
        </p:txBody>
      </p:sp>
      <p:pic>
        <p:nvPicPr>
          <p:cNvPr id="9" name="LEF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RIGH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773" y="1473201"/>
            <a:ext cx="3725417" cy="458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37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/>
              <a:t>The Garden In Flower</a:t>
            </a:r>
          </a:p>
        </p:txBody>
      </p:sp>
      <p:pic>
        <p:nvPicPr>
          <p:cNvPr id="9" name="LEF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RIGH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993" y="1422867"/>
            <a:ext cx="4706923" cy="4663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560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Bridge In Argenteuil</a:t>
            </a:r>
            <a:endParaRPr lang="en-GB" sz="3600" b="0" dirty="0"/>
          </a:p>
        </p:txBody>
      </p:sp>
      <p:pic>
        <p:nvPicPr>
          <p:cNvPr id="9" name="LEF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RIGH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057" y="1275125"/>
            <a:ext cx="6440355" cy="4954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865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Self Portrait With Beret</a:t>
            </a:r>
          </a:p>
        </p:txBody>
      </p:sp>
      <p:sp>
        <p:nvSpPr>
          <p:cNvPr id="5" name="Rectangle 4"/>
          <p:cNvSpPr/>
          <p:nvPr/>
        </p:nvSpPr>
        <p:spPr>
          <a:xfrm>
            <a:off x="2371167" y="5795980"/>
            <a:ext cx="4392136" cy="422405"/>
          </a:xfrm>
          <a:prstGeom prst="rect">
            <a:avLst/>
          </a:prstGeom>
          <a:solidFill>
            <a:srgbClr val="2C1B2B"/>
          </a:solidFill>
        </p:spPr>
        <p:txBody>
          <a:bodyPr wrap="square" lIns="180000" tIns="72000" rIns="180000" bIns="7200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Monet painted this self portrait in 1886.</a:t>
            </a:r>
          </a:p>
        </p:txBody>
      </p:sp>
      <p:pic>
        <p:nvPicPr>
          <p:cNvPr id="9" name="LEF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RIGH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061" y="1330655"/>
            <a:ext cx="3432348" cy="433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838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On The Bridge</a:t>
            </a:r>
          </a:p>
        </p:txBody>
      </p:sp>
      <p:sp>
        <p:nvSpPr>
          <p:cNvPr id="5" name="Rectangle 4"/>
          <p:cNvSpPr/>
          <p:nvPr/>
        </p:nvSpPr>
        <p:spPr>
          <a:xfrm>
            <a:off x="858366" y="1364866"/>
            <a:ext cx="3558642" cy="2084399"/>
          </a:xfrm>
          <a:prstGeom prst="rect">
            <a:avLst/>
          </a:prstGeom>
          <a:solidFill>
            <a:srgbClr val="C2C1A2"/>
          </a:solidFill>
        </p:spPr>
        <p:txBody>
          <a:bodyPr wrap="square" lIns="180000" tIns="72000" rIns="18000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Claude Monet developed problems with his sight. This affected the colours used in his paintings, and following a cataract operation in 1923, he repainted some of his works of art, to add more blue.</a:t>
            </a:r>
          </a:p>
        </p:txBody>
      </p:sp>
      <p:pic>
        <p:nvPicPr>
          <p:cNvPr id="9" name="LEF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00"/>
          <a:stretch/>
        </p:blipFill>
        <p:spPr>
          <a:xfrm>
            <a:off x="0" y="0"/>
            <a:ext cx="457198" cy="6858000"/>
          </a:xfrm>
          <a:prstGeom prst="rect">
            <a:avLst/>
          </a:prstGeom>
        </p:spPr>
      </p:pic>
      <p:pic>
        <p:nvPicPr>
          <p:cNvPr id="11" name="RIGHTFRA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27" r="-75"/>
          <a:stretch/>
        </p:blipFill>
        <p:spPr>
          <a:xfrm>
            <a:off x="8673294" y="0"/>
            <a:ext cx="470705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58366" y="3538899"/>
            <a:ext cx="3558642" cy="1253402"/>
          </a:xfrm>
          <a:prstGeom prst="rect">
            <a:avLst/>
          </a:prstGeom>
          <a:solidFill>
            <a:srgbClr val="93A6AF"/>
          </a:solidFill>
        </p:spPr>
        <p:txBody>
          <a:bodyPr wrap="square" lIns="180000" tIns="72000" rIns="18000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Monet developed lung cancer at the age of 86, and died on 5</a:t>
            </a:r>
            <a:r>
              <a:rPr lang="en-GB" baseline="30000" dirty="0">
                <a:latin typeface="Twinkl" pitchFamily="50" charset="0"/>
              </a:rPr>
              <a:t>th</a:t>
            </a:r>
            <a:r>
              <a:rPr lang="en-GB" dirty="0">
                <a:latin typeface="Twinkl" pitchFamily="50" charset="0"/>
              </a:rPr>
              <a:t> December, 1926. He is buried in </a:t>
            </a:r>
            <a:r>
              <a:rPr lang="en-GB" dirty="0" err="1">
                <a:latin typeface="Twinkl" pitchFamily="50" charset="0"/>
              </a:rPr>
              <a:t>Giverny</a:t>
            </a:r>
            <a:r>
              <a:rPr lang="en-GB" dirty="0">
                <a:latin typeface="Twinkl" pitchFamily="50" charset="0"/>
              </a:rPr>
              <a:t> cemetery.</a:t>
            </a:r>
          </a:p>
        </p:txBody>
      </p:sp>
      <p:sp>
        <p:nvSpPr>
          <p:cNvPr id="8" name="Rectangle 7"/>
          <p:cNvSpPr/>
          <p:nvPr/>
        </p:nvSpPr>
        <p:spPr>
          <a:xfrm>
            <a:off x="858366" y="4881935"/>
            <a:ext cx="3558642" cy="1253402"/>
          </a:xfrm>
          <a:prstGeom prst="rect">
            <a:avLst/>
          </a:prstGeom>
          <a:solidFill>
            <a:srgbClr val="C5BCB7"/>
          </a:solidFill>
        </p:spPr>
        <p:txBody>
          <a:bodyPr wrap="square" lIns="180000" tIns="72000" rIns="18000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Monet had an enormous impact on the art world, creating many of the world’s most iconic oil paintings.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484" y="1364865"/>
            <a:ext cx="3582618" cy="4770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15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85</TotalTime>
  <Words>338</Words>
  <Application>Microsoft Office PowerPoint</Application>
  <PresentationFormat>On-screen Show (4:3)</PresentationFormat>
  <Paragraphs>26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Sassoon Infant Rg</vt:lpstr>
      <vt:lpstr>Twinkl SemiBold</vt:lpstr>
      <vt:lpstr>Calibri</vt:lpstr>
      <vt:lpstr>Arial</vt:lpstr>
      <vt:lpstr>Twinkl</vt:lpstr>
      <vt:lpstr>Office Theme</vt:lpstr>
      <vt:lpstr>PowerPoint Presentation</vt:lpstr>
      <vt:lpstr>Impressionism</vt:lpstr>
      <vt:lpstr>Changing Light</vt:lpstr>
      <vt:lpstr>The Houses of Parliament</vt:lpstr>
      <vt:lpstr>Weeping Willow</vt:lpstr>
      <vt:lpstr>Water Lilies and Japanese Bridge</vt:lpstr>
      <vt:lpstr>On The Bridge</vt:lpstr>
      <vt:lpstr>Woman With An Umbrella</vt:lpstr>
      <vt:lpstr>The Garden In Flower</vt:lpstr>
      <vt:lpstr>Bridge In Argenteuil</vt:lpstr>
      <vt:lpstr>Self Portrait With Beret</vt:lpstr>
      <vt:lpstr>On The Bridge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George Baggaley</dc:creator>
  <cp:lastModifiedBy>Lucy Brazier</cp:lastModifiedBy>
  <cp:revision>9</cp:revision>
  <dcterms:created xsi:type="dcterms:W3CDTF">2017-05-02T14:35:44Z</dcterms:created>
  <dcterms:modified xsi:type="dcterms:W3CDTF">2021-07-13T15:16:28Z</dcterms:modified>
</cp:coreProperties>
</file>