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65" r:id="rId4"/>
    <p:sldId id="266" r:id="rId5"/>
    <p:sldId id="283" r:id="rId6"/>
    <p:sldId id="267" r:id="rId7"/>
    <p:sldId id="282" r:id="rId8"/>
    <p:sldId id="268" r:id="rId9"/>
    <p:sldId id="28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FF1A"/>
    <a:srgbClr val="D2DEEF"/>
    <a:srgbClr val="B4C7E7"/>
    <a:srgbClr val="0000FF"/>
    <a:srgbClr val="CCFFCC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280" autoAdjust="0"/>
  </p:normalViewPr>
  <p:slideViewPr>
    <p:cSldViewPr snapToGrid="0">
      <p:cViewPr varScale="1">
        <p:scale>
          <a:sx n="54" d="100"/>
          <a:sy n="54" d="100"/>
        </p:scale>
        <p:origin x="-648" y="-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756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7234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58763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05997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89311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5402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459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048000" y="3059668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GB" sz="2400" dirty="0"/>
          </a:p>
        </p:txBody>
      </p:sp>
      <p:sp>
        <p:nvSpPr>
          <p:cNvPr id="8" name="Rectangle 7"/>
          <p:cNvSpPr/>
          <p:nvPr/>
        </p:nvSpPr>
        <p:spPr>
          <a:xfrm>
            <a:off x="898648" y="1714519"/>
            <a:ext cx="17340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/>
              <a:t>Tenses</a:t>
            </a:r>
            <a:endParaRPr lang="en-GB" dirty="0"/>
          </a:p>
        </p:txBody>
      </p:sp>
      <p:grpSp>
        <p:nvGrpSpPr>
          <p:cNvPr id="18" name="Group 17"/>
          <p:cNvGrpSpPr/>
          <p:nvPr/>
        </p:nvGrpSpPr>
        <p:grpSpPr>
          <a:xfrm>
            <a:off x="8159642" y="2309838"/>
            <a:ext cx="1760350" cy="2238321"/>
            <a:chOff x="8914919" y="2804188"/>
            <a:chExt cx="1408280" cy="1999399"/>
          </a:xfrm>
        </p:grpSpPr>
        <p:sp>
          <p:nvSpPr>
            <p:cNvPr id="5" name="Isosceles Triangle 4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Oval 5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Diagonal Stripe 6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Diagonal Stripe 9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1" name="Straight Connector 10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Rectangle 3"/>
          <p:cNvSpPr/>
          <p:nvPr/>
        </p:nvSpPr>
        <p:spPr>
          <a:xfrm>
            <a:off x="721822" y="2703264"/>
            <a:ext cx="6096000" cy="1200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/>
              <a:t>1. Past and present (simple) </a:t>
            </a:r>
            <a:br>
              <a:rPr lang="en-GB" sz="2400" dirty="0"/>
            </a:br>
            <a:r>
              <a:rPr lang="en-GB" sz="2400" dirty="0"/>
              <a:t>2. Progressive form of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: present and past</a:t>
            </a:r>
            <a:br>
              <a:rPr lang="en-GB" sz="2400" dirty="0"/>
            </a:br>
            <a:r>
              <a:rPr lang="en-GB" sz="2400" dirty="0"/>
              <a:t>3. Perfect form of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endParaRPr lang="en-US" sz="2400" dirty="0">
              <a:solidFill>
                <a:srgbClr val="0000FF"/>
              </a:solidFill>
            </a:endParaRPr>
          </a:p>
        </p:txBody>
      </p:sp>
      <p:pic>
        <p:nvPicPr>
          <p:cNvPr id="17" name="Picture 16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919992" y="2388683"/>
            <a:ext cx="1373360" cy="20806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Online Media 11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D8B6CCF-D130-C94E-91D1-473C52AAC2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70843" y="446931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9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0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Verbs</a:t>
            </a:r>
            <a:r>
              <a:rPr lang="en-GB" sz="3600" b="1" dirty="0"/>
              <a:t> </a:t>
            </a:r>
          </a:p>
          <a:p>
            <a:pPr algn="ctr"/>
            <a:r>
              <a:rPr lang="en-GB" sz="3200" dirty="0">
                <a:solidFill>
                  <a:srgbClr val="0000FF"/>
                </a:solidFill>
              </a:rPr>
              <a:t>Verbs</a:t>
            </a:r>
            <a:r>
              <a:rPr lang="en-GB" sz="3200" dirty="0"/>
              <a:t> indicate that someone or something is </a:t>
            </a:r>
          </a:p>
          <a:p>
            <a:pPr algn="ctr"/>
            <a:r>
              <a:rPr lang="en-GB" sz="3200" dirty="0"/>
              <a:t>doing, feeling or being.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97329" y="4937402"/>
            <a:ext cx="9950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Usually </a:t>
            </a:r>
            <a:r>
              <a:rPr lang="en-GB" sz="2800" dirty="0">
                <a:solidFill>
                  <a:srgbClr val="0000FF"/>
                </a:solidFill>
              </a:rPr>
              <a:t>verbs</a:t>
            </a:r>
            <a:r>
              <a:rPr lang="en-GB" sz="2800" dirty="0"/>
              <a:t> have the name of a person or thing or a pronoun in front of them. </a:t>
            </a:r>
          </a:p>
        </p:txBody>
      </p:sp>
      <p:pic>
        <p:nvPicPr>
          <p:cNvPr id="9" name="Picture 8"/>
          <p:cNvPicPr/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75" b="90625" l="0" r="97048">
                        <a14:foregroundMark x1="73063" y1="38750" x2="73063" y2="38750"/>
                        <a14:foregroundMark x1="67897" y1="50625" x2="67897" y2="50625"/>
                        <a14:foregroundMark x1="72694" y1="60000" x2="72694" y2="60000"/>
                        <a14:foregroundMark x1="22140" y1="56875" x2="22140" y2="56875"/>
                        <a14:foregroundMark x1="18081" y1="31875" x2="18081" y2="31875"/>
                        <a14:foregroundMark x1="73801" y1="14375" x2="73801" y2="14375"/>
                        <a14:foregroundMark x1="66790" y1="55000" x2="66790" y2="55000"/>
                        <a14:foregroundMark x1="66790" y1="55000" x2="66790" y2="55000"/>
                        <a14:foregroundMark x1="67159" y1="63750" x2="67159" y2="63750"/>
                        <a14:foregroundMark x1="67159" y1="63750" x2="67159" y2="63750"/>
                        <a14:foregroundMark x1="93358" y1="46875" x2="93358" y2="46875"/>
                        <a14:foregroundMark x1="93358" y1="46875" x2="93358" y2="46875"/>
                        <a14:foregroundMark x1="97048" y1="49375" x2="97048" y2="49375"/>
                        <a14:foregroundMark x1="59041" y1="5625" x2="59041" y2="5625"/>
                        <a14:foregroundMark x1="59041" y1="5625" x2="59041" y2="5625"/>
                        <a14:foregroundMark x1="5166" y1="59375" x2="5166" y2="59375"/>
                        <a14:foregroundMark x1="5166" y1="59375" x2="5166" y2="59375"/>
                        <a14:foregroundMark x1="60517" y1="60000" x2="60517" y2="60000"/>
                        <a14:foregroundMark x1="60517" y1="60000" x2="60517" y2="60000"/>
                        <a14:foregroundMark x1="58303" y1="50000" x2="58303" y2="50000"/>
                        <a14:foregroundMark x1="58303" y1="50000" x2="58303" y2="50000"/>
                        <a14:foregroundMark x1="28413" y1="91250" x2="28413" y2="91250"/>
                        <a14:foregroundMark x1="369" y1="71250" x2="369" y2="71250"/>
                        <a14:foregroundMark x1="62731" y1="40625" x2="62731" y2="40625"/>
                        <a14:backgroundMark x1="28044" y1="96250" x2="28044" y2="9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11272" y="2592916"/>
            <a:ext cx="3436620" cy="19488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578401" y="2514967"/>
            <a:ext cx="3193778" cy="779639"/>
          </a:xfrm>
          <a:prstGeom prst="wedgeRoundRectCallout">
            <a:avLst>
              <a:gd name="adj1" fmla="val 60654"/>
              <a:gd name="adj2" fmla="val -37500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Basanti</a:t>
            </a:r>
            <a:r>
              <a:rPr lang="en-US" sz="2400" dirty="0"/>
              <a:t> loves her cat.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7231525" y="2491319"/>
            <a:ext cx="4375728" cy="779639"/>
          </a:xfrm>
          <a:prstGeom prst="wedgeRoundRectCallout">
            <a:avLst>
              <a:gd name="adj1" fmla="val -60610"/>
              <a:gd name="adj2" fmla="val -524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Basanti’s</a:t>
            </a:r>
            <a:r>
              <a:rPr lang="en-US" sz="2400" dirty="0"/>
              <a:t> cat sleeps all day long.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1257393" y="4038024"/>
            <a:ext cx="2403134" cy="779639"/>
          </a:xfrm>
          <a:prstGeom prst="wedgeRoundRectCallout">
            <a:avLst>
              <a:gd name="adj1" fmla="val 60654"/>
              <a:gd name="adj2" fmla="val -37500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I </a:t>
            </a:r>
            <a:r>
              <a:rPr lang="en-US" sz="2400" dirty="0" err="1"/>
              <a:t>sympathise</a:t>
            </a:r>
            <a:r>
              <a:rPr lang="en-US" sz="2400" dirty="0"/>
              <a:t>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6956410" y="3976653"/>
            <a:ext cx="4375728" cy="779639"/>
          </a:xfrm>
          <a:prstGeom prst="wedgeRoundRectCallout">
            <a:avLst>
              <a:gd name="adj1" fmla="val -39633"/>
              <a:gd name="adj2" fmla="val -9395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I absolutely adore my budgie.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8828414" y="1911375"/>
            <a:ext cx="1821707" cy="2654792"/>
            <a:chOff x="8828414" y="1911375"/>
            <a:chExt cx="1821707" cy="2654792"/>
          </a:xfrm>
        </p:grpSpPr>
        <p:cxnSp>
          <p:nvCxnSpPr>
            <p:cNvPr id="15" name="Straight Arrow Connector 14"/>
            <p:cNvCxnSpPr/>
            <p:nvPr/>
          </p:nvCxnSpPr>
          <p:spPr>
            <a:xfrm flipH="1">
              <a:off x="9480746" y="2326344"/>
              <a:ext cx="188609" cy="427545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V="1">
              <a:off x="9103528" y="3055685"/>
              <a:ext cx="716714" cy="1257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flipH="1">
              <a:off x="9304711" y="2376644"/>
              <a:ext cx="1081358" cy="1898800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8828414" y="4553593"/>
              <a:ext cx="716714" cy="1257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9631633" y="1911375"/>
              <a:ext cx="1018488" cy="461665"/>
            </a:xfrm>
            <a:prstGeom prst="rect">
              <a:avLst/>
            </a:prstGeom>
            <a:solidFill>
              <a:srgbClr val="FFFF00"/>
            </a:solidFill>
            <a:ln w="12700" cmpd="sng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/>
                <a:t>verbs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221184" y="1900302"/>
            <a:ext cx="2110908" cy="2730241"/>
            <a:chOff x="1221184" y="1900302"/>
            <a:chExt cx="2110908" cy="2730241"/>
          </a:xfrm>
        </p:grpSpPr>
        <p:sp>
          <p:nvSpPr>
            <p:cNvPr id="18" name="TextBox 17"/>
            <p:cNvSpPr txBox="1"/>
            <p:nvPr/>
          </p:nvSpPr>
          <p:spPr>
            <a:xfrm>
              <a:off x="1221184" y="1900302"/>
              <a:ext cx="1054698" cy="461665"/>
            </a:xfrm>
            <a:prstGeom prst="rect">
              <a:avLst/>
            </a:prstGeom>
            <a:solidFill>
              <a:srgbClr val="FFFF00"/>
            </a:solidFill>
            <a:ln w="12700" cmpd="sng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/>
                <a:t>verbs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>
              <a:off x="1925326" y="2340421"/>
              <a:ext cx="262538" cy="400893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1812160" y="3107487"/>
              <a:ext cx="716714" cy="1257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>
              <a:off x="1398734" y="2341923"/>
              <a:ext cx="751409" cy="2021544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V="1">
              <a:off x="1801099" y="4627539"/>
              <a:ext cx="1530993" cy="300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Oval Callout 32"/>
          <p:cNvSpPr/>
          <p:nvPr/>
        </p:nvSpPr>
        <p:spPr>
          <a:xfrm>
            <a:off x="7506639" y="5470052"/>
            <a:ext cx="3583570" cy="628743"/>
          </a:xfrm>
          <a:prstGeom prst="wedgeEllipseCallout">
            <a:avLst>
              <a:gd name="adj1" fmla="val -62099"/>
              <a:gd name="adj2" fmla="val -3233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Can you spot these? </a:t>
            </a:r>
          </a:p>
        </p:txBody>
      </p:sp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 animBg="1"/>
      <p:bldP spid="10" grpId="0" animBg="1"/>
      <p:bldP spid="11" grpId="0" animBg="1"/>
      <p:bldP spid="12" grpId="0" animBg="1"/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601550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00FF"/>
                </a:solidFill>
              </a:rPr>
              <a:t>Verbs</a:t>
            </a:r>
            <a:r>
              <a:rPr lang="en-GB" sz="3600" dirty="0"/>
              <a:t> have a </a:t>
            </a:r>
            <a:r>
              <a:rPr lang="en-GB" sz="3200" b="1" dirty="0"/>
              <a:t>tense</a:t>
            </a:r>
            <a:r>
              <a:rPr lang="en-GB" sz="3600" dirty="0"/>
              <a:t>. </a:t>
            </a:r>
            <a:endParaRPr lang="en-GB" sz="5400" dirty="0"/>
          </a:p>
        </p:txBody>
      </p:sp>
      <p:sp>
        <p:nvSpPr>
          <p:cNvPr id="5" name="TextBox 4"/>
          <p:cNvSpPr txBox="1"/>
          <p:nvPr/>
        </p:nvSpPr>
        <p:spPr>
          <a:xfrm>
            <a:off x="8500892" y="2263533"/>
            <a:ext cx="31174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In the </a:t>
            </a:r>
            <a:r>
              <a:rPr lang="en-GB" sz="2800" b="1" dirty="0"/>
              <a:t>past</a:t>
            </a:r>
            <a:endParaRPr lang="en-GB" sz="2800" dirty="0"/>
          </a:p>
          <a:p>
            <a:pPr algn="ctr">
              <a:lnSpc>
                <a:spcPct val="150000"/>
              </a:lnSpc>
            </a:pPr>
            <a:r>
              <a:rPr lang="en-GB" sz="2800" dirty="0"/>
              <a:t>or in the </a:t>
            </a:r>
            <a:r>
              <a:rPr lang="en-GB" sz="2800" b="1" dirty="0"/>
              <a:t>present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132256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They can tell us </a:t>
            </a:r>
            <a:r>
              <a:rPr lang="en-GB" sz="2800" b="1" i="1" dirty="0"/>
              <a:t>when</a:t>
            </a:r>
            <a:r>
              <a:rPr lang="en-GB" sz="2800" dirty="0"/>
              <a:t> the action happened. </a:t>
            </a:r>
            <a:endParaRPr lang="en-GB" sz="7200" dirty="0"/>
          </a:p>
        </p:txBody>
      </p:sp>
      <p:pic>
        <p:nvPicPr>
          <p:cNvPr id="8" name="Picture 7"/>
          <p:cNvPicPr/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75" b="90625" l="0" r="97048">
                        <a14:foregroundMark x1="73063" y1="38750" x2="73063" y2="38750"/>
                        <a14:foregroundMark x1="67897" y1="50625" x2="67897" y2="50625"/>
                        <a14:foregroundMark x1="72694" y1="60000" x2="72694" y2="60000"/>
                        <a14:foregroundMark x1="22140" y1="56875" x2="22140" y2="56875"/>
                        <a14:foregroundMark x1="18081" y1="31875" x2="18081" y2="31875"/>
                        <a14:foregroundMark x1="73801" y1="14375" x2="73801" y2="14375"/>
                        <a14:foregroundMark x1="66790" y1="55000" x2="66790" y2="55000"/>
                        <a14:foregroundMark x1="66790" y1="55000" x2="66790" y2="55000"/>
                        <a14:foregroundMark x1="67159" y1="63750" x2="67159" y2="63750"/>
                        <a14:foregroundMark x1="67159" y1="63750" x2="67159" y2="63750"/>
                        <a14:foregroundMark x1="93358" y1="46875" x2="93358" y2="46875"/>
                        <a14:foregroundMark x1="93358" y1="46875" x2="93358" y2="46875"/>
                        <a14:foregroundMark x1="97048" y1="49375" x2="97048" y2="49375"/>
                        <a14:foregroundMark x1="59041" y1="5625" x2="59041" y2="5625"/>
                        <a14:foregroundMark x1="59041" y1="5625" x2="59041" y2="5625"/>
                        <a14:foregroundMark x1="5166" y1="59375" x2="5166" y2="59375"/>
                        <a14:foregroundMark x1="5166" y1="59375" x2="5166" y2="59375"/>
                        <a14:foregroundMark x1="60517" y1="60000" x2="60517" y2="60000"/>
                        <a14:foregroundMark x1="60517" y1="60000" x2="60517" y2="60000"/>
                        <a14:foregroundMark x1="58303" y1="50000" x2="58303" y2="50000"/>
                        <a14:foregroundMark x1="58303" y1="50000" x2="58303" y2="50000"/>
                        <a14:foregroundMark x1="28413" y1="91250" x2="28413" y2="91250"/>
                        <a14:foregroundMark x1="369" y1="71250" x2="369" y2="71250"/>
                        <a14:foregroundMark x1="62731" y1="40625" x2="62731" y2="40625"/>
                        <a14:backgroundMark x1="28044" y1="96250" x2="28044" y2="9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07284" y="2240820"/>
            <a:ext cx="3436620" cy="19488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734308" y="3740074"/>
            <a:ext cx="1840230" cy="18173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Rounded Rectangular Callout 10"/>
          <p:cNvSpPr/>
          <p:nvPr/>
        </p:nvSpPr>
        <p:spPr>
          <a:xfrm>
            <a:off x="4251504" y="2051200"/>
            <a:ext cx="4375728" cy="779639"/>
          </a:xfrm>
          <a:prstGeom prst="wedgeRoundRectCallout">
            <a:avLst>
              <a:gd name="adj1" fmla="val -60610"/>
              <a:gd name="adj2" fmla="val -524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Basanti’s</a:t>
            </a:r>
            <a:r>
              <a:rPr lang="en-US" sz="2400" dirty="0"/>
              <a:t> cat caught a mouse.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5545105" y="3511382"/>
            <a:ext cx="2781865" cy="779639"/>
          </a:xfrm>
          <a:prstGeom prst="wedgeRoundRectCallout">
            <a:avLst>
              <a:gd name="adj1" fmla="val 60006"/>
              <a:gd name="adj2" fmla="val 33468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en-US" sz="2400" dirty="0"/>
              <a:t>My budgie sings all day long.</a:t>
            </a:r>
          </a:p>
        </p:txBody>
      </p:sp>
      <p:sp>
        <p:nvSpPr>
          <p:cNvPr id="13" name="Oval Callout 12"/>
          <p:cNvSpPr/>
          <p:nvPr/>
        </p:nvSpPr>
        <p:spPr>
          <a:xfrm>
            <a:off x="1395708" y="4363467"/>
            <a:ext cx="3470404" cy="955688"/>
          </a:xfrm>
          <a:prstGeom prst="wedgeEllipseCallout">
            <a:avLst>
              <a:gd name="adj1" fmla="val 17165"/>
              <a:gd name="adj2" fmla="val -8339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Write a sentence in the present tense.</a:t>
            </a:r>
          </a:p>
        </p:txBody>
      </p:sp>
      <p:sp>
        <p:nvSpPr>
          <p:cNvPr id="14" name="Oval Callout 13"/>
          <p:cNvSpPr/>
          <p:nvPr/>
        </p:nvSpPr>
        <p:spPr>
          <a:xfrm>
            <a:off x="5383157" y="5004784"/>
            <a:ext cx="3470404" cy="1270058"/>
          </a:xfrm>
          <a:prstGeom prst="wedgeEllipseCallout">
            <a:avLst>
              <a:gd name="adj1" fmla="val 41440"/>
              <a:gd name="adj2" fmla="val -7973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Now rewrite it in the past tense.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7010" y="5558077"/>
            <a:ext cx="413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 play football every Saturday.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7339" y="5609878"/>
            <a:ext cx="4877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 played football every Saturday.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49990" y="5092809"/>
            <a:ext cx="1609463" cy="461665"/>
          </a:xfrm>
          <a:prstGeom prst="rect">
            <a:avLst/>
          </a:prstGeom>
          <a:solidFill>
            <a:srgbClr val="FFFF00"/>
          </a:solidFill>
          <a:ln w="12700" cmpd="sng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Example </a:t>
            </a:r>
          </a:p>
        </p:txBody>
      </p:sp>
    </p:spTree>
    <p:extLst>
      <p:ext uri="{BB962C8B-B14F-4D97-AF65-F5344CB8AC3E}">
        <p14:creationId xmlns:p14="http://schemas.microsoft.com/office/powerpoint/2010/main" val="92022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2" grpId="0" animBg="1"/>
      <p:bldP spid="13" grpId="0" animBg="1"/>
      <p:bldP spid="14" grpId="0" animBg="1"/>
      <p:bldP spid="3" grpId="0"/>
      <p:bldP spid="3" grpId="1"/>
      <p:bldP spid="15" grpId="0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114580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00FF"/>
                </a:solidFill>
              </a:rPr>
              <a:t>Verbs</a:t>
            </a:r>
            <a:r>
              <a:rPr lang="en-GB" sz="3600" dirty="0"/>
              <a:t> have a </a:t>
            </a:r>
            <a:r>
              <a:rPr lang="en-GB" sz="3600" b="1" dirty="0"/>
              <a:t>tense</a:t>
            </a:r>
            <a:r>
              <a:rPr lang="en-GB" sz="3600" dirty="0"/>
              <a:t>. </a:t>
            </a:r>
            <a:endParaRPr lang="en-GB" sz="5400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1709872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They can tell us </a:t>
            </a:r>
            <a:r>
              <a:rPr lang="en-GB" sz="2800" i="1" dirty="0"/>
              <a:t>when</a:t>
            </a:r>
            <a:r>
              <a:rPr lang="en-GB" sz="2800" dirty="0"/>
              <a:t> the action happened. </a:t>
            </a:r>
            <a:endParaRPr lang="en-GB" sz="7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878144"/>
              </p:ext>
            </p:extLst>
          </p:nvPr>
        </p:nvGraphicFramePr>
        <p:xfrm>
          <a:off x="998714" y="2496212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xmlns="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xmlns="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Past tense</a:t>
                      </a:r>
                      <a:endParaRPr lang="en-GB" sz="2800" dirty="0"/>
                    </a:p>
                  </a:txBody>
                  <a:tcPr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 tense</a:t>
                      </a:r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298275" y="3754151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 bag.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37566" y="429966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eat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an ice-cream.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240911" y="4867928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You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do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not have to smile.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2784" y="3233787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The sheep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walks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95880" y="3741577"/>
            <a:ext cx="3780437" cy="523220"/>
          </a:xfrm>
          <a:prstGeom prst="rect">
            <a:avLst/>
          </a:prstGeom>
          <a:solidFill>
            <a:srgbClr val="B4C7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 bag.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86061" y="4337389"/>
            <a:ext cx="3802832" cy="523220"/>
          </a:xfrm>
          <a:prstGeom prst="rect">
            <a:avLst/>
          </a:prstGeom>
          <a:solidFill>
            <a:srgbClr val="B4C7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ate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an ice-cream.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86141" y="4905652"/>
            <a:ext cx="3957983" cy="523220"/>
          </a:xfrm>
          <a:prstGeom prst="rect">
            <a:avLst/>
          </a:prstGeom>
          <a:solidFill>
            <a:srgbClr val="B4C7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You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did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not have to smile.</a:t>
            </a:r>
            <a:endParaRPr lang="en-GB" sz="2800" i="1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4946" y="3183488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The sheep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walked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.</a:t>
            </a:r>
          </a:p>
        </p:txBody>
      </p:sp>
      <p:pic>
        <p:nvPicPr>
          <p:cNvPr id="17" name="Picture 16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77789" y="1773051"/>
            <a:ext cx="2570742" cy="41243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C0C47981-4AAF-AD4B-8B4F-1F8D4719B7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95552" y="86220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786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61774" y="784170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For regular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 we add </a:t>
            </a:r>
            <a:r>
              <a:rPr lang="en-GB" sz="2400" i="1" u="sng" dirty="0" err="1"/>
              <a:t>ed</a:t>
            </a:r>
            <a:r>
              <a:rPr lang="en-GB" sz="2400" i="1" dirty="0"/>
              <a:t> </a:t>
            </a:r>
            <a:r>
              <a:rPr lang="en-GB" sz="2400" dirty="0"/>
              <a:t>to show that an action is </a:t>
            </a:r>
          </a:p>
          <a:p>
            <a:pPr algn="ctr"/>
            <a:r>
              <a:rPr lang="en-GB" sz="2400" b="1" dirty="0"/>
              <a:t>in the past </a:t>
            </a:r>
            <a:r>
              <a:rPr lang="en-GB" sz="2400" dirty="0"/>
              <a:t>and </a:t>
            </a:r>
            <a:r>
              <a:rPr lang="en-GB" sz="2400" b="1" dirty="0"/>
              <a:t>complete</a:t>
            </a:r>
            <a:r>
              <a:rPr lang="en-GB" sz="2400" dirty="0"/>
              <a:t>. 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1433042" y="2003218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walk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22582" y="1987766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jump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252735" y="2904205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listen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70182" y="2025491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scor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40923" y="2025491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danc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52441" y="2880692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balanc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59647" y="2904205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skat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1773" y="3786192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Irregular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 take different forms when showing past tense; we learn them through hearing them used. </a:t>
            </a:r>
            <a:endParaRPr lang="en-GB" sz="4000" dirty="0"/>
          </a:p>
        </p:txBody>
      </p:sp>
      <p:sp>
        <p:nvSpPr>
          <p:cNvPr id="17" name="TextBox 16"/>
          <p:cNvSpPr txBox="1"/>
          <p:nvPr/>
        </p:nvSpPr>
        <p:spPr>
          <a:xfrm>
            <a:off x="1433042" y="4970401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ran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51279" y="4988753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won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49767" y="4988753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did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98908" y="4988753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threw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pic>
        <p:nvPicPr>
          <p:cNvPr id="21" name="Picture 20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591110" y="987627"/>
            <a:ext cx="1736090" cy="24180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E5263BF-E7FD-4C40-A699-076E1B3EBA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1773" y="74404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06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14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uiExpand="1" build="p"/>
      <p:bldP spid="9" grpId="0" uiExpand="1" build="p"/>
      <p:bldP spid="10" grpId="0" uiExpand="1" build="p"/>
      <p:bldP spid="11" grpId="0" uiExpand="1" build="p"/>
      <p:bldP spid="12" grpId="0" uiExpand="1" build="p"/>
      <p:bldP spid="13" grpId="0" uiExpand="1" build="p"/>
      <p:bldP spid="14" grpId="0" uiExpand="1" build="p"/>
      <p:bldP spid="15" grpId="0"/>
      <p:bldP spid="17" grpId="0" uiExpand="1" build="p"/>
      <p:bldP spid="18" grpId="0" uiExpand="1" build="p"/>
      <p:bldP spid="19" grpId="0" uiExpand="1" build="p"/>
      <p:bldP spid="20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114580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Past tense</a:t>
            </a:r>
            <a:r>
              <a:rPr lang="en-GB" sz="3600" b="1" dirty="0"/>
              <a:t> </a:t>
            </a:r>
            <a:endParaRPr lang="en-GB" sz="5400" b="1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Change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past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0590424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xmlns="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xmlns="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 present 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39531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carries</a:t>
            </a:r>
            <a:r>
              <a:rPr lang="en-GB" sz="2800" i="1" dirty="0">
                <a:latin typeface="+mj-lt"/>
              </a:rPr>
              <a:t> the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7292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do</a:t>
            </a:r>
            <a:r>
              <a:rPr lang="en-GB" sz="2800" i="1" dirty="0">
                <a:latin typeface="+mj-lt"/>
              </a:rPr>
              <a:t> not want to go.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5052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are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lost!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7894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It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 and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792158" y="2653290"/>
            <a:ext cx="1408280" cy="1999399"/>
            <a:chOff x="8914919" y="2804188"/>
            <a:chExt cx="1408280" cy="1999399"/>
          </a:xfrm>
        </p:grpSpPr>
        <p:sp>
          <p:nvSpPr>
            <p:cNvPr id="18" name="Diagonal Stripe 17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FF6600"/>
            </a:solidFill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Diagonal Stripe 16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94F265C-FC1C-BA43-B939-DCD5478F1C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52620" y="86563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27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Change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past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920977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xmlns="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xmlns="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resent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39531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carries</a:t>
            </a:r>
            <a:r>
              <a:rPr lang="en-GB" sz="2800" i="1" dirty="0">
                <a:latin typeface="+mj-lt"/>
              </a:rPr>
              <a:t> the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7292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do</a:t>
            </a:r>
            <a:r>
              <a:rPr lang="en-GB" sz="2800" i="1" dirty="0">
                <a:latin typeface="+mj-lt"/>
              </a:rPr>
              <a:t> not want to go.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5052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are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lost!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7894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It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 and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75033" y="364268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carried</a:t>
            </a:r>
            <a:r>
              <a:rPr lang="en-GB" sz="2800" i="1" dirty="0">
                <a:latin typeface="+mj-lt"/>
              </a:rPr>
              <a:t> the cat.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52638" y="410017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did</a:t>
            </a:r>
            <a:r>
              <a:rPr lang="en-GB" sz="2800" i="1" dirty="0">
                <a:latin typeface="+mj-lt"/>
              </a:rPr>
              <a:t> not want to go.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330243" y="45929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were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lost!</a:t>
            </a:r>
            <a:endParaRPr lang="en-GB" sz="2800" i="1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58655" y="318519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It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rained</a:t>
            </a:r>
            <a:r>
              <a:rPr lang="en-GB" sz="2800" i="1" dirty="0">
                <a:latin typeface="+mj-lt"/>
              </a:rPr>
              <a:t> and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7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85610" y="114580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Past tense</a:t>
            </a:r>
            <a:r>
              <a:rPr lang="en-GB" sz="3600" b="1" dirty="0"/>
              <a:t> </a:t>
            </a:r>
            <a:endParaRPr lang="en-GB" sz="5400" b="1" dirty="0"/>
          </a:p>
        </p:txBody>
      </p:sp>
      <p:grpSp>
        <p:nvGrpSpPr>
          <p:cNvPr id="19" name="Group 18"/>
          <p:cNvGrpSpPr/>
          <p:nvPr/>
        </p:nvGrpSpPr>
        <p:grpSpPr>
          <a:xfrm>
            <a:off x="792158" y="2653290"/>
            <a:ext cx="1408280" cy="1999399"/>
            <a:chOff x="8914919" y="2804188"/>
            <a:chExt cx="1408280" cy="1999399"/>
          </a:xfrm>
        </p:grpSpPr>
        <p:sp>
          <p:nvSpPr>
            <p:cNvPr id="23" name="Diagonal Stripe 22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FF6600"/>
            </a:solidFill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Diagonal Stripe 21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5216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1145808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Present tense </a:t>
            </a:r>
            <a:endParaRPr lang="en-GB" sz="4800" b="1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Turn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present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3495403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xmlns="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xmlns="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resent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241143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grabbed</a:t>
            </a:r>
            <a:r>
              <a:rPr lang="en-GB" sz="2800" i="1" dirty="0">
                <a:latin typeface="+mj-lt"/>
              </a:rPr>
              <a:t> her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found</a:t>
            </a:r>
            <a:r>
              <a:rPr lang="en-GB" sz="2800" i="1" dirty="0">
                <a:latin typeface="+mj-lt"/>
              </a:rPr>
              <a:t> the cage.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relieved.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budgie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squawked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pic>
        <p:nvPicPr>
          <p:cNvPr id="14" name="Picture 13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99565" y="797563"/>
            <a:ext cx="1840230" cy="18173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DF84931-5D7F-5640-A6DF-A1C84266C5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41472" y="7905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62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Turn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present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0348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xmlns="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xmlns="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resent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241143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grabbed</a:t>
            </a:r>
            <a:r>
              <a:rPr lang="en-GB" sz="2800" i="1" dirty="0">
                <a:latin typeface="+mj-lt"/>
              </a:rPr>
              <a:t> her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found</a:t>
            </a:r>
            <a:r>
              <a:rPr lang="en-GB" sz="2800" i="1" dirty="0">
                <a:latin typeface="+mj-lt"/>
              </a:rPr>
              <a:t> the cage.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relieved.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budgie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squawked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6416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grabs</a:t>
            </a:r>
            <a:r>
              <a:rPr lang="en-GB" sz="2800" i="1" dirty="0">
                <a:latin typeface="+mj-lt"/>
              </a:rPr>
              <a:t> her cat.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4177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find</a:t>
            </a:r>
            <a:r>
              <a:rPr lang="en-GB" sz="2800" i="1" dirty="0">
                <a:latin typeface="+mj-lt"/>
              </a:rPr>
              <a:t> the cage.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1937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am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relieved.</a:t>
            </a:r>
            <a:endParaRPr lang="en-GB" sz="2800" i="1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4779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budgie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squawks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85610" y="1145808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Present tense </a:t>
            </a:r>
            <a:endParaRPr lang="en-GB" sz="4800" b="1" dirty="0"/>
          </a:p>
        </p:txBody>
      </p:sp>
      <p:pic>
        <p:nvPicPr>
          <p:cNvPr id="20" name="Picture 19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4712" y="860437"/>
            <a:ext cx="1840230" cy="18173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0362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1667</TotalTime>
  <Words>426</Words>
  <Application>Microsoft Office PowerPoint</Application>
  <PresentationFormat>Custom</PresentationFormat>
  <Paragraphs>103</Paragraphs>
  <Slides>9</Slides>
  <Notes>9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196</cp:revision>
  <cp:lastPrinted>2019-02-20T14:33:39Z</cp:lastPrinted>
  <dcterms:created xsi:type="dcterms:W3CDTF">2013-08-23T07:43:20Z</dcterms:created>
  <dcterms:modified xsi:type="dcterms:W3CDTF">2020-04-19T12:40:25Z</dcterms:modified>
</cp:coreProperties>
</file>