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1"/>
  </p:notesMasterIdLst>
  <p:handoutMasterIdLst>
    <p:handoutMasterId r:id="rId22"/>
  </p:handoutMasterIdLst>
  <p:sldIdLst>
    <p:sldId id="305" r:id="rId5"/>
    <p:sldId id="408" r:id="rId6"/>
    <p:sldId id="263" r:id="rId7"/>
    <p:sldId id="412" r:id="rId8"/>
    <p:sldId id="413" r:id="rId9"/>
    <p:sldId id="386" r:id="rId10"/>
    <p:sldId id="395" r:id="rId11"/>
    <p:sldId id="409" r:id="rId12"/>
    <p:sldId id="414" r:id="rId13"/>
    <p:sldId id="415" r:id="rId14"/>
    <p:sldId id="416" r:id="rId15"/>
    <p:sldId id="417" r:id="rId16"/>
    <p:sldId id="418" r:id="rId17"/>
    <p:sldId id="419" r:id="rId18"/>
    <p:sldId id="420" r:id="rId19"/>
    <p:sldId id="267"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Sassoon Infant Rg" panose="02000503030000020003" charset="0"/>
      <p:regular r:id="rId27"/>
      <p:bold r:id="rId28"/>
    </p:embeddedFont>
    <p:embeddedFont>
      <p:font typeface="Tuffy-TTF" panose="020B0603060100000000" charset="0"/>
      <p:regular r:id="rId29"/>
      <p:bold r:id="rId30"/>
      <p:italic r:id="rId31"/>
      <p:boldItalic r:id="rId32"/>
    </p:embeddedFont>
    <p:embeddedFont>
      <p:font typeface="Twinkl" panose="020B0604020202020204" charset="0"/>
      <p:regular r:id="rId33"/>
      <p:bold r:id="rId34"/>
    </p:embeddedFont>
    <p:embeddedFont>
      <p:font typeface="Twinkl SemiBold" charset="0"/>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0928"/>
    <a:srgbClr val="AFDFF9"/>
    <a:srgbClr val="013F7C"/>
    <a:srgbClr val="31B7BC"/>
    <a:srgbClr val="00A7E6"/>
    <a:srgbClr val="0076B0"/>
    <a:srgbClr val="00639A"/>
    <a:srgbClr val="B4DDC0"/>
    <a:srgbClr val="C0DEC2"/>
    <a:srgbClr val="F086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77" autoAdjust="0"/>
    <p:restoredTop sz="94660"/>
  </p:normalViewPr>
  <p:slideViewPr>
    <p:cSldViewPr snapToGrid="0" showGuides="1">
      <p:cViewPr varScale="1">
        <p:scale>
          <a:sx n="78" d="100"/>
          <a:sy n="78" d="100"/>
        </p:scale>
        <p:origin x="108" y="894"/>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notesMaster" Target="notesMasters/notesMaster1.xml"/><Relationship Id="rId34" Type="http://schemas.openxmlformats.org/officeDocument/2006/relationships/font" Target="fonts/font12.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AAD32F94-846E-4756-BFB6-74CFF9B80EE8}" type="datetimeFigureOut">
              <a:rPr lang="en-GB"/>
              <a:pPr>
                <a:defRPr/>
              </a:pPr>
              <a:t>14/01/2021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2487A535-7EC8-48F6-B0F1-5E397480C704}" type="slidenum">
              <a:rPr lang="en-GB"/>
              <a:pPr>
                <a:defRPr/>
              </a:pPr>
              <a:t>‹#›</a:t>
            </a:fld>
            <a:endParaRPr lang="en-GB" dirty="0"/>
          </a:p>
        </p:txBody>
      </p:sp>
    </p:spTree>
    <p:extLst>
      <p:ext uri="{BB962C8B-B14F-4D97-AF65-F5344CB8AC3E}">
        <p14:creationId xmlns:p14="http://schemas.microsoft.com/office/powerpoint/2010/main" val="1446957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0664156A-DF8E-4E6B-8944-9947EBF1452B}" type="datetimeFigureOut">
              <a:rPr lang="en-GB"/>
              <a:pPr>
                <a:defRPr/>
              </a:pPr>
              <a:t>14/01/2021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86E0FE2F-AB47-4702-AAA3-D61BE44B7930}" type="slidenum">
              <a:rPr lang="en-GB"/>
              <a:pPr>
                <a:defRPr/>
              </a:pPr>
              <a:t>‹#›</a:t>
            </a:fld>
            <a:endParaRPr lang="en-GB" dirty="0"/>
          </a:p>
        </p:txBody>
      </p:sp>
    </p:spTree>
    <p:extLst>
      <p:ext uri="{BB962C8B-B14F-4D97-AF65-F5344CB8AC3E}">
        <p14:creationId xmlns:p14="http://schemas.microsoft.com/office/powerpoint/2010/main" val="3444403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98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8562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918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21787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20184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076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2740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rgbClr val="AFDFF9"/>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0" r:id="rId7"/>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tiff"/><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tif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tif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tiff"/><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tif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tif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tif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9.png"/><Relationship Id="rId2" Type="http://schemas.openxmlformats.org/officeDocument/2006/relationships/image" Target="../media/image25.tiff"/><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1B7BC"/>
        </a:solidFill>
        <a:effectLst/>
      </p:bgPr>
    </p:bg>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312814" y="6464301"/>
            <a:ext cx="4518372" cy="20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Tuffy-TTF" panose="020B0603060100000000" pitchFamily="34" charset="0"/>
                <a:ea typeface="Calibri" panose="020F0502020204030204" pitchFamily="34" charset="0"/>
                <a:cs typeface="Arial" panose="020B0604020202020204" pitchFamily="34" charset="0"/>
              </a:rPr>
              <a:t>Outdoor Explorers | </a:t>
            </a:r>
            <a:r>
              <a:rPr lang="en-GB" altLang="en-US" sz="800" dirty="0">
                <a:solidFill>
                  <a:srgbClr val="FFFFFF"/>
                </a:solidFill>
                <a:latin typeface="Tuffy-TTF" panose="020B0603060100000000" pitchFamily="34" charset="0"/>
                <a:ea typeface="Calibri" panose="020F0502020204030204" pitchFamily="34" charset="0"/>
                <a:cs typeface="Arial" panose="020B0604020202020204" pitchFamily="34" charset="0"/>
              </a:rPr>
              <a:t>Winter | Lesson 5 | Winter Birds</a:t>
            </a:r>
          </a:p>
        </p:txBody>
      </p:sp>
      <p:pic>
        <p:nvPicPr>
          <p:cNvPr id="10245" name="Picture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dirty="0">
                <a:solidFill>
                  <a:schemeClr val="bg1"/>
                </a:solidFill>
                <a:latin typeface="Tuffy-TTF" panose="020B0603060100000000" pitchFamily="34" charset="0"/>
                <a:cs typeface="Arial" panose="020B0604020202020204" pitchFamily="34" charset="0"/>
              </a:rPr>
              <a:t>Outdoor Explorers </a:t>
            </a:r>
          </a:p>
        </p:txBody>
      </p:sp>
      <p:sp>
        <p:nvSpPr>
          <p:cNvPr id="7"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EYFS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943350" y="5486400"/>
            <a:ext cx="1276350" cy="723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362950" y="6134100"/>
            <a:ext cx="781050" cy="723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1366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11270" name="Content Placeholder 15"/>
          <p:cNvSpPr>
            <a:spLocks noGrp="1"/>
          </p:cNvSpPr>
          <p:nvPr>
            <p:ph idx="1"/>
          </p:nvPr>
        </p:nvSpPr>
        <p:spPr>
          <a:xfrm>
            <a:off x="628650" y="1127125"/>
            <a:ext cx="7886700" cy="1409700"/>
          </a:xfrm>
        </p:spPr>
        <p:txBody>
          <a:bodyPr>
            <a:normAutofit/>
          </a:bodyPr>
          <a:lstStyle/>
          <a:p>
            <a:r>
              <a:rPr lang="en-GB" dirty="0"/>
              <a:t>I can explain how birds survive during the winter.</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r>
              <a:rPr lang="en-GB" dirty="0">
                <a:latin typeface="Twinkl" pitchFamily="2" charset="77"/>
              </a:rPr>
              <a:t>I can identify some birds that live in the UK in winter.</a:t>
            </a:r>
          </a:p>
          <a:p>
            <a:r>
              <a:rPr lang="en-GB" dirty="0">
                <a:latin typeface="Twinkl" pitchFamily="2" charset="77"/>
              </a:rPr>
              <a:t>I can say how birds keep warm in winter. </a:t>
            </a:r>
          </a:p>
          <a:p>
            <a:r>
              <a:rPr lang="en-GB" dirty="0">
                <a:latin typeface="Twinkl" pitchFamily="2" charset="77"/>
              </a:rPr>
              <a:t>I can say how to look after birds in winter.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b="-3"/>
          <a:stretch/>
        </p:blipFill>
        <p:spPr>
          <a:xfrm>
            <a:off x="4624884" y="4087334"/>
            <a:ext cx="1793584" cy="1793584"/>
          </a:xfrm>
          <a:prstGeom prst="ellipse">
            <a:avLst/>
          </a:prstGeom>
          <a:ln w="28575">
            <a:solidFill>
              <a:srgbClr val="2CB7BD"/>
            </a:solidFill>
          </a:ln>
        </p:spPr>
      </p:pic>
      <p:sp>
        <p:nvSpPr>
          <p:cNvPr id="8" name="Title 1"/>
          <p:cNvSpPr>
            <a:spLocks noGrp="1"/>
          </p:cNvSpPr>
          <p:nvPr>
            <p:ph type="title"/>
          </p:nvPr>
        </p:nvSpPr>
        <p:spPr>
          <a:xfrm>
            <a:off x="457198" y="478895"/>
            <a:ext cx="8220075" cy="994306"/>
          </a:xfrm>
        </p:spPr>
        <p:txBody>
          <a:bodyPr/>
          <a:lstStyle/>
          <a:p>
            <a:r>
              <a:rPr lang="en-GB" dirty="0">
                <a:latin typeface="+mn-lt"/>
              </a:rPr>
              <a:t>Outdoor Explorer Safety Rules</a:t>
            </a:r>
          </a:p>
        </p:txBody>
      </p:sp>
      <p:sp>
        <p:nvSpPr>
          <p:cNvPr id="9" name="Rectangle 8"/>
          <p:cNvSpPr/>
          <p:nvPr/>
        </p:nvSpPr>
        <p:spPr>
          <a:xfrm>
            <a:off x="719811" y="1439318"/>
            <a:ext cx="4061031" cy="4247317"/>
          </a:xfrm>
          <a:prstGeom prst="rect">
            <a:avLst/>
          </a:prstGeom>
        </p:spPr>
        <p:txBody>
          <a:bodyPr wrap="square">
            <a:spAutoFit/>
          </a:bodyPr>
          <a:lstStyle/>
          <a:p>
            <a:r>
              <a:rPr lang="en-GB" b="1" dirty="0"/>
              <a:t>Stay in the safe zone – </a:t>
            </a:r>
            <a:br>
              <a:rPr lang="en-GB" b="1" dirty="0"/>
            </a:br>
            <a:r>
              <a:rPr lang="en-GB" b="1" dirty="0"/>
              <a:t>never wander off alone.</a:t>
            </a:r>
          </a:p>
          <a:p>
            <a:r>
              <a:rPr lang="en-GB" dirty="0"/>
              <a:t>Make sure that you always stay in the outside area that your teacher has marked with ribbons or cones. </a:t>
            </a:r>
          </a:p>
          <a:p>
            <a:endParaRPr lang="en-GB" dirty="0"/>
          </a:p>
          <a:p>
            <a:r>
              <a:rPr lang="en-GB" b="1" dirty="0"/>
              <a:t>Walk, don’t run – a bump is not fun. </a:t>
            </a:r>
          </a:p>
          <a:p>
            <a:r>
              <a:rPr lang="en-GB" dirty="0"/>
              <a:t>Look out for other children when you are moving around your outside area. </a:t>
            </a:r>
          </a:p>
          <a:p>
            <a:endParaRPr lang="en-GB" dirty="0"/>
          </a:p>
          <a:p>
            <a:r>
              <a:rPr lang="en-GB" b="1" dirty="0"/>
              <a:t>Look out for dangers all around – </a:t>
            </a:r>
            <a:br>
              <a:rPr lang="en-GB" b="1" dirty="0"/>
            </a:br>
            <a:r>
              <a:rPr lang="en-GB" b="1" dirty="0"/>
              <a:t>up high and on the ground. </a:t>
            </a:r>
          </a:p>
          <a:p>
            <a:r>
              <a:rPr lang="en-GB" dirty="0"/>
              <a:t>Look out for prickly bushes, low branches or other dangers in your outside area.</a:t>
            </a:r>
          </a:p>
        </p:txBody>
      </p:sp>
      <p:grpSp>
        <p:nvGrpSpPr>
          <p:cNvPr id="2" name="Group 1"/>
          <p:cNvGrpSpPr/>
          <p:nvPr/>
        </p:nvGrpSpPr>
        <p:grpSpPr>
          <a:xfrm>
            <a:off x="4624884" y="1439318"/>
            <a:ext cx="2147378" cy="2147378"/>
            <a:chOff x="4624884" y="1439318"/>
            <a:chExt cx="2147378" cy="2147378"/>
          </a:xfrm>
        </p:grpSpPr>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l="19179" b="19179"/>
            <a:stretch/>
          </p:blipFill>
          <p:spPr>
            <a:xfrm>
              <a:off x="4624884" y="1439318"/>
              <a:ext cx="2147378" cy="2147378"/>
            </a:xfrm>
            <a:prstGeom prst="ellipse">
              <a:avLst/>
            </a:prstGeom>
            <a:ln w="28575">
              <a:solidFill>
                <a:srgbClr val="8D358B"/>
              </a:solidFill>
            </a:ln>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64344" y="1512107"/>
              <a:ext cx="1807918" cy="1686023"/>
            </a:xfrm>
            <a:prstGeom prst="rect">
              <a:avLst/>
            </a:prstGeom>
            <a:effectLst>
              <a:outerShdw blurRad="76200" dir="13500000" sy="23000" kx="1200000" algn="br" rotWithShape="0">
                <a:prstClr val="black">
                  <a:alpha val="20000"/>
                </a:prstClr>
              </a:outerShdw>
            </a:effectLst>
          </p:spPr>
        </p:pic>
      </p:grpSp>
      <p:sp>
        <p:nvSpPr>
          <p:cNvPr id="4" name="Rectangle 3"/>
          <p:cNvSpPr/>
          <p:nvPr/>
        </p:nvSpPr>
        <p:spPr>
          <a:xfrm>
            <a:off x="8695643" y="2704289"/>
            <a:ext cx="458085" cy="3939702"/>
          </a:xfrm>
          <a:prstGeom prst="rect">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l="7885" t="8812" r="23505" b="6056"/>
          <a:stretch/>
        </p:blipFill>
        <p:spPr>
          <a:xfrm>
            <a:off x="5245770" y="2943364"/>
            <a:ext cx="3052984" cy="3788177"/>
          </a:xfrm>
          <a:prstGeom prst="rect">
            <a:avLst/>
          </a:prstGeom>
          <a:effectLst>
            <a:outerShdw blurRad="76200" dir="13500000" sy="23000" kx="1200000" algn="br" rotWithShape="0">
              <a:prstClr val="black">
                <a:alpha val="20000"/>
              </a:prstClr>
            </a:outerShdw>
          </a:effectLst>
        </p:spPr>
      </p:pic>
    </p:spTree>
    <p:extLst>
      <p:ext uri="{BB962C8B-B14F-4D97-AF65-F5344CB8AC3E}">
        <p14:creationId xmlns:p14="http://schemas.microsoft.com/office/powerpoint/2010/main" val="218160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1000"/>
                                        <p:tgtEl>
                                          <p:spTgt spid="9">
                                            <p:txEl>
                                              <p:pRg st="1" end="1"/>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Effect transition="in" filter="wipe(left)">
                                      <p:cBhvr>
                                        <p:cTn id="20" dur="1000"/>
                                        <p:tgtEl>
                                          <p:spTgt spid="9">
                                            <p:txEl>
                                              <p:pRg st="3" end="3"/>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wipe(left)">
                                      <p:cBhvr>
                                        <p:cTn id="24" dur="10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wipe(left)">
                                      <p:cBhvr>
                                        <p:cTn id="29" dur="1000"/>
                                        <p:tgtEl>
                                          <p:spTgt spid="9">
                                            <p:txEl>
                                              <p:pRg st="6" end="6"/>
                                            </p:txEl>
                                          </p:spTgt>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9">
                                            <p:txEl>
                                              <p:pRg st="7" end="7"/>
                                            </p:txEl>
                                          </p:spTgt>
                                        </p:tgtEl>
                                        <p:attrNameLst>
                                          <p:attrName>style.visibility</p:attrName>
                                        </p:attrNameLst>
                                      </p:cBhvr>
                                      <p:to>
                                        <p:strVal val="visible"/>
                                      </p:to>
                                    </p:set>
                                    <p:animEffect transition="in" filter="wipe(left)">
                                      <p:cBhvr>
                                        <p:cTn id="33" dur="1000"/>
                                        <p:tgtEl>
                                          <p:spTgt spid="9">
                                            <p:txEl>
                                              <p:pRg st="7" end="7"/>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2000"/>
                            </p:stCondLst>
                            <p:childTnLst>
                              <p:par>
                                <p:cTn id="38" presetID="2" presetClass="entr" presetSubtype="2"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1+#ppt_w/2"/>
                                          </p:val>
                                        </p:tav>
                                        <p:tav tm="100000">
                                          <p:val>
                                            <p:strVal val="#ppt_x"/>
                                          </p:val>
                                        </p:tav>
                                      </p:tavLst>
                                    </p:anim>
                                    <p:anim calcmode="lin" valueType="num">
                                      <p:cBhvr additive="base">
                                        <p:cTn id="41" dur="3000" fill="hold"/>
                                        <p:tgtEl>
                                          <p:spTgt spid="11"/>
                                        </p:tgtEl>
                                        <p:attrNameLst>
                                          <p:attrName>ppt_y</p:attrName>
                                        </p:attrNameLst>
                                      </p:cBhvr>
                                      <p:tavLst>
                                        <p:tav tm="0">
                                          <p:val>
                                            <p:strVal val="#ppt_y"/>
                                          </p:val>
                                        </p:tav>
                                        <p:tav tm="100000">
                                          <p:val>
                                            <p:strVal val="#ppt_y"/>
                                          </p:val>
                                        </p:tav>
                                      </p:tavLst>
                                    </p:anim>
                                  </p:childTnLst>
                                </p:cTn>
                              </p:par>
                              <p:par>
                                <p:cTn id="42" presetID="32" presetClass="emph" presetSubtype="0" repeatCount="6000" fill="hold" nodeType="withEffect">
                                  <p:stCondLst>
                                    <p:cond delay="0"/>
                                  </p:stCondLst>
                                  <p:childTnLst>
                                    <p:animRot by="120000">
                                      <p:cBhvr>
                                        <p:cTn id="43" dur="50" fill="hold">
                                          <p:stCondLst>
                                            <p:cond delay="0"/>
                                          </p:stCondLst>
                                        </p:cTn>
                                        <p:tgtEl>
                                          <p:spTgt spid="11"/>
                                        </p:tgtEl>
                                        <p:attrNameLst>
                                          <p:attrName>r</p:attrName>
                                        </p:attrNameLst>
                                      </p:cBhvr>
                                    </p:animRot>
                                    <p:animRot by="-240000">
                                      <p:cBhvr>
                                        <p:cTn id="44" dur="100" fill="hold">
                                          <p:stCondLst>
                                            <p:cond delay="100"/>
                                          </p:stCondLst>
                                        </p:cTn>
                                        <p:tgtEl>
                                          <p:spTgt spid="11"/>
                                        </p:tgtEl>
                                        <p:attrNameLst>
                                          <p:attrName>r</p:attrName>
                                        </p:attrNameLst>
                                      </p:cBhvr>
                                    </p:animRot>
                                    <p:animRot by="240000">
                                      <p:cBhvr>
                                        <p:cTn id="45" dur="100" fill="hold">
                                          <p:stCondLst>
                                            <p:cond delay="200"/>
                                          </p:stCondLst>
                                        </p:cTn>
                                        <p:tgtEl>
                                          <p:spTgt spid="11"/>
                                        </p:tgtEl>
                                        <p:attrNameLst>
                                          <p:attrName>r</p:attrName>
                                        </p:attrNameLst>
                                      </p:cBhvr>
                                    </p:animRot>
                                    <p:animRot by="-240000">
                                      <p:cBhvr>
                                        <p:cTn id="46" dur="100" fill="hold">
                                          <p:stCondLst>
                                            <p:cond delay="300"/>
                                          </p:stCondLst>
                                        </p:cTn>
                                        <p:tgtEl>
                                          <p:spTgt spid="11"/>
                                        </p:tgtEl>
                                        <p:attrNameLst>
                                          <p:attrName>r</p:attrName>
                                        </p:attrNameLst>
                                      </p:cBhvr>
                                    </p:animRot>
                                    <p:animRot by="120000">
                                      <p:cBhvr>
                                        <p:cTn id="47" dur="100" fill="hold">
                                          <p:stCondLst>
                                            <p:cond delay="4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mn-lt"/>
              </a:rPr>
              <a:t>Outdoor Explorer Safety Rules</a:t>
            </a:r>
          </a:p>
        </p:txBody>
      </p:sp>
      <p:sp>
        <p:nvSpPr>
          <p:cNvPr id="9" name="Rectangle 8"/>
          <p:cNvSpPr/>
          <p:nvPr/>
        </p:nvSpPr>
        <p:spPr>
          <a:xfrm>
            <a:off x="755650" y="1439318"/>
            <a:ext cx="4103734" cy="4801314"/>
          </a:xfrm>
          <a:prstGeom prst="rect">
            <a:avLst/>
          </a:prstGeom>
        </p:spPr>
        <p:txBody>
          <a:bodyPr wrap="square">
            <a:spAutoFit/>
          </a:bodyPr>
          <a:lstStyle/>
          <a:p>
            <a:r>
              <a:rPr lang="en-GB" b="1" dirty="0"/>
              <a:t>Keep sticks low - if sticks go high, they can poke you in the eye! </a:t>
            </a:r>
          </a:p>
          <a:p>
            <a:r>
              <a:rPr lang="en-GB" dirty="0"/>
              <a:t>Always carry sticks pointing downwards. If you need to move larger sticks or branches, always drag them behind you. </a:t>
            </a:r>
          </a:p>
          <a:p>
            <a:endParaRPr lang="en-GB" dirty="0"/>
          </a:p>
          <a:p>
            <a:r>
              <a:rPr lang="en-GB" b="1" dirty="0"/>
              <a:t>Unless you are shown – </a:t>
            </a:r>
            <a:br>
              <a:rPr lang="en-GB" b="1" dirty="0"/>
            </a:br>
            <a:r>
              <a:rPr lang="en-GB" b="1" dirty="0"/>
              <a:t>leave berries alone. </a:t>
            </a:r>
          </a:p>
          <a:p>
            <a:r>
              <a:rPr lang="en-GB" dirty="0"/>
              <a:t>Never touch, pick or eat any berries, leaves or fungi as they could harm you. </a:t>
            </a:r>
          </a:p>
          <a:p>
            <a:endParaRPr lang="en-GB" dirty="0"/>
          </a:p>
          <a:p>
            <a:r>
              <a:rPr lang="en-GB" b="1" dirty="0"/>
              <a:t>Wash hands after play to keep </a:t>
            </a:r>
            <a:br>
              <a:rPr lang="en-GB" b="1" dirty="0"/>
            </a:br>
            <a:r>
              <a:rPr lang="en-GB" b="1" dirty="0"/>
              <a:t>the germs away!</a:t>
            </a:r>
          </a:p>
          <a:p>
            <a:r>
              <a:rPr lang="en-GB" dirty="0"/>
              <a:t>Always wash your hands before eating and after being outdoors.</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l="-10515" b="-10863"/>
          <a:stretch/>
        </p:blipFill>
        <p:spPr>
          <a:xfrm>
            <a:off x="6281645" y="3281840"/>
            <a:ext cx="2307400" cy="2307400"/>
          </a:xfrm>
          <a:prstGeom prst="ellipse">
            <a:avLst/>
          </a:prstGeom>
          <a:ln w="38100">
            <a:solidFill>
              <a:srgbClr val="ED74A8"/>
            </a:solidFill>
          </a:ln>
        </p:spPr>
      </p:pic>
      <p:pic>
        <p:nvPicPr>
          <p:cNvPr id="12" name="Picture 11"/>
          <p:cNvPicPr>
            <a:picLocks noChangeAspect="1"/>
          </p:cNvPicPr>
          <p:nvPr/>
        </p:nvPicPr>
        <p:blipFill rotWithShape="1">
          <a:blip r:embed="rId4" cstate="screen">
            <a:extLst>
              <a:ext uri="{28A0092B-C50C-407E-A947-70E740481C1C}">
                <a14:useLocalDpi xmlns:a14="http://schemas.microsoft.com/office/drawing/2010/main"/>
              </a:ext>
            </a:extLst>
          </a:blip>
          <a:srcRect l="-6071" t="-11823" r="344" b="-20498"/>
          <a:stretch/>
        </p:blipFill>
        <p:spPr>
          <a:xfrm>
            <a:off x="4347842" y="4341577"/>
            <a:ext cx="1955920" cy="1955920"/>
          </a:xfrm>
          <a:prstGeom prst="ellipse">
            <a:avLst/>
          </a:prstGeom>
          <a:ln w="28575">
            <a:solidFill>
              <a:srgbClr val="6A9325"/>
            </a:solidFill>
          </a:ln>
        </p:spPr>
      </p:pic>
      <p:pic>
        <p:nvPicPr>
          <p:cNvPr id="13" name="Picture 12"/>
          <p:cNvPicPr>
            <a:picLocks noChangeAspect="1"/>
          </p:cNvPicPr>
          <p:nvPr/>
        </p:nvPicPr>
        <p:blipFill rotWithShape="1">
          <a:blip r:embed="rId5" cstate="screen">
            <a:extLst>
              <a:ext uri="{28A0092B-C50C-407E-A947-70E740481C1C}">
                <a14:useLocalDpi xmlns:a14="http://schemas.microsoft.com/office/drawing/2010/main"/>
              </a:ext>
            </a:extLst>
          </a:blip>
          <a:srcRect l="-15622" t="-2594" r="2368" b="27407"/>
          <a:stretch/>
        </p:blipFill>
        <p:spPr>
          <a:xfrm>
            <a:off x="4932040" y="1412776"/>
            <a:ext cx="2088232" cy="2088231"/>
          </a:xfrm>
          <a:prstGeom prst="ellipse">
            <a:avLst/>
          </a:prstGeom>
          <a:ln w="38100">
            <a:solidFill>
              <a:srgbClr val="E6C800"/>
            </a:solidFill>
          </a:ln>
        </p:spPr>
      </p:pic>
    </p:spTree>
    <p:extLst>
      <p:ext uri="{BB962C8B-B14F-4D97-AF65-F5344CB8AC3E}">
        <p14:creationId xmlns:p14="http://schemas.microsoft.com/office/powerpoint/2010/main" val="2296857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1000"/>
                                        <p:tgtEl>
                                          <p:spTgt spid="9">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1000"/>
                                        <p:tgtEl>
                                          <p:spTgt spid="9">
                                            <p:txEl>
                                              <p:pRg st="3" end="3"/>
                                            </p:txEl>
                                          </p:spTgt>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wipe(left)">
                                      <p:cBhvr>
                                        <p:cTn id="23" dur="1000"/>
                                        <p:tgtEl>
                                          <p:spTgt spid="9">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animEffect transition="in" filter="wipe(left)">
                                      <p:cBhvr>
                                        <p:cTn id="31" dur="1000"/>
                                        <p:tgtEl>
                                          <p:spTgt spid="9">
                                            <p:txEl>
                                              <p:pRg st="6" end="6"/>
                                            </p:txEl>
                                          </p:spTgt>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wipe(left)">
                                      <p:cBhvr>
                                        <p:cTn id="35" dur="1000"/>
                                        <p:tgtEl>
                                          <p:spTgt spid="9">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7968"/>
            <a:ext cx="9144000" cy="646586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1978035"/>
            <a:ext cx="2981325" cy="164931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0" y="157968"/>
            <a:ext cx="685799" cy="456541"/>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Flowchart: Display 13"/>
          <p:cNvSpPr/>
          <p:nvPr/>
        </p:nvSpPr>
        <p:spPr>
          <a:xfrm>
            <a:off x="4226376" y="4053533"/>
            <a:ext cx="4622349" cy="2144116"/>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Ins="0" rtlCol="0" anchor="ctr"/>
          <a:lstStyle/>
          <a:p>
            <a:r>
              <a:rPr lang="en-GB" dirty="0">
                <a:solidFill>
                  <a:srgbClr val="002419"/>
                </a:solidFill>
                <a:latin typeface="Twinkl" pitchFamily="2" charset="77"/>
              </a:rPr>
              <a:t>While some birds have been here all year, others have flown for hundreds of miles from Scandinavia, Russia and Central Europe to spend the winter in the UK! </a:t>
            </a:r>
          </a:p>
        </p:txBody>
      </p:sp>
      <p:sp>
        <p:nvSpPr>
          <p:cNvPr id="5" name="Rounded Rectangle 4"/>
          <p:cNvSpPr/>
          <p:nvPr/>
        </p:nvSpPr>
        <p:spPr>
          <a:xfrm>
            <a:off x="395535" y="765175"/>
            <a:ext cx="4326140" cy="443508"/>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What Happens to Birds in the Winter? </a:t>
            </a:r>
          </a:p>
        </p:txBody>
      </p:sp>
      <p:grpSp>
        <p:nvGrpSpPr>
          <p:cNvPr id="15" name="Group 14"/>
          <p:cNvGrpSpPr/>
          <p:nvPr/>
        </p:nvGrpSpPr>
        <p:grpSpPr>
          <a:xfrm>
            <a:off x="748855" y="1271451"/>
            <a:ext cx="3653463" cy="2948124"/>
            <a:chOff x="748855" y="1271451"/>
            <a:chExt cx="3785812" cy="2416974"/>
          </a:xfrm>
        </p:grpSpPr>
        <p:sp>
          <p:nvSpPr>
            <p:cNvPr id="17" name="Flowchart: Display 16"/>
            <p:cNvSpPr/>
            <p:nvPr/>
          </p:nvSpPr>
          <p:spPr>
            <a:xfrm rot="16200000" flipH="1">
              <a:off x="1401143" y="619163"/>
              <a:ext cx="2416974" cy="3721549"/>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18" name="Rectangle 17"/>
            <p:cNvSpPr/>
            <p:nvPr/>
          </p:nvSpPr>
          <p:spPr>
            <a:xfrm>
              <a:off x="950489" y="1723172"/>
              <a:ext cx="3584178" cy="1665350"/>
            </a:xfrm>
            <a:prstGeom prst="rect">
              <a:avLst/>
            </a:prstGeom>
          </p:spPr>
          <p:txBody>
            <a:bodyPr wrap="square">
              <a:spAutoFit/>
            </a:bodyPr>
            <a:lstStyle/>
            <a:p>
              <a:r>
                <a:rPr lang="en-GB" dirty="0">
                  <a:solidFill>
                    <a:srgbClr val="000000"/>
                  </a:solidFill>
                  <a:latin typeface="Twinkl" pitchFamily="2" charset="77"/>
                </a:rPr>
                <a:t>Winter is a great time of year to see birds. They will be visiting your garden or outdoor area in search of food, water and shelter and they will be easier to see among the bare branches of trees and bushes. </a:t>
              </a:r>
            </a:p>
          </p:txBody>
        </p:sp>
      </p:grpSp>
      <p:pic>
        <p:nvPicPr>
          <p:cNvPr id="4" name="Picture 3"/>
          <p:cNvPicPr>
            <a:picLocks noChangeAspect="1"/>
          </p:cNvPicPr>
          <p:nvPr/>
        </p:nvPicPr>
        <p:blipFill rotWithShape="1">
          <a:blip r:embed="rId6" cstate="print">
            <a:extLst>
              <a:ext uri="{28A0092B-C50C-407E-A947-70E740481C1C}">
                <a14:useLocalDpi xmlns:a14="http://schemas.microsoft.com/office/drawing/2010/main" val="0"/>
              </a:ext>
            </a:extLst>
          </a:blip>
          <a:srcRect l="1886"/>
          <a:stretch/>
        </p:blipFill>
        <p:spPr>
          <a:xfrm>
            <a:off x="-1" y="3885744"/>
            <a:ext cx="3200401" cy="2896055"/>
          </a:xfrm>
          <a:prstGeom prst="rect">
            <a:avLst/>
          </a:prstGeom>
        </p:spPr>
      </p:pic>
    </p:spTree>
    <p:extLst>
      <p:ext uri="{BB962C8B-B14F-4D97-AF65-F5344CB8AC3E}">
        <p14:creationId xmlns:p14="http://schemas.microsoft.com/office/powerpoint/2010/main" val="74997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44" presetClass="path" presetSubtype="0" fill="hold" nodeType="withEffect">
                                  <p:stCondLst>
                                    <p:cond delay="0"/>
                                  </p:stCondLst>
                                  <p:childTnLst>
                                    <p:animMotion origin="layout" path="M -0.425 -0.0331 L -0.13542 0.24167 C -0.07483 0.30671 0.01667 0.34676 0.11181 0.34676 C 0.21997 0.34676 0.30642 0.30671 0.36736 0.24167 L 0.65903 -0.0331 " pathEditMode="relative" rAng="0" ptsTypes="AAAAA">
                                      <p:cBhvr>
                                        <p:cTn id="18" dur="2000" fill="hold"/>
                                        <p:tgtEl>
                                          <p:spTgt spid="8"/>
                                        </p:tgtEl>
                                        <p:attrNameLst>
                                          <p:attrName>ppt_x</p:attrName>
                                          <p:attrName>ppt_y</p:attrName>
                                        </p:attrNameLst>
                                      </p:cBhvr>
                                      <p:rCtr x="54201" y="18981"/>
                                    </p:animMotion>
                                  </p:childTnLst>
                                </p:cTn>
                              </p:par>
                              <p:par>
                                <p:cTn id="19" presetID="32" presetClass="emph" presetSubtype="0" fill="hold" nodeType="withEffect">
                                  <p:stCondLst>
                                    <p:cond delay="0"/>
                                  </p:stCondLst>
                                  <p:childTnLst>
                                    <p:animRot by="120000">
                                      <p:cBhvr>
                                        <p:cTn id="20" dur="200" fill="hold">
                                          <p:stCondLst>
                                            <p:cond delay="0"/>
                                          </p:stCondLst>
                                        </p:cTn>
                                        <p:tgtEl>
                                          <p:spTgt spid="8"/>
                                        </p:tgtEl>
                                        <p:attrNameLst>
                                          <p:attrName>r</p:attrName>
                                        </p:attrNameLst>
                                      </p:cBhvr>
                                    </p:animRot>
                                    <p:animRot by="-240000">
                                      <p:cBhvr>
                                        <p:cTn id="21" dur="400" fill="hold">
                                          <p:stCondLst>
                                            <p:cond delay="400"/>
                                          </p:stCondLst>
                                        </p:cTn>
                                        <p:tgtEl>
                                          <p:spTgt spid="8"/>
                                        </p:tgtEl>
                                        <p:attrNameLst>
                                          <p:attrName>r</p:attrName>
                                        </p:attrNameLst>
                                      </p:cBhvr>
                                    </p:animRot>
                                    <p:animRot by="240000">
                                      <p:cBhvr>
                                        <p:cTn id="22" dur="400" fill="hold">
                                          <p:stCondLst>
                                            <p:cond delay="800"/>
                                          </p:stCondLst>
                                        </p:cTn>
                                        <p:tgtEl>
                                          <p:spTgt spid="8"/>
                                        </p:tgtEl>
                                        <p:attrNameLst>
                                          <p:attrName>r</p:attrName>
                                        </p:attrNameLst>
                                      </p:cBhvr>
                                    </p:animRot>
                                    <p:animRot by="-240000">
                                      <p:cBhvr>
                                        <p:cTn id="23" dur="400" fill="hold">
                                          <p:stCondLst>
                                            <p:cond delay="1200"/>
                                          </p:stCondLst>
                                        </p:cTn>
                                        <p:tgtEl>
                                          <p:spTgt spid="8"/>
                                        </p:tgtEl>
                                        <p:attrNameLst>
                                          <p:attrName>r</p:attrName>
                                        </p:attrNameLst>
                                      </p:cBhvr>
                                    </p:animRot>
                                    <p:animRot by="120000">
                                      <p:cBhvr>
                                        <p:cTn id="24" dur="400" fill="hold">
                                          <p:stCondLst>
                                            <p:cond delay="1600"/>
                                          </p:stCondLst>
                                        </p:cTn>
                                        <p:tgtEl>
                                          <p:spTgt spid="8"/>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par>
                          <p:cTn id="36" fill="hold">
                            <p:stCondLst>
                              <p:cond delay="2000"/>
                            </p:stCondLst>
                            <p:childTnLst>
                              <p:par>
                                <p:cTn id="37" presetID="1"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par>
                          <p:cTn id="39" fill="hold">
                            <p:stCondLst>
                              <p:cond delay="2000"/>
                            </p:stCondLst>
                            <p:childTnLst>
                              <p:par>
                                <p:cTn id="40" presetID="64" presetClass="path" presetSubtype="0" accel="50000" decel="50000" fill="hold" nodeType="afterEffect">
                                  <p:stCondLst>
                                    <p:cond delay="0"/>
                                  </p:stCondLst>
                                  <p:childTnLst>
                                    <p:animMotion origin="layout" path="M -0.72899 0.64584 L 0.34948 -0.44189 " pathEditMode="relative" rAng="0" ptsTypes="AA">
                                      <p:cBhvr>
                                        <p:cTn id="41" dur="2000" fill="hold"/>
                                        <p:tgtEl>
                                          <p:spTgt spid="7"/>
                                        </p:tgtEl>
                                        <p:attrNameLst>
                                          <p:attrName>ppt_x</p:attrName>
                                          <p:attrName>ppt_y</p:attrName>
                                        </p:attrNameLst>
                                      </p:cBhvr>
                                      <p:rCtr x="53924" y="-543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848A482-4D91-CB41-8C2E-633809DDEAD3}"/>
              </a:ext>
            </a:extLst>
          </p:cNvPr>
          <p:cNvPicPr>
            <a:picLocks noChangeAspect="1"/>
          </p:cNvPicPr>
          <p:nvPr/>
        </p:nvPicPr>
        <p:blipFill rotWithShape="1">
          <a:blip r:embed="rId2"/>
          <a:srcRect r="20320"/>
          <a:stretch/>
        </p:blipFill>
        <p:spPr>
          <a:xfrm>
            <a:off x="395533" y="376462"/>
            <a:ext cx="8659567" cy="611323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Rounded Rectangle 29"/>
          <p:cNvSpPr/>
          <p:nvPr/>
        </p:nvSpPr>
        <p:spPr>
          <a:xfrm>
            <a:off x="395534" y="765175"/>
            <a:ext cx="419551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How Do Birds Keep Warm in Winter?</a:t>
            </a:r>
          </a:p>
        </p:txBody>
      </p:sp>
      <p:sp>
        <p:nvSpPr>
          <p:cNvPr id="8" name="Flowchart: Display 7"/>
          <p:cNvSpPr/>
          <p:nvPr/>
        </p:nvSpPr>
        <p:spPr>
          <a:xfrm>
            <a:off x="3648075" y="1336757"/>
            <a:ext cx="4899025" cy="1796968"/>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b="1" dirty="0">
                <a:solidFill>
                  <a:schemeClr val="tx1"/>
                </a:solidFill>
                <a:latin typeface="Twinkl" pitchFamily="2" charset="77"/>
              </a:rPr>
              <a:t>Fluffy Feathers</a:t>
            </a:r>
          </a:p>
          <a:p>
            <a:r>
              <a:rPr lang="en-GB" dirty="0">
                <a:solidFill>
                  <a:schemeClr val="tx1"/>
                </a:solidFill>
                <a:latin typeface="Twinkl" pitchFamily="2" charset="77"/>
              </a:rPr>
              <a:t>Birds grow lots of new, fluffy feathers in winter. Feathers are slightly waterproof and birds can fluff them up to keep warm. </a:t>
            </a:r>
          </a:p>
        </p:txBody>
      </p:sp>
      <p:sp>
        <p:nvSpPr>
          <p:cNvPr id="9" name="Flowchart: Display 8"/>
          <p:cNvSpPr/>
          <p:nvPr/>
        </p:nvSpPr>
        <p:spPr>
          <a:xfrm flipH="1">
            <a:off x="207292" y="3024268"/>
            <a:ext cx="4572000" cy="178744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b="1" dirty="0">
                <a:solidFill>
                  <a:schemeClr val="tx1"/>
                </a:solidFill>
                <a:latin typeface="Twinkl" pitchFamily="2" charset="77"/>
              </a:rPr>
              <a:t>Snuggling Up</a:t>
            </a:r>
          </a:p>
          <a:p>
            <a:r>
              <a:rPr lang="en-GB" dirty="0">
                <a:solidFill>
                  <a:schemeClr val="tx1"/>
                </a:solidFill>
                <a:latin typeface="Twinkl" pitchFamily="2" charset="77"/>
              </a:rPr>
              <a:t>Some birds, such as starlings, rooks and wrens, huddle together in the night to keep warm. This is called roosting. </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6011" y="1516329"/>
            <a:ext cx="1614297" cy="1821006"/>
          </a:xfrm>
          <a:prstGeom prst="rect">
            <a:avLst/>
          </a:prstGeom>
        </p:spPr>
      </p:pic>
      <p:sp>
        <p:nvSpPr>
          <p:cNvPr id="12" name="Flowchart: Display 11"/>
          <p:cNvSpPr/>
          <p:nvPr/>
        </p:nvSpPr>
        <p:spPr>
          <a:xfrm>
            <a:off x="3978275" y="4351727"/>
            <a:ext cx="4899025" cy="1796968"/>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b="1" dirty="0">
                <a:solidFill>
                  <a:schemeClr val="tx1"/>
                </a:solidFill>
                <a:latin typeface="Twinkl" pitchFamily="2" charset="77"/>
              </a:rPr>
              <a:t>All About Food</a:t>
            </a:r>
          </a:p>
          <a:p>
            <a:r>
              <a:rPr lang="en-GB" dirty="0">
                <a:solidFill>
                  <a:schemeClr val="tx1"/>
                </a:solidFill>
                <a:latin typeface="Twinkl" pitchFamily="2" charset="77"/>
              </a:rPr>
              <a:t>Birds try to eat as much food as they can during the autumn so that when winter comes they have an extra layer of fat to help keep them warm.</a:t>
            </a:r>
          </a:p>
        </p:txBody>
      </p:sp>
    </p:spTree>
    <p:extLst>
      <p:ext uri="{BB962C8B-B14F-4D97-AF65-F5344CB8AC3E}">
        <p14:creationId xmlns:p14="http://schemas.microsoft.com/office/powerpoint/2010/main" val="3031310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7"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par>
                                <p:cTn id="28" presetID="42"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par>
                                <p:cTn id="38" presetID="4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8" grpId="0" animBg="1"/>
      <p:bldP spid="8" grpId="1" animBg="1"/>
      <p:bldP spid="9" grpId="0" animBg="1"/>
      <p:bldP spid="9" grpId="1"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A56033-48B0-FA47-B8BA-8895B8FCA4A1}"/>
              </a:ext>
            </a:extLst>
          </p:cNvPr>
          <p:cNvPicPr>
            <a:picLocks noChangeAspect="1"/>
          </p:cNvPicPr>
          <p:nvPr/>
        </p:nvPicPr>
        <p:blipFill rotWithShape="1">
          <a:blip r:embed="rId2"/>
          <a:srcRect r="3337"/>
          <a:stretch/>
        </p:blipFill>
        <p:spPr>
          <a:xfrm>
            <a:off x="395535" y="417945"/>
            <a:ext cx="8748466" cy="603365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Rounded Rectangle 9"/>
          <p:cNvSpPr/>
          <p:nvPr/>
        </p:nvSpPr>
        <p:spPr>
          <a:xfrm>
            <a:off x="395534" y="765175"/>
            <a:ext cx="48622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Live in the UK All Year Round? </a:t>
            </a:r>
          </a:p>
        </p:txBody>
      </p:sp>
      <p:sp>
        <p:nvSpPr>
          <p:cNvPr id="11" name="Flowchart: Display 10"/>
          <p:cNvSpPr/>
          <p:nvPr/>
        </p:nvSpPr>
        <p:spPr>
          <a:xfrm flipH="1">
            <a:off x="95249" y="1581313"/>
            <a:ext cx="3741592" cy="1444543"/>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Robins are easy to spot with their orange bib. They are often pictured on Christmas cards!</a:t>
            </a:r>
          </a:p>
        </p:txBody>
      </p:sp>
      <p:sp>
        <p:nvSpPr>
          <p:cNvPr id="12" name="Flowchart: Display 11"/>
          <p:cNvSpPr/>
          <p:nvPr/>
        </p:nvSpPr>
        <p:spPr>
          <a:xfrm>
            <a:off x="6657500" y="1371600"/>
            <a:ext cx="2270600"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chemeClr val="bg1"/>
                </a:solidFill>
                <a:latin typeface="Twinkl" pitchFamily="2" charset="77"/>
              </a:rPr>
              <a:t>This is a robin.</a:t>
            </a:r>
          </a:p>
        </p:txBody>
      </p:sp>
      <p:sp>
        <p:nvSpPr>
          <p:cNvPr id="13" name="Flowchart: Display 12"/>
          <p:cNvSpPr/>
          <p:nvPr/>
        </p:nvSpPr>
        <p:spPr>
          <a:xfrm flipH="1">
            <a:off x="95249" y="3121404"/>
            <a:ext cx="4378426" cy="192442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Robins are found in woodland, gardens and parks in the UK all year round. In winter, we often see visiting robins that have migrated from Europe too. </a:t>
            </a:r>
          </a:p>
        </p:txBody>
      </p:sp>
      <p:sp>
        <p:nvSpPr>
          <p:cNvPr id="14" name="Flowchart: Display 13"/>
          <p:cNvSpPr/>
          <p:nvPr/>
        </p:nvSpPr>
        <p:spPr>
          <a:xfrm flipH="1">
            <a:off x="95249" y="5141376"/>
            <a:ext cx="4417766" cy="165745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Robins are friendly birds and will often fly close to you for a tasty mealworm! They can be heard singing in winter.</a:t>
            </a:r>
          </a:p>
        </p:txBody>
      </p:sp>
    </p:spTree>
    <p:extLst>
      <p:ext uri="{BB962C8B-B14F-4D97-AF65-F5344CB8AC3E}">
        <p14:creationId xmlns:p14="http://schemas.microsoft.com/office/powerpoint/2010/main" val="2675345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11"/>
                                        </p:tgtEl>
                                      </p:cBhvr>
                                    </p:animEffect>
                                    <p:set>
                                      <p:cBhvr>
                                        <p:cTn id="25" dur="1" fill="hold">
                                          <p:stCondLst>
                                            <p:cond delay="499"/>
                                          </p:stCondLst>
                                        </p:cTn>
                                        <p:tgtEl>
                                          <p:spTgt spid="11"/>
                                        </p:tgtEl>
                                        <p:attrNameLst>
                                          <p:attrName>style.visibility</p:attrName>
                                        </p:attrNameLst>
                                      </p:cBhvr>
                                      <p:to>
                                        <p:strVal val="hidden"/>
                                      </p:to>
                                    </p:set>
                                  </p:childTnLst>
                                </p:cTn>
                              </p:par>
                              <p:par>
                                <p:cTn id="26" presetID="42"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13"/>
                                        </p:tgtEl>
                                      </p:cBhvr>
                                    </p:animEffect>
                                    <p:set>
                                      <p:cBhvr>
                                        <p:cTn id="35" dur="1" fill="hold">
                                          <p:stCondLst>
                                            <p:cond delay="499"/>
                                          </p:stCondLst>
                                        </p:cTn>
                                        <p:tgtEl>
                                          <p:spTgt spid="13"/>
                                        </p:tgtEl>
                                        <p:attrNameLst>
                                          <p:attrName>style.visibility</p:attrName>
                                        </p:attrNameLst>
                                      </p:cBhvr>
                                      <p:to>
                                        <p:strVal val="hidden"/>
                                      </p:to>
                                    </p:set>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1" grpId="1" animBg="1"/>
      <p:bldP spid="12" grpId="0" animBg="1"/>
      <p:bldP spid="13" grpId="0" animBg="1"/>
      <p:bldP spid="13" grpId="1"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6B54708-124D-7440-9059-12BC47FCB5E6}"/>
              </a:ext>
            </a:extLst>
          </p:cNvPr>
          <p:cNvPicPr>
            <a:picLocks noChangeAspect="1"/>
          </p:cNvPicPr>
          <p:nvPr/>
        </p:nvPicPr>
        <p:blipFill rotWithShape="1">
          <a:blip r:embed="rId2"/>
          <a:srcRect l="8176" t="1745" r="3608"/>
          <a:stretch/>
        </p:blipFill>
        <p:spPr>
          <a:xfrm>
            <a:off x="176608" y="0"/>
            <a:ext cx="8687992" cy="64008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Rounded Rectangle 9"/>
          <p:cNvSpPr/>
          <p:nvPr/>
        </p:nvSpPr>
        <p:spPr>
          <a:xfrm>
            <a:off x="395534" y="765175"/>
            <a:ext cx="48622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Live in the UK All Year Round? </a:t>
            </a:r>
          </a:p>
        </p:txBody>
      </p:sp>
      <p:sp>
        <p:nvSpPr>
          <p:cNvPr id="11" name="Flowchart: Display 10"/>
          <p:cNvSpPr/>
          <p:nvPr/>
        </p:nvSpPr>
        <p:spPr>
          <a:xfrm>
            <a:off x="5132596" y="1798278"/>
            <a:ext cx="3846305" cy="1444543"/>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Starlings look a little like blackbirds but they have speckled, metallic, green and purple feathers. </a:t>
            </a:r>
          </a:p>
        </p:txBody>
      </p:sp>
      <p:sp>
        <p:nvSpPr>
          <p:cNvPr id="12" name="Flowchart: Display 11"/>
          <p:cNvSpPr/>
          <p:nvPr/>
        </p:nvSpPr>
        <p:spPr>
          <a:xfrm flipH="1">
            <a:off x="176608" y="2278980"/>
            <a:ext cx="2650059"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chemeClr val="bg1"/>
                </a:solidFill>
                <a:latin typeface="Twinkl" pitchFamily="2" charset="77"/>
              </a:rPr>
              <a:t>This is a starling.</a:t>
            </a:r>
          </a:p>
        </p:txBody>
      </p:sp>
      <p:sp>
        <p:nvSpPr>
          <p:cNvPr id="13" name="Flowchart: Display 12"/>
          <p:cNvSpPr/>
          <p:nvPr/>
        </p:nvSpPr>
        <p:spPr>
          <a:xfrm>
            <a:off x="4007441" y="3358076"/>
            <a:ext cx="4971460" cy="1562772"/>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Starlings are found in the UK all year round. In winter, they are joined by visiting starlings from colder parts of Europe. </a:t>
            </a:r>
          </a:p>
        </p:txBody>
      </p:sp>
      <p:sp>
        <p:nvSpPr>
          <p:cNvPr id="14" name="Flowchart: Display 13"/>
          <p:cNvSpPr/>
          <p:nvPr/>
        </p:nvSpPr>
        <p:spPr>
          <a:xfrm>
            <a:off x="3924301" y="5016396"/>
            <a:ext cx="5054600" cy="1594252"/>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Starlings form large flocks which can be seen at dawn and dusk. Starlings often copy sounds like car alarms and ringing phones! </a:t>
            </a:r>
          </a:p>
        </p:txBody>
      </p:sp>
    </p:spTree>
    <p:extLst>
      <p:ext uri="{BB962C8B-B14F-4D97-AF65-F5344CB8AC3E}">
        <p14:creationId xmlns:p14="http://schemas.microsoft.com/office/powerpoint/2010/main" val="2476328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3"/>
                                        </p:tgtEl>
                                      </p:cBhvr>
                                    </p:animEffect>
                                    <p:set>
                                      <p:cBhvr>
                                        <p:cTn id="31" dur="1" fill="hold">
                                          <p:stCondLst>
                                            <p:cond delay="499"/>
                                          </p:stCondLst>
                                        </p:cTn>
                                        <p:tgtEl>
                                          <p:spTgt spid="13"/>
                                        </p:tgtEl>
                                        <p:attrNameLst>
                                          <p:attrName>style.visibility</p:attrName>
                                        </p:attrNameLst>
                                      </p:cBhvr>
                                      <p:to>
                                        <p:strVal val="hidden"/>
                                      </p:to>
                                    </p:set>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3" grpId="0" animBg="1"/>
      <p:bldP spid="13" grpId="1"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39FE8DF-9403-404A-8091-0E118AEAFD53}"/>
              </a:ext>
            </a:extLst>
          </p:cNvPr>
          <p:cNvPicPr>
            <a:picLocks noChangeAspect="1"/>
          </p:cNvPicPr>
          <p:nvPr/>
        </p:nvPicPr>
        <p:blipFill rotWithShape="1">
          <a:blip r:embed="rId2"/>
          <a:srcRect l="10076" r="6560" b="10749"/>
          <a:stretch/>
        </p:blipFill>
        <p:spPr>
          <a:xfrm>
            <a:off x="103909" y="466317"/>
            <a:ext cx="8824192" cy="629816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Rounded Rectangle 9"/>
          <p:cNvSpPr/>
          <p:nvPr/>
        </p:nvSpPr>
        <p:spPr>
          <a:xfrm>
            <a:off x="395534" y="765175"/>
            <a:ext cx="48622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Live in the UK All Year Round? </a:t>
            </a:r>
          </a:p>
        </p:txBody>
      </p:sp>
      <p:sp>
        <p:nvSpPr>
          <p:cNvPr id="11" name="Flowchart: Display 10"/>
          <p:cNvSpPr/>
          <p:nvPr/>
        </p:nvSpPr>
        <p:spPr>
          <a:xfrm flipH="1">
            <a:off x="203199" y="3108033"/>
            <a:ext cx="4894611" cy="1444543"/>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Male blackbirds are completely black with a yellow beak and eye ring. Females are brown with a darker yellow beak. </a:t>
            </a:r>
            <a:endParaRPr lang="en-US" dirty="0">
              <a:latin typeface="Twinkl" pitchFamily="2" charset="77"/>
            </a:endParaRPr>
          </a:p>
        </p:txBody>
      </p:sp>
      <p:sp>
        <p:nvSpPr>
          <p:cNvPr id="12" name="Flowchart: Display 11"/>
          <p:cNvSpPr/>
          <p:nvPr/>
        </p:nvSpPr>
        <p:spPr>
          <a:xfrm>
            <a:off x="6045200" y="1371600"/>
            <a:ext cx="2882900"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chemeClr val="bg1"/>
                </a:solidFill>
                <a:latin typeface="Twinkl" pitchFamily="2" charset="77"/>
              </a:rPr>
              <a:t>This is a blackbird.</a:t>
            </a:r>
          </a:p>
        </p:txBody>
      </p:sp>
      <p:sp>
        <p:nvSpPr>
          <p:cNvPr id="13" name="Flowchart: Display 12"/>
          <p:cNvSpPr/>
          <p:nvPr/>
        </p:nvSpPr>
        <p:spPr>
          <a:xfrm flipH="1">
            <a:off x="203200" y="4658104"/>
            <a:ext cx="4894611" cy="192442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Blackbirds can be seen in gardens and woodlands in the UK all year round. In winter, they are joined by visiting blackbirds that have migrated from Scandinavia and Europe. </a:t>
            </a:r>
          </a:p>
        </p:txBody>
      </p:sp>
    </p:spTree>
    <p:extLst>
      <p:ext uri="{BB962C8B-B14F-4D97-AF65-F5344CB8AC3E}">
        <p14:creationId xmlns:p14="http://schemas.microsoft.com/office/powerpoint/2010/main" val="3381828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D56C6DC-875B-904D-B754-5D6313B64A25}"/>
              </a:ext>
            </a:extLst>
          </p:cNvPr>
          <p:cNvPicPr>
            <a:picLocks noChangeAspect="1"/>
          </p:cNvPicPr>
          <p:nvPr/>
        </p:nvPicPr>
        <p:blipFill rotWithShape="1">
          <a:blip r:embed="rId2"/>
          <a:srcRect r="7354"/>
          <a:stretch/>
        </p:blipFill>
        <p:spPr>
          <a:xfrm flipH="1">
            <a:off x="395534" y="348266"/>
            <a:ext cx="8583368" cy="616683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Rounded Rectangle 9"/>
          <p:cNvSpPr/>
          <p:nvPr/>
        </p:nvSpPr>
        <p:spPr>
          <a:xfrm>
            <a:off x="395534" y="765175"/>
            <a:ext cx="38335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Are Winter Visitors? </a:t>
            </a:r>
          </a:p>
        </p:txBody>
      </p:sp>
      <p:sp>
        <p:nvSpPr>
          <p:cNvPr id="11" name="Flowchart: Display 10"/>
          <p:cNvSpPr/>
          <p:nvPr/>
        </p:nvSpPr>
        <p:spPr>
          <a:xfrm>
            <a:off x="5132597" y="2025142"/>
            <a:ext cx="3846305" cy="132976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Fieldfares have a grey head and tail and brown wings and back.</a:t>
            </a:r>
          </a:p>
        </p:txBody>
      </p:sp>
      <p:sp>
        <p:nvSpPr>
          <p:cNvPr id="12" name="Flowchart: Display 11"/>
          <p:cNvSpPr/>
          <p:nvPr/>
        </p:nvSpPr>
        <p:spPr>
          <a:xfrm flipH="1">
            <a:off x="590275" y="1887421"/>
            <a:ext cx="2757092"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US" dirty="0"/>
              <a:t>This is a fieldfare</a:t>
            </a:r>
            <a:r>
              <a:rPr lang="en-GB" dirty="0">
                <a:solidFill>
                  <a:schemeClr val="bg1"/>
                </a:solidFill>
                <a:latin typeface="Twinkl" pitchFamily="2" charset="77"/>
              </a:rPr>
              <a:t>.</a:t>
            </a:r>
          </a:p>
        </p:txBody>
      </p:sp>
      <p:sp>
        <p:nvSpPr>
          <p:cNvPr id="13" name="Flowchart: Display 12"/>
          <p:cNvSpPr/>
          <p:nvPr/>
        </p:nvSpPr>
        <p:spPr>
          <a:xfrm>
            <a:off x="5132597" y="3506252"/>
            <a:ext cx="3846305" cy="1505597"/>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Fieldfares migrate to the UK from northern Europe in the winter. They are often seen in hedgerows. </a:t>
            </a:r>
            <a:endParaRPr lang="en-US" dirty="0">
              <a:latin typeface="Twinkl" pitchFamily="2" charset="77"/>
            </a:endParaRPr>
          </a:p>
        </p:txBody>
      </p:sp>
      <p:sp>
        <p:nvSpPr>
          <p:cNvPr id="14" name="Flowchart: Display 13"/>
          <p:cNvSpPr/>
          <p:nvPr/>
        </p:nvSpPr>
        <p:spPr>
          <a:xfrm>
            <a:off x="5132597" y="5163198"/>
            <a:ext cx="3846305" cy="1507767"/>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Fieldfares form large flocks. They feed on berries, fruit and windfall apples. </a:t>
            </a:r>
            <a:endParaRPr lang="en-US" dirty="0">
              <a:latin typeface="Twinkl" pitchFamily="2" charset="77"/>
            </a:endParaRPr>
          </a:p>
        </p:txBody>
      </p:sp>
    </p:spTree>
    <p:extLst>
      <p:ext uri="{BB962C8B-B14F-4D97-AF65-F5344CB8AC3E}">
        <p14:creationId xmlns:p14="http://schemas.microsoft.com/office/powerpoint/2010/main" val="2036933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11"/>
                                        </p:tgtEl>
                                      </p:cBhvr>
                                    </p:animEffect>
                                    <p:set>
                                      <p:cBhvr>
                                        <p:cTn id="25" dur="1" fill="hold">
                                          <p:stCondLst>
                                            <p:cond delay="499"/>
                                          </p:stCondLst>
                                        </p:cTn>
                                        <p:tgtEl>
                                          <p:spTgt spid="11"/>
                                        </p:tgtEl>
                                        <p:attrNameLst>
                                          <p:attrName>style.visibility</p:attrName>
                                        </p:attrNameLst>
                                      </p:cBhvr>
                                      <p:to>
                                        <p:strVal val="hidden"/>
                                      </p:to>
                                    </p:set>
                                  </p:childTnLst>
                                </p:cTn>
                              </p:par>
                              <p:par>
                                <p:cTn id="26" presetID="42"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13"/>
                                        </p:tgtEl>
                                      </p:cBhvr>
                                    </p:animEffect>
                                    <p:set>
                                      <p:cBhvr>
                                        <p:cTn id="35" dur="1" fill="hold">
                                          <p:stCondLst>
                                            <p:cond delay="499"/>
                                          </p:stCondLst>
                                        </p:cTn>
                                        <p:tgtEl>
                                          <p:spTgt spid="13"/>
                                        </p:tgtEl>
                                        <p:attrNameLst>
                                          <p:attrName>style.visibility</p:attrName>
                                        </p:attrNameLst>
                                      </p:cBhvr>
                                      <p:to>
                                        <p:strVal val="hidden"/>
                                      </p:to>
                                    </p:set>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1" grpId="1" animBg="1"/>
      <p:bldP spid="12" grpId="0" animBg="1"/>
      <p:bldP spid="13" grpId="0" animBg="1"/>
      <p:bldP spid="13" grpId="1"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0B66C45-08C7-EE4B-8EEC-E030AACEF516}"/>
              </a:ext>
            </a:extLst>
          </p:cNvPr>
          <p:cNvPicPr>
            <a:picLocks noChangeAspect="1"/>
          </p:cNvPicPr>
          <p:nvPr/>
        </p:nvPicPr>
        <p:blipFill rotWithShape="1">
          <a:blip r:embed="rId2"/>
          <a:srcRect r="12663"/>
          <a:stretch/>
        </p:blipFill>
        <p:spPr>
          <a:xfrm>
            <a:off x="287577" y="292100"/>
            <a:ext cx="8615123" cy="65659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Flowchart: Display 10"/>
          <p:cNvSpPr/>
          <p:nvPr/>
        </p:nvSpPr>
        <p:spPr>
          <a:xfrm flipH="1">
            <a:off x="135176" y="3158836"/>
            <a:ext cx="3969232" cy="1401818"/>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Redwings have red patches under their wings and mottled feathers on their front.</a:t>
            </a:r>
          </a:p>
        </p:txBody>
      </p:sp>
      <p:sp>
        <p:nvSpPr>
          <p:cNvPr id="12" name="Flowchart: Display 11"/>
          <p:cNvSpPr/>
          <p:nvPr/>
        </p:nvSpPr>
        <p:spPr>
          <a:xfrm>
            <a:off x="6045200" y="1371600"/>
            <a:ext cx="2717800"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chemeClr val="bg1"/>
                </a:solidFill>
                <a:latin typeface="Twinkl" pitchFamily="2" charset="77"/>
              </a:rPr>
              <a:t>This is a redwing.</a:t>
            </a:r>
          </a:p>
        </p:txBody>
      </p:sp>
      <p:sp>
        <p:nvSpPr>
          <p:cNvPr id="13" name="Flowchart: Display 12"/>
          <p:cNvSpPr/>
          <p:nvPr/>
        </p:nvSpPr>
        <p:spPr>
          <a:xfrm flipH="1">
            <a:off x="135177" y="4761606"/>
            <a:ext cx="3969232" cy="1932083"/>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Redwings arrive in the UK in the early autumn from northern Europe, Russia and Iceland. They can be found in hedgerows, parks and fields of crops.</a:t>
            </a:r>
          </a:p>
        </p:txBody>
      </p:sp>
      <p:sp>
        <p:nvSpPr>
          <p:cNvPr id="8" name="Rounded Rectangle 7"/>
          <p:cNvSpPr/>
          <p:nvPr/>
        </p:nvSpPr>
        <p:spPr>
          <a:xfrm>
            <a:off x="395534" y="765175"/>
            <a:ext cx="38335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Are Winter Visitors? </a:t>
            </a:r>
          </a:p>
        </p:txBody>
      </p:sp>
      <p:sp>
        <p:nvSpPr>
          <p:cNvPr id="14" name="Flowchart: Display 13"/>
          <p:cNvSpPr/>
          <p:nvPr/>
        </p:nvSpPr>
        <p:spPr>
          <a:xfrm>
            <a:off x="6324599" y="5021867"/>
            <a:ext cx="2578101" cy="913287"/>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Redwings eat berries and fruit</a:t>
            </a:r>
            <a:r>
              <a:rPr lang="en-GB" b="1" dirty="0">
                <a:solidFill>
                  <a:srgbClr val="002419"/>
                </a:solidFill>
                <a:latin typeface="Twinkl" pitchFamily="2" charset="77"/>
              </a:rPr>
              <a:t>. </a:t>
            </a:r>
            <a:endParaRPr lang="en-GB" dirty="0">
              <a:solidFill>
                <a:srgbClr val="002419"/>
              </a:solidFill>
              <a:latin typeface="Twinkl" pitchFamily="2" charset="77"/>
            </a:endParaRPr>
          </a:p>
        </p:txBody>
      </p:sp>
    </p:spTree>
    <p:extLst>
      <p:ext uri="{BB962C8B-B14F-4D97-AF65-F5344CB8AC3E}">
        <p14:creationId xmlns:p14="http://schemas.microsoft.com/office/powerpoint/2010/main" val="798040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3"/>
                                        </p:tgtEl>
                                      </p:cBhvr>
                                    </p:animEffect>
                                    <p:set>
                                      <p:cBhvr>
                                        <p:cTn id="31" dur="1" fill="hold">
                                          <p:stCondLst>
                                            <p:cond delay="499"/>
                                          </p:stCondLst>
                                        </p:cTn>
                                        <p:tgtEl>
                                          <p:spTgt spid="13"/>
                                        </p:tgtEl>
                                        <p:attrNameLst>
                                          <p:attrName>style.visibility</p:attrName>
                                        </p:attrNameLst>
                                      </p:cBhvr>
                                      <p:to>
                                        <p:strVal val="hidden"/>
                                      </p:to>
                                    </p:set>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3" grpId="0" animBg="1"/>
      <p:bldP spid="13" grpId="1"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7361F5D9-859D-D447-96FD-BF317363A6B5}"/>
              </a:ext>
            </a:extLst>
          </p:cNvPr>
          <p:cNvPicPr>
            <a:picLocks noChangeAspect="1"/>
          </p:cNvPicPr>
          <p:nvPr/>
        </p:nvPicPr>
        <p:blipFill rotWithShape="1">
          <a:blip r:embed="rId2"/>
          <a:srcRect t="5633" r="12483" b="5973"/>
          <a:stretch/>
        </p:blipFill>
        <p:spPr>
          <a:xfrm flipH="1">
            <a:off x="177800" y="139700"/>
            <a:ext cx="8458200" cy="65786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Flowchart: Display 10"/>
          <p:cNvSpPr/>
          <p:nvPr/>
        </p:nvSpPr>
        <p:spPr>
          <a:xfrm>
            <a:off x="4787901" y="2913933"/>
            <a:ext cx="4076703" cy="1797766"/>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b="1" dirty="0">
                <a:solidFill>
                  <a:srgbClr val="002419"/>
                </a:solidFill>
                <a:latin typeface="Twinkl" pitchFamily="2" charset="77"/>
              </a:rPr>
              <a:t> </a:t>
            </a:r>
            <a:r>
              <a:rPr lang="en-GB" dirty="0">
                <a:solidFill>
                  <a:srgbClr val="002419"/>
                </a:solidFill>
                <a:latin typeface="Twinkl" pitchFamily="2" charset="77"/>
              </a:rPr>
              <a:t>Waxwings look quite different to other birds. They have grey feathers, a black bib under their beak and a black </a:t>
            </a:r>
            <a:r>
              <a:rPr lang="en-GB">
                <a:solidFill>
                  <a:srgbClr val="002419"/>
                </a:solidFill>
                <a:latin typeface="Twinkl" pitchFamily="2" charset="77"/>
              </a:rPr>
              <a:t>eye mask.</a:t>
            </a:r>
            <a:endParaRPr lang="en-GB" dirty="0">
              <a:solidFill>
                <a:srgbClr val="002419"/>
              </a:solidFill>
              <a:latin typeface="Twinkl" pitchFamily="2" charset="77"/>
            </a:endParaRPr>
          </a:p>
        </p:txBody>
      </p:sp>
      <p:sp>
        <p:nvSpPr>
          <p:cNvPr id="12" name="Flowchart: Display 11"/>
          <p:cNvSpPr/>
          <p:nvPr/>
        </p:nvSpPr>
        <p:spPr>
          <a:xfrm flipH="1">
            <a:off x="590274" y="1887421"/>
            <a:ext cx="2864125" cy="555706"/>
          </a:xfrm>
          <a:prstGeom prst="flowChartDisplay">
            <a:avLst/>
          </a:prstGeom>
          <a:solidFill>
            <a:srgbClr val="BE0928"/>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US" dirty="0"/>
              <a:t>This is a waxwing</a:t>
            </a:r>
            <a:r>
              <a:rPr lang="en-GB" dirty="0">
                <a:solidFill>
                  <a:schemeClr val="bg1"/>
                </a:solidFill>
                <a:latin typeface="Twinkl" pitchFamily="2" charset="77"/>
              </a:rPr>
              <a:t>.</a:t>
            </a:r>
          </a:p>
        </p:txBody>
      </p:sp>
      <p:sp>
        <p:nvSpPr>
          <p:cNvPr id="13" name="Flowchart: Display 12"/>
          <p:cNvSpPr/>
          <p:nvPr/>
        </p:nvSpPr>
        <p:spPr>
          <a:xfrm>
            <a:off x="5016505" y="4851399"/>
            <a:ext cx="3848099" cy="1171933"/>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Waxwings migrate to the UK in the winter from Scandinavia and Siberia. </a:t>
            </a:r>
          </a:p>
        </p:txBody>
      </p:sp>
      <p:sp>
        <p:nvSpPr>
          <p:cNvPr id="14" name="Flowchart: Display 13"/>
          <p:cNvSpPr/>
          <p:nvPr/>
        </p:nvSpPr>
        <p:spPr>
          <a:xfrm flipH="1">
            <a:off x="590274" y="5039800"/>
            <a:ext cx="2260601" cy="983532"/>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GB" dirty="0">
                <a:solidFill>
                  <a:srgbClr val="002419"/>
                </a:solidFill>
                <a:latin typeface="Twinkl" pitchFamily="2" charset="77"/>
              </a:rPr>
              <a:t>Waxwings like eating berries. </a:t>
            </a:r>
          </a:p>
        </p:txBody>
      </p:sp>
      <p:sp>
        <p:nvSpPr>
          <p:cNvPr id="9" name="Rounded Rectangle 8"/>
          <p:cNvSpPr/>
          <p:nvPr/>
        </p:nvSpPr>
        <p:spPr>
          <a:xfrm>
            <a:off x="395534" y="765175"/>
            <a:ext cx="3833566"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Which Birds Are Winter Visitors? </a:t>
            </a:r>
          </a:p>
        </p:txBody>
      </p:sp>
    </p:spTree>
    <p:extLst>
      <p:ext uri="{BB962C8B-B14F-4D97-AF65-F5344CB8AC3E}">
        <p14:creationId xmlns:p14="http://schemas.microsoft.com/office/powerpoint/2010/main" val="3484727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3"/>
                                        </p:tgtEl>
                                      </p:cBhvr>
                                    </p:animEffect>
                                    <p:set>
                                      <p:cBhvr>
                                        <p:cTn id="31" dur="1" fill="hold">
                                          <p:stCondLst>
                                            <p:cond delay="499"/>
                                          </p:stCondLst>
                                        </p:cTn>
                                        <p:tgtEl>
                                          <p:spTgt spid="13"/>
                                        </p:tgtEl>
                                        <p:attrNameLst>
                                          <p:attrName>style.visibility</p:attrName>
                                        </p:attrNameLst>
                                      </p:cBhvr>
                                      <p:to>
                                        <p:strVal val="hidden"/>
                                      </p:to>
                                    </p:set>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3" grpId="0" animBg="1"/>
      <p:bldP spid="13" grpId="1"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9613" t="18179"/>
          <a:stretch/>
        </p:blipFill>
        <p:spPr>
          <a:xfrm>
            <a:off x="176645" y="207818"/>
            <a:ext cx="8967355" cy="645411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Flowchart: Display 13"/>
          <p:cNvSpPr/>
          <p:nvPr/>
        </p:nvSpPr>
        <p:spPr>
          <a:xfrm>
            <a:off x="5181159" y="1906764"/>
            <a:ext cx="3302441" cy="1182868"/>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buFont typeface="Arial" panose="020B0604020202020204" pitchFamily="34" charset="0"/>
              <a:buChar char="•"/>
            </a:pPr>
            <a:r>
              <a:rPr lang="en-GB" dirty="0">
                <a:solidFill>
                  <a:srgbClr val="002419"/>
                </a:solidFill>
                <a:latin typeface="Twinkl" pitchFamily="2" charset="77"/>
              </a:rPr>
              <a:t> putting out fresh, ice-free water for drinking and bathing</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7705" y="1688075"/>
            <a:ext cx="2091838" cy="2247232"/>
          </a:xfrm>
          <a:prstGeom prst="rect">
            <a:avLst/>
          </a:prstGeom>
        </p:spPr>
      </p:pic>
      <p:sp>
        <p:nvSpPr>
          <p:cNvPr id="9" name="Rounded Rectangle 8"/>
          <p:cNvSpPr/>
          <p:nvPr/>
        </p:nvSpPr>
        <p:spPr>
          <a:xfrm>
            <a:off x="395533" y="765175"/>
            <a:ext cx="4620971"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GB" b="1" dirty="0"/>
              <a:t>How Can We Look After Birds in Winter? </a:t>
            </a:r>
          </a:p>
        </p:txBody>
      </p:sp>
      <p:grpSp>
        <p:nvGrpSpPr>
          <p:cNvPr id="10" name="Group 9"/>
          <p:cNvGrpSpPr/>
          <p:nvPr/>
        </p:nvGrpSpPr>
        <p:grpSpPr>
          <a:xfrm>
            <a:off x="748855" y="1271451"/>
            <a:ext cx="3449071" cy="2385043"/>
            <a:chOff x="748855" y="1271451"/>
            <a:chExt cx="3721549" cy="2416974"/>
          </a:xfrm>
        </p:grpSpPr>
        <p:sp>
          <p:nvSpPr>
            <p:cNvPr id="15" name="Flowchart: Display 14"/>
            <p:cNvSpPr/>
            <p:nvPr/>
          </p:nvSpPr>
          <p:spPr>
            <a:xfrm rot="16200000" flipH="1">
              <a:off x="1401143" y="619163"/>
              <a:ext cx="2416974" cy="3721549"/>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17" name="Rectangle 16"/>
            <p:cNvSpPr/>
            <p:nvPr/>
          </p:nvSpPr>
          <p:spPr>
            <a:xfrm>
              <a:off x="849583" y="1723172"/>
              <a:ext cx="3519915" cy="1497106"/>
            </a:xfrm>
            <a:prstGeom prst="rect">
              <a:avLst/>
            </a:prstGeom>
          </p:spPr>
          <p:txBody>
            <a:bodyPr wrap="square">
              <a:spAutoFit/>
            </a:bodyPr>
            <a:lstStyle/>
            <a:p>
              <a:r>
                <a:rPr lang="en-GB" dirty="0">
                  <a:solidFill>
                    <a:srgbClr val="002419"/>
                  </a:solidFill>
                  <a:latin typeface="Twinkl" pitchFamily="2" charset="77"/>
                </a:rPr>
                <a:t>As temperatures fall and there is less food available for birds, you may see more birds coming into your garden. </a:t>
              </a:r>
              <a:br>
                <a:rPr lang="en-GB" dirty="0">
                  <a:solidFill>
                    <a:srgbClr val="002419"/>
                  </a:solidFill>
                  <a:latin typeface="Twinkl" pitchFamily="2" charset="77"/>
                </a:rPr>
              </a:br>
              <a:r>
                <a:rPr lang="en-GB" dirty="0">
                  <a:solidFill>
                    <a:srgbClr val="002419"/>
                  </a:solidFill>
                  <a:latin typeface="Twinkl" pitchFamily="2" charset="77"/>
                </a:rPr>
                <a:t>You can help birds by:</a:t>
              </a:r>
            </a:p>
          </p:txBody>
        </p:sp>
      </p:grpSp>
      <p:sp>
        <p:nvSpPr>
          <p:cNvPr id="18" name="Flowchart: Display 17"/>
          <p:cNvSpPr/>
          <p:nvPr/>
        </p:nvSpPr>
        <p:spPr>
          <a:xfrm>
            <a:off x="5270501" y="3353222"/>
            <a:ext cx="3048000" cy="85964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buFont typeface="Arial" panose="020B0604020202020204" pitchFamily="34" charset="0"/>
              <a:buChar char="•"/>
            </a:pPr>
            <a:r>
              <a:rPr lang="en-GB" dirty="0">
                <a:solidFill>
                  <a:srgbClr val="002419"/>
                </a:solidFill>
                <a:latin typeface="Twinkl" pitchFamily="2" charset="77"/>
              </a:rPr>
              <a:t> hanging up fat balls or bird feeders</a:t>
            </a:r>
          </a:p>
        </p:txBody>
      </p:sp>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b="12734"/>
          <a:stretch/>
        </p:blipFill>
        <p:spPr>
          <a:xfrm>
            <a:off x="1978968" y="1688075"/>
            <a:ext cx="2509437" cy="5169925"/>
          </a:xfrm>
          <a:prstGeom prst="rect">
            <a:avLst/>
          </a:prstGeom>
        </p:spPr>
      </p:pic>
      <p:sp>
        <p:nvSpPr>
          <p:cNvPr id="20" name="Flowchart: Display 19"/>
          <p:cNvSpPr/>
          <p:nvPr/>
        </p:nvSpPr>
        <p:spPr>
          <a:xfrm>
            <a:off x="4279901" y="4514178"/>
            <a:ext cx="4533899" cy="1182867"/>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buFont typeface="Arial" panose="020B0604020202020204" pitchFamily="34" charset="0"/>
              <a:buChar char="•"/>
            </a:pPr>
            <a:r>
              <a:rPr lang="en-GB" dirty="0">
                <a:solidFill>
                  <a:srgbClr val="002419"/>
                </a:solidFill>
                <a:latin typeface="Twinkl" pitchFamily="2" charset="77"/>
              </a:rPr>
              <a:t> having places in your garden where birds can shelter, such as hedges or ivy </a:t>
            </a: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272" y="1429594"/>
            <a:ext cx="3271422" cy="3246843"/>
          </a:xfrm>
          <a:prstGeom prst="rect">
            <a:avLst/>
          </a:prstGeom>
        </p:spPr>
      </p:pic>
      <p:pic>
        <p:nvPicPr>
          <p:cNvPr id="7" name="Picture 6"/>
          <p:cNvPicPr>
            <a:picLocks noChangeAspect="1"/>
          </p:cNvPicPr>
          <p:nvPr/>
        </p:nvPicPr>
        <p:blipFill rotWithShape="1">
          <a:blip r:embed="rId7" cstate="print">
            <a:extLst>
              <a:ext uri="{28A0092B-C50C-407E-A947-70E740481C1C}">
                <a14:useLocalDpi xmlns:a14="http://schemas.microsoft.com/office/drawing/2010/main" val="0"/>
              </a:ext>
            </a:extLst>
          </a:blip>
          <a:srcRect l="44305" b="23107"/>
          <a:stretch/>
        </p:blipFill>
        <p:spPr>
          <a:xfrm>
            <a:off x="-1" y="2196843"/>
            <a:ext cx="5092837" cy="4661158"/>
          </a:xfrm>
          <a:prstGeom prst="rect">
            <a:avLst/>
          </a:prstGeom>
        </p:spPr>
      </p:pic>
      <p:pic>
        <p:nvPicPr>
          <p:cNvPr id="19" name="Picture 18"/>
          <p:cNvPicPr>
            <a:picLocks noChangeAspect="1"/>
          </p:cNvPicPr>
          <p:nvPr/>
        </p:nvPicPr>
        <p:blipFill rotWithShape="1">
          <a:blip r:embed="rId6" cstate="print">
            <a:extLst>
              <a:ext uri="{28A0092B-C50C-407E-A947-70E740481C1C}">
                <a14:useLocalDpi xmlns:a14="http://schemas.microsoft.com/office/drawing/2010/main" val="0"/>
              </a:ext>
            </a:extLst>
          </a:blip>
          <a:srcRect l="30880" b="15437"/>
          <a:stretch/>
        </p:blipFill>
        <p:spPr>
          <a:xfrm rot="2042541" flipH="1">
            <a:off x="721578" y="3471428"/>
            <a:ext cx="4031937" cy="4895672"/>
          </a:xfrm>
          <a:prstGeom prst="rect">
            <a:avLst/>
          </a:prstGeom>
        </p:spPr>
      </p:pic>
    </p:spTree>
    <p:extLst>
      <p:ext uri="{BB962C8B-B14F-4D97-AF65-F5344CB8AC3E}">
        <p14:creationId xmlns:p14="http://schemas.microsoft.com/office/powerpoint/2010/main" val="2677517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0"/>
                                        </p:tgtEl>
                                      </p:cBhvr>
                                    </p:animEffect>
                                    <p:set>
                                      <p:cBhvr>
                                        <p:cTn id="18" dur="1" fill="hold">
                                          <p:stCondLst>
                                            <p:cond delay="499"/>
                                          </p:stCondLst>
                                        </p:cTn>
                                        <p:tgtEl>
                                          <p:spTgt spid="10"/>
                                        </p:tgtEl>
                                        <p:attrNameLst>
                                          <p:attrName>style.visibility</p:attrName>
                                        </p:attrNameLst>
                                      </p:cBhvr>
                                      <p:to>
                                        <p:strVal val="hidden"/>
                                      </p:to>
                                    </p:set>
                                  </p:childTnLst>
                                </p:cTn>
                              </p:par>
                              <p:par>
                                <p:cTn id="19" presetID="42"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4"/>
                                        </p:tgtEl>
                                      </p:cBhvr>
                                    </p:animEffect>
                                    <p:set>
                                      <p:cBhvr>
                                        <p:cTn id="32" dur="1" fill="hold">
                                          <p:stCondLst>
                                            <p:cond delay="499"/>
                                          </p:stCondLst>
                                        </p:cTn>
                                        <p:tgtEl>
                                          <p:spTgt spid="4"/>
                                        </p:tgtEl>
                                        <p:attrNameLst>
                                          <p:attrName>style.visibility</p:attrName>
                                        </p:attrNameLst>
                                      </p:cBhvr>
                                      <p:to>
                                        <p:strVal val="hidden"/>
                                      </p:to>
                                    </p:set>
                                  </p:childTnLst>
                                </p:cTn>
                              </p:par>
                              <p:par>
                                <p:cTn id="33" presetID="42"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500"/>
                                        <p:tgtEl>
                                          <p:spTgt spid="5"/>
                                        </p:tgtEl>
                                      </p:cBhvr>
                                    </p:animEffect>
                                    <p:set>
                                      <p:cBhvr>
                                        <p:cTn id="46" dur="1" fill="hold">
                                          <p:stCondLst>
                                            <p:cond delay="499"/>
                                          </p:stCondLst>
                                        </p:cTn>
                                        <p:tgtEl>
                                          <p:spTgt spid="5"/>
                                        </p:tgtEl>
                                        <p:attrNameLst>
                                          <p:attrName>style.visibility</p:attrName>
                                        </p:attrNameLst>
                                      </p:cBhvr>
                                      <p:to>
                                        <p:strVal val="hidden"/>
                                      </p:to>
                                    </p:set>
                                  </p:childTnLst>
                                </p:cTn>
                              </p:par>
                              <p:par>
                                <p:cTn id="47" presetID="42"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par>
                          <p:cTn id="56" fill="hold">
                            <p:stCondLst>
                              <p:cond delay="1500"/>
                            </p:stCondLst>
                            <p:childTnLst>
                              <p:par>
                                <p:cTn id="57" presetID="2" presetClass="entr" presetSubtype="4"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1000" fill="hold"/>
                                        <p:tgtEl>
                                          <p:spTgt spid="11"/>
                                        </p:tgtEl>
                                        <p:attrNameLst>
                                          <p:attrName>ppt_x</p:attrName>
                                        </p:attrNameLst>
                                      </p:cBhvr>
                                      <p:tavLst>
                                        <p:tav tm="0">
                                          <p:val>
                                            <p:strVal val="#ppt_x"/>
                                          </p:val>
                                        </p:tav>
                                        <p:tav tm="100000">
                                          <p:val>
                                            <p:strVal val="#ppt_x"/>
                                          </p:val>
                                        </p:tav>
                                      </p:tavLst>
                                    </p:anim>
                                    <p:anim calcmode="lin" valueType="num">
                                      <p:cBhvr additive="base">
                                        <p:cTn id="60" dur="1000" fill="hold"/>
                                        <p:tgtEl>
                                          <p:spTgt spid="11"/>
                                        </p:tgtEl>
                                        <p:attrNameLst>
                                          <p:attrName>ppt_y</p:attrName>
                                        </p:attrNameLst>
                                      </p:cBhvr>
                                      <p:tavLst>
                                        <p:tav tm="0">
                                          <p:val>
                                            <p:strVal val="1+#ppt_h/2"/>
                                          </p:val>
                                        </p:tav>
                                        <p:tav tm="100000">
                                          <p:val>
                                            <p:strVal val="#ppt_y"/>
                                          </p:val>
                                        </p:tav>
                                      </p:tavLst>
                                    </p:anim>
                                  </p:childTnLst>
                                </p:cTn>
                              </p:par>
                            </p:childTnLst>
                          </p:cTn>
                        </p:par>
                        <p:par>
                          <p:cTn id="61" fill="hold">
                            <p:stCondLst>
                              <p:cond delay="2500"/>
                            </p:stCondLst>
                            <p:childTnLst>
                              <p:par>
                                <p:cTn id="62" presetID="2" presetClass="entr" presetSubtype="4"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200" fill="hold"/>
                                        <p:tgtEl>
                                          <p:spTgt spid="19"/>
                                        </p:tgtEl>
                                        <p:attrNameLst>
                                          <p:attrName>ppt_x</p:attrName>
                                        </p:attrNameLst>
                                      </p:cBhvr>
                                      <p:tavLst>
                                        <p:tav tm="0">
                                          <p:val>
                                            <p:strVal val="#ppt_x"/>
                                          </p:val>
                                        </p:tav>
                                        <p:tav tm="100000">
                                          <p:val>
                                            <p:strVal val="#ppt_x"/>
                                          </p:val>
                                        </p:tav>
                                      </p:tavLst>
                                    </p:anim>
                                    <p:anim calcmode="lin" valueType="num">
                                      <p:cBhvr additive="base">
                                        <p:cTn id="65" dur="2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8"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11270" name="Content Placeholder 15"/>
          <p:cNvSpPr>
            <a:spLocks noGrp="1"/>
          </p:cNvSpPr>
          <p:nvPr>
            <p:ph idx="1"/>
          </p:nvPr>
        </p:nvSpPr>
        <p:spPr>
          <a:xfrm>
            <a:off x="628650" y="1127125"/>
            <a:ext cx="7886700" cy="1409700"/>
          </a:xfrm>
        </p:spPr>
        <p:txBody>
          <a:bodyPr>
            <a:normAutofit/>
          </a:bodyPr>
          <a:lstStyle/>
          <a:p>
            <a:r>
              <a:rPr lang="en-GB" dirty="0"/>
              <a:t>I can explain how birds survive during the winter.</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r>
              <a:rPr lang="en-GB" dirty="0">
                <a:latin typeface="Twinkl" pitchFamily="2" charset="77"/>
              </a:rPr>
              <a:t>I can identify some birds that live in the UK in winter.</a:t>
            </a:r>
          </a:p>
          <a:p>
            <a:r>
              <a:rPr lang="en-GB" dirty="0">
                <a:latin typeface="Twinkl" pitchFamily="2" charset="77"/>
              </a:rPr>
              <a:t>I can say how birds keep warm in winter. </a:t>
            </a:r>
          </a:p>
          <a:p>
            <a:r>
              <a:rPr lang="en-GB" dirty="0">
                <a:latin typeface="Twinkl" pitchFamily="2" charset="77"/>
              </a:rPr>
              <a:t>I can say how to look after birds in winter. </a:t>
            </a:r>
          </a:p>
        </p:txBody>
      </p:sp>
    </p:spTree>
    <p:extLst>
      <p:ext uri="{BB962C8B-B14F-4D97-AF65-F5344CB8AC3E}">
        <p14:creationId xmlns:p14="http://schemas.microsoft.com/office/powerpoint/2010/main" val="2335076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6">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1C1C1C"/>
      </a:hlink>
      <a:folHlink>
        <a:srgbClr val="1C1C1C"/>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icture Slideshow - V2" id="{F244F0A4-17C5-41ED-9861-92347AE4E1CE}" vid="{A4CABDEB-C921-4C37-8BF1-2513F965E97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0F7AEF42A123748A3E17C93A03E8655" ma:contentTypeVersion="9" ma:contentTypeDescription="Create a new document." ma:contentTypeScope="" ma:versionID="c8707f237e28c8194786b94ffbbf5d4e">
  <xsd:schema xmlns:xsd="http://www.w3.org/2001/XMLSchema" xmlns:xs="http://www.w3.org/2001/XMLSchema" xmlns:p="http://schemas.microsoft.com/office/2006/metadata/properties" xmlns:ns2="fb2442e1-9671-47c1-94c5-2e53c7ed479a" targetNamespace="http://schemas.microsoft.com/office/2006/metadata/properties" ma:root="true" ma:fieldsID="7e2a2803c27ea00de904184b3742881a" ns2:_="">
    <xsd:import namespace="fb2442e1-9671-47c1-94c5-2e53c7ed479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2442e1-9671-47c1-94c5-2e53c7ed47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AADC2B-643D-4F04-B083-0142B51AA7FF}"/>
</file>

<file path=customXml/itemProps2.xml><?xml version="1.0" encoding="utf-8"?>
<ds:datastoreItem xmlns:ds="http://schemas.openxmlformats.org/officeDocument/2006/customXml" ds:itemID="{55D87B87-0A1D-418B-90E2-A364F1D7F975}">
  <ds:schemaRefs>
    <ds:schemaRef ds:uri="http://schemas.microsoft.com/sharepoint/v3/contenttype/forms"/>
  </ds:schemaRefs>
</ds:datastoreItem>
</file>

<file path=customXml/itemProps3.xml><?xml version="1.0" encoding="utf-8"?>
<ds:datastoreItem xmlns:ds="http://schemas.openxmlformats.org/officeDocument/2006/customXml" ds:itemID="{1A4AF573-76BF-47D1-9FE5-488828606B27}">
  <ds:schemaRefs>
    <ds:schemaRef ds:uri="http://purl.org/dc/terms/"/>
    <ds:schemaRef ds:uri="http://schemas.microsoft.com/office/2006/documentManagement/types"/>
    <ds:schemaRef ds:uri="28e27c0d-8b62-4e35-b241-d761a3de4eea"/>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OE Picture Slideshow - Template</Template>
  <TotalTime>2123</TotalTime>
  <Words>961</Words>
  <Application>Microsoft Office PowerPoint</Application>
  <PresentationFormat>On-screen Show (4:3)</PresentationFormat>
  <Paragraphs>81</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Twinkl</vt:lpstr>
      <vt:lpstr>Sassoon Infant Rg</vt:lpstr>
      <vt:lpstr>Arial</vt:lpstr>
      <vt:lpstr>Calibri</vt:lpstr>
      <vt:lpstr>Tuffy-TTF</vt:lpstr>
      <vt:lpstr>Twinkl SemiBold</vt:lpstr>
      <vt:lpstr>Office Theme</vt:lpstr>
      <vt:lpstr>PowerPoint Presentation</vt:lpstr>
      <vt:lpstr>PowerPoint Presentation</vt:lpstr>
      <vt:lpstr>PowerPoint Presentation</vt:lpstr>
      <vt:lpstr>Outdoor Explorer Safety Rules</vt:lpstr>
      <vt:lpstr>Outdoor Explorer Safety Rules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Outdoor Explorers</dc:title>
  <dc:creator>Twinkl Twinkl</dc:creator>
  <cp:lastModifiedBy>Andrea Dixon</cp:lastModifiedBy>
  <cp:revision>141</cp:revision>
  <dcterms:created xsi:type="dcterms:W3CDTF">2019-11-07T17:16:09Z</dcterms:created>
  <dcterms:modified xsi:type="dcterms:W3CDTF">2021-01-14T15:50:13Z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0x010100F0F7AEF42A123748A3E17C93A03E8655</vt:lpwstr>
  </property>
  <property fmtid="{D5CDD505-2E9C-101B-9397-08002B2CF9AE}" pid="3" name="Order">
    <vt:r8>133200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