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0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28" r:id="rId15"/>
    <p:sldId id="429" r:id="rId16"/>
    <p:sldId id="418" r:id="rId17"/>
    <p:sldId id="419" r:id="rId18"/>
    <p:sldId id="420" r:id="rId19"/>
    <p:sldId id="421" r:id="rId20"/>
    <p:sldId id="422" r:id="rId21"/>
    <p:sldId id="423" r:id="rId22"/>
    <p:sldId id="424" r:id="rId23"/>
    <p:sldId id="425" r:id="rId24"/>
    <p:sldId id="426" r:id="rId25"/>
    <p:sldId id="427" r:id="rId26"/>
    <p:sldId id="430" r:id="rId27"/>
    <p:sldId id="431" r:id="rId28"/>
    <p:sldId id="432" r:id="rId2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2" d="100"/>
          <a:sy n="72" d="100"/>
        </p:scale>
        <p:origin x="54" y="7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2403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347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795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837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5345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457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1273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9332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4206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5188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0097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947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4937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127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8514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7610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3310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1981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5540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5291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887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467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image" Target="../media/image28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5" Type="http://schemas.openxmlformats.org/officeDocument/2006/relationships/image" Target="../media/image41.png"/><Relationship Id="rId10" Type="http://schemas.openxmlformats.org/officeDocument/2006/relationships/image" Target="../media/image36.png"/><Relationship Id="rId4" Type="http://schemas.openxmlformats.org/officeDocument/2006/relationships/image" Target="../media/image29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40.png"/><Relationship Id="rId7" Type="http://schemas.openxmlformats.org/officeDocument/2006/relationships/image" Target="../media/image5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11" Type="http://schemas.openxmlformats.org/officeDocument/2006/relationships/image" Target="../media/image27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3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Multiplication &amp; Division </a:t>
            </a: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row of money is the odd one out?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6919185"/>
              </p:ext>
            </p:extLst>
          </p:nvPr>
        </p:nvGraphicFramePr>
        <p:xfrm>
          <a:off x="1658982" y="1427562"/>
          <a:ext cx="4924698" cy="1181554"/>
        </p:xfrm>
        <a:graphic>
          <a:graphicData uri="http://schemas.openxmlformats.org/drawingml/2006/table">
            <a:tbl>
              <a:tblPr firstRow="1" bandRow="1"/>
              <a:tblGrid>
                <a:gridCol w="1641566">
                  <a:extLst>
                    <a:ext uri="{9D8B030D-6E8A-4147-A177-3AD203B41FA5}">
                      <a16:colId xmlns:a16="http://schemas.microsoft.com/office/drawing/2014/main" val="1639536742"/>
                    </a:ext>
                  </a:extLst>
                </a:gridCol>
                <a:gridCol w="1641566">
                  <a:extLst>
                    <a:ext uri="{9D8B030D-6E8A-4147-A177-3AD203B41FA5}">
                      <a16:colId xmlns:a16="http://schemas.microsoft.com/office/drawing/2014/main" val="2804613906"/>
                    </a:ext>
                  </a:extLst>
                </a:gridCol>
                <a:gridCol w="1641566">
                  <a:extLst>
                    <a:ext uri="{9D8B030D-6E8A-4147-A177-3AD203B41FA5}">
                      <a16:colId xmlns:a16="http://schemas.microsoft.com/office/drawing/2014/main" val="3119503902"/>
                    </a:ext>
                  </a:extLst>
                </a:gridCol>
              </a:tblGrid>
              <a:tr h="118155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6338095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593065"/>
              </p:ext>
            </p:extLst>
          </p:nvPr>
        </p:nvGraphicFramePr>
        <p:xfrm>
          <a:off x="1658983" y="2991909"/>
          <a:ext cx="4924698" cy="1181554"/>
        </p:xfrm>
        <a:graphic>
          <a:graphicData uri="http://schemas.openxmlformats.org/drawingml/2006/table">
            <a:tbl>
              <a:tblPr firstRow="1" bandRow="1"/>
              <a:tblGrid>
                <a:gridCol w="1641566">
                  <a:extLst>
                    <a:ext uri="{9D8B030D-6E8A-4147-A177-3AD203B41FA5}">
                      <a16:colId xmlns:a16="http://schemas.microsoft.com/office/drawing/2014/main" val="1639536742"/>
                    </a:ext>
                  </a:extLst>
                </a:gridCol>
                <a:gridCol w="1641566">
                  <a:extLst>
                    <a:ext uri="{9D8B030D-6E8A-4147-A177-3AD203B41FA5}">
                      <a16:colId xmlns:a16="http://schemas.microsoft.com/office/drawing/2014/main" val="2804613906"/>
                    </a:ext>
                  </a:extLst>
                </a:gridCol>
                <a:gridCol w="1641566">
                  <a:extLst>
                    <a:ext uri="{9D8B030D-6E8A-4147-A177-3AD203B41FA5}">
                      <a16:colId xmlns:a16="http://schemas.microsoft.com/office/drawing/2014/main" val="3119503902"/>
                    </a:ext>
                  </a:extLst>
                </a:gridCol>
              </a:tblGrid>
              <a:tr h="118155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633809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5316384"/>
              </p:ext>
            </p:extLst>
          </p:nvPr>
        </p:nvGraphicFramePr>
        <p:xfrm>
          <a:off x="1658982" y="4550844"/>
          <a:ext cx="4924698" cy="1181554"/>
        </p:xfrm>
        <a:graphic>
          <a:graphicData uri="http://schemas.openxmlformats.org/drawingml/2006/table">
            <a:tbl>
              <a:tblPr firstRow="1" bandRow="1"/>
              <a:tblGrid>
                <a:gridCol w="1641566">
                  <a:extLst>
                    <a:ext uri="{9D8B030D-6E8A-4147-A177-3AD203B41FA5}">
                      <a16:colId xmlns:a16="http://schemas.microsoft.com/office/drawing/2014/main" val="1639536742"/>
                    </a:ext>
                  </a:extLst>
                </a:gridCol>
                <a:gridCol w="1641566">
                  <a:extLst>
                    <a:ext uri="{9D8B030D-6E8A-4147-A177-3AD203B41FA5}">
                      <a16:colId xmlns:a16="http://schemas.microsoft.com/office/drawing/2014/main" val="2804613906"/>
                    </a:ext>
                  </a:extLst>
                </a:gridCol>
                <a:gridCol w="1641566">
                  <a:extLst>
                    <a:ext uri="{9D8B030D-6E8A-4147-A177-3AD203B41FA5}">
                      <a16:colId xmlns:a16="http://schemas.microsoft.com/office/drawing/2014/main" val="3119503902"/>
                    </a:ext>
                  </a:extLst>
                </a:gridCol>
              </a:tblGrid>
              <a:tr h="118155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6338095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983" y="1427562"/>
            <a:ext cx="718457" cy="6606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40" y="1427562"/>
            <a:ext cx="718457" cy="66068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982" y="1889180"/>
            <a:ext cx="718457" cy="66068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39" y="1883455"/>
            <a:ext cx="718457" cy="6606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126" y="1421837"/>
            <a:ext cx="718457" cy="6606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583" y="1421837"/>
            <a:ext cx="718457" cy="6606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125" y="1883455"/>
            <a:ext cx="718457" cy="6606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582" y="1877730"/>
            <a:ext cx="718457" cy="6606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271" y="1453380"/>
            <a:ext cx="718457" cy="6606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728" y="1453380"/>
            <a:ext cx="718457" cy="66068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270" y="1914998"/>
            <a:ext cx="718457" cy="6606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727" y="1909273"/>
            <a:ext cx="718457" cy="66068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234" y="3070734"/>
            <a:ext cx="631455" cy="6248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39" y="3466475"/>
            <a:ext cx="631455" cy="62483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751" y="3073864"/>
            <a:ext cx="631455" cy="6248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956" y="3469605"/>
            <a:ext cx="631455" cy="6248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216" y="3074402"/>
            <a:ext cx="631455" cy="6248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9421" y="3470143"/>
            <a:ext cx="631455" cy="6248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36" y="4687753"/>
            <a:ext cx="849003" cy="84588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806" y="4724458"/>
            <a:ext cx="849003" cy="84588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918" y="4713571"/>
            <a:ext cx="849003" cy="8458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4144" y="1951803"/>
            <a:ext cx="768305" cy="70651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677" y="2639752"/>
            <a:ext cx="569238" cy="56326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966" y="3184449"/>
            <a:ext cx="872978" cy="86976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3321" y="4035649"/>
            <a:ext cx="752267" cy="67024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966" y="4687324"/>
            <a:ext cx="964048" cy="96404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2821" y="5632802"/>
            <a:ext cx="864337" cy="861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Match the equal groups together.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   Three 5s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   Two 10s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   Two 3s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89551" y="1777102"/>
            <a:ext cx="1954717" cy="1160400"/>
            <a:chOff x="5256739" y="2418604"/>
            <a:chExt cx="1537810" cy="720382"/>
          </a:xfrm>
        </p:grpSpPr>
        <p:grpSp>
          <p:nvGrpSpPr>
            <p:cNvPr id="6" name="Group 5"/>
            <p:cNvGrpSpPr/>
            <p:nvPr/>
          </p:nvGrpSpPr>
          <p:grpSpPr>
            <a:xfrm>
              <a:off x="5256739" y="2418604"/>
              <a:ext cx="709855" cy="720382"/>
              <a:chOff x="5256739" y="2418603"/>
              <a:chExt cx="914400" cy="927961"/>
            </a:xfrm>
          </p:grpSpPr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58474" y="2418603"/>
                <a:ext cx="448247" cy="633330"/>
              </a:xfrm>
              <a:prstGeom prst="rect">
                <a:avLst/>
              </a:prstGeom>
            </p:spPr>
          </p:pic>
          <p:pic>
            <p:nvPicPr>
              <p:cNvPr id="13" name="Picture 1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13939" y="2543707"/>
                <a:ext cx="448247" cy="633330"/>
              </a:xfrm>
              <a:prstGeom prst="rect">
                <a:avLst/>
              </a:prstGeom>
            </p:spPr>
          </p:pic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83467" y="2668811"/>
                <a:ext cx="448247" cy="633330"/>
              </a:xfrm>
              <a:prstGeom prst="rect">
                <a:avLst/>
              </a:prstGeom>
            </p:spPr>
          </p:pic>
          <p:sp>
            <p:nvSpPr>
              <p:cNvPr id="15" name="Oval 14"/>
              <p:cNvSpPr/>
              <p:nvPr/>
            </p:nvSpPr>
            <p:spPr>
              <a:xfrm>
                <a:off x="5256739" y="2432164"/>
                <a:ext cx="914400" cy="9144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6084694" y="2418604"/>
              <a:ext cx="709855" cy="720382"/>
              <a:chOff x="5256739" y="2418603"/>
              <a:chExt cx="914400" cy="927961"/>
            </a:xfrm>
          </p:grpSpPr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58474" y="2418603"/>
                <a:ext cx="448247" cy="633330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13939" y="2543707"/>
                <a:ext cx="448247" cy="633330"/>
              </a:xfrm>
              <a:prstGeom prst="rect">
                <a:avLst/>
              </a:prstGeom>
            </p:spPr>
          </p:pic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83467" y="2668811"/>
                <a:ext cx="448247" cy="633330"/>
              </a:xfrm>
              <a:prstGeom prst="rect">
                <a:avLst/>
              </a:prstGeom>
            </p:spPr>
          </p:pic>
          <p:sp>
            <p:nvSpPr>
              <p:cNvPr id="11" name="Oval 10"/>
              <p:cNvSpPr/>
              <p:nvPr/>
            </p:nvSpPr>
            <p:spPr>
              <a:xfrm>
                <a:off x="5256739" y="2432164"/>
                <a:ext cx="914400" cy="9144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6" name="Group 15"/>
          <p:cNvGrpSpPr/>
          <p:nvPr/>
        </p:nvGrpSpPr>
        <p:grpSpPr>
          <a:xfrm>
            <a:off x="3935664" y="1777102"/>
            <a:ext cx="1207635" cy="1094958"/>
            <a:chOff x="7101828" y="2575576"/>
            <a:chExt cx="577801" cy="609298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01828" y="2575576"/>
              <a:ext cx="291278" cy="608809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8351" y="2576065"/>
              <a:ext cx="291278" cy="608809"/>
            </a:xfrm>
            <a:prstGeom prst="rect">
              <a:avLst/>
            </a:prstGeom>
          </p:spPr>
        </p:pic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41" y="2954460"/>
            <a:ext cx="1465864" cy="1364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509" y="2954460"/>
            <a:ext cx="1465864" cy="136477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558" y="2943845"/>
            <a:ext cx="1465864" cy="136477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2451" y="3120529"/>
            <a:ext cx="764121" cy="920064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4004546" y="4343042"/>
            <a:ext cx="1059929" cy="934545"/>
            <a:chOff x="7191865" y="4862639"/>
            <a:chExt cx="766538" cy="779151"/>
          </a:xfrm>
        </p:grpSpPr>
        <p:grpSp>
          <p:nvGrpSpPr>
            <p:cNvPr id="26" name="Group 25"/>
            <p:cNvGrpSpPr/>
            <p:nvPr/>
          </p:nvGrpSpPr>
          <p:grpSpPr>
            <a:xfrm>
              <a:off x="7191865" y="4862641"/>
              <a:ext cx="249666" cy="779149"/>
              <a:chOff x="7191865" y="4862641"/>
              <a:chExt cx="249666" cy="779149"/>
            </a:xfrm>
          </p:grpSpPr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01293" y="5302393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40" name="Picture 39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8936" y="5192455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41" name="Picture 40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6579" y="5082517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42" name="Picture 4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4222" y="4972579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43" name="Picture 42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1865" y="4862641"/>
                <a:ext cx="240238" cy="339397"/>
              </a:xfrm>
              <a:prstGeom prst="rect">
                <a:avLst/>
              </a:prstGeom>
            </p:spPr>
          </p:pic>
        </p:grpSp>
        <p:grpSp>
          <p:nvGrpSpPr>
            <p:cNvPr id="27" name="Group 26"/>
            <p:cNvGrpSpPr/>
            <p:nvPr/>
          </p:nvGrpSpPr>
          <p:grpSpPr>
            <a:xfrm>
              <a:off x="7450301" y="4862640"/>
              <a:ext cx="249666" cy="779149"/>
              <a:chOff x="7191865" y="4862641"/>
              <a:chExt cx="249666" cy="779149"/>
            </a:xfrm>
          </p:grpSpPr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01293" y="5302393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8936" y="5192455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6579" y="5082517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4222" y="4972579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1865" y="4862641"/>
                <a:ext cx="240238" cy="339397"/>
              </a:xfrm>
              <a:prstGeom prst="rect">
                <a:avLst/>
              </a:prstGeom>
            </p:spPr>
          </p:pic>
        </p:grpSp>
        <p:grpSp>
          <p:nvGrpSpPr>
            <p:cNvPr id="28" name="Group 27"/>
            <p:cNvGrpSpPr/>
            <p:nvPr/>
          </p:nvGrpSpPr>
          <p:grpSpPr>
            <a:xfrm>
              <a:off x="7708737" y="4862639"/>
              <a:ext cx="249666" cy="779149"/>
              <a:chOff x="7191865" y="4862641"/>
              <a:chExt cx="249666" cy="779149"/>
            </a:xfrm>
          </p:grpSpPr>
          <p:pic>
            <p:nvPicPr>
              <p:cNvPr id="29" name="Picture 28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01293" y="5302393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8936" y="5192455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6579" y="5082517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4222" y="4972579"/>
                <a:ext cx="240238" cy="339397"/>
              </a:xfrm>
              <a:prstGeom prst="rect">
                <a:avLst/>
              </a:prstGeom>
            </p:spPr>
          </p:pic>
          <p:pic>
            <p:nvPicPr>
              <p:cNvPr id="33" name="Picture 32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1865" y="4862641"/>
                <a:ext cx="240238" cy="339397"/>
              </a:xfrm>
              <a:prstGeom prst="rect">
                <a:avLst/>
              </a:prstGeom>
            </p:spPr>
          </p:pic>
        </p:grp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2447" y="1682064"/>
            <a:ext cx="643628" cy="50295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062" y="2484415"/>
            <a:ext cx="705257" cy="63611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8880" y="3109136"/>
            <a:ext cx="1000454" cy="93145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8769" y="4617421"/>
            <a:ext cx="640673" cy="91324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833" y="4410041"/>
            <a:ext cx="973712" cy="86754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1721" y="4410041"/>
            <a:ext cx="973712" cy="86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252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8 children.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child has 3 sweets.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sweets altogether?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concrete or pictorial representations to show this problem.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Write another repeated addition and multiplication problem and ask a friend to represent it.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3056" y="853854"/>
            <a:ext cx="980013" cy="13846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692" y="1750422"/>
            <a:ext cx="1037261" cy="14655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8039" y="3022483"/>
            <a:ext cx="737974" cy="104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23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85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If 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15, which number sentences would find the answer to 6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3?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•	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•	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•	15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•	15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•	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how you know.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8532"/>
              </a:xfrm>
              <a:prstGeom prst="rect">
                <a:avLst/>
              </a:prstGeom>
              <a:blipFill>
                <a:blip r:embed="rId3"/>
                <a:stretch>
                  <a:fillRect l="-1590" t="-1141" r="-1590" b="-19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993387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Share 33 cubes between 3 groups.</a:t>
                </a:r>
              </a:p>
              <a:p>
                <a:pPr lvl="0">
                  <a:defRPr/>
                </a:pPr>
                <a:r>
                  <a:rPr lang="en-US" sz="28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Complete: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are 3 groups with _____ cubes in each group.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Put 33 cubes into groups of 3</a:t>
                </a:r>
              </a:p>
              <a:p>
                <a:pPr lvl="0">
                  <a:defRPr/>
                </a:pPr>
                <a:r>
                  <a:rPr lang="en-US" sz="28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Complete: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are _____ groups with 3 cubes in each group.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the same about these two divisions?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different?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364" y="847212"/>
            <a:ext cx="637056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131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has 18 seeds.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plants 3 seeds in each pot.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bar model matches the problem?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B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choice.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097088"/>
              </p:ext>
            </p:extLst>
          </p:nvPr>
        </p:nvGraphicFramePr>
        <p:xfrm>
          <a:off x="2047051" y="2608984"/>
          <a:ext cx="5132872" cy="13683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0957">
                  <a:extLst>
                    <a:ext uri="{9D8B030D-6E8A-4147-A177-3AD203B41FA5}">
                      <a16:colId xmlns:a16="http://schemas.microsoft.com/office/drawing/2014/main" val="2980912912"/>
                    </a:ext>
                  </a:extLst>
                </a:gridCol>
                <a:gridCol w="1710958">
                  <a:extLst>
                    <a:ext uri="{9D8B030D-6E8A-4147-A177-3AD203B41FA5}">
                      <a16:colId xmlns:a16="http://schemas.microsoft.com/office/drawing/2014/main" val="3055930984"/>
                    </a:ext>
                  </a:extLst>
                </a:gridCol>
                <a:gridCol w="1710957">
                  <a:extLst>
                    <a:ext uri="{9D8B030D-6E8A-4147-A177-3AD203B41FA5}">
                      <a16:colId xmlns:a16="http://schemas.microsoft.com/office/drawing/2014/main" val="1011268473"/>
                    </a:ext>
                  </a:extLst>
                </a:gridCol>
              </a:tblGrid>
              <a:tr h="591765">
                <a:tc gridSpan="3">
                  <a:txBody>
                    <a:bodyPr/>
                    <a:lstStyle/>
                    <a:p>
                      <a:pPr algn="ctr"/>
                      <a:r>
                        <a:rPr lang="en-GB" sz="3700" dirty="0">
                          <a:latin typeface="Gill Sans MT" panose="020B0502020104020203" pitchFamily="34" charset="0"/>
                        </a:rPr>
                        <a:t>18</a:t>
                      </a: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420981"/>
                  </a:ext>
                </a:extLst>
              </a:tr>
              <a:tr h="591765">
                <a:tc>
                  <a:txBody>
                    <a:bodyPr/>
                    <a:lstStyle/>
                    <a:p>
                      <a:pPr algn="ctr"/>
                      <a:r>
                        <a:rPr lang="en-GB" sz="3700" dirty="0"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700" dirty="0"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700" dirty="0"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7447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4285943"/>
              </p:ext>
            </p:extLst>
          </p:nvPr>
        </p:nvGraphicFramePr>
        <p:xfrm>
          <a:off x="2056422" y="4217941"/>
          <a:ext cx="5132872" cy="13683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5479">
                  <a:extLst>
                    <a:ext uri="{9D8B030D-6E8A-4147-A177-3AD203B41FA5}">
                      <a16:colId xmlns:a16="http://schemas.microsoft.com/office/drawing/2014/main" val="2980912912"/>
                    </a:ext>
                  </a:extLst>
                </a:gridCol>
                <a:gridCol w="855478">
                  <a:extLst>
                    <a:ext uri="{9D8B030D-6E8A-4147-A177-3AD203B41FA5}">
                      <a16:colId xmlns:a16="http://schemas.microsoft.com/office/drawing/2014/main" val="3184350707"/>
                    </a:ext>
                  </a:extLst>
                </a:gridCol>
                <a:gridCol w="855479">
                  <a:extLst>
                    <a:ext uri="{9D8B030D-6E8A-4147-A177-3AD203B41FA5}">
                      <a16:colId xmlns:a16="http://schemas.microsoft.com/office/drawing/2014/main" val="2094931811"/>
                    </a:ext>
                  </a:extLst>
                </a:gridCol>
                <a:gridCol w="855479">
                  <a:extLst>
                    <a:ext uri="{9D8B030D-6E8A-4147-A177-3AD203B41FA5}">
                      <a16:colId xmlns:a16="http://schemas.microsoft.com/office/drawing/2014/main" val="1304066735"/>
                    </a:ext>
                  </a:extLst>
                </a:gridCol>
                <a:gridCol w="855478">
                  <a:extLst>
                    <a:ext uri="{9D8B030D-6E8A-4147-A177-3AD203B41FA5}">
                      <a16:colId xmlns:a16="http://schemas.microsoft.com/office/drawing/2014/main" val="3423212293"/>
                    </a:ext>
                  </a:extLst>
                </a:gridCol>
                <a:gridCol w="855479">
                  <a:extLst>
                    <a:ext uri="{9D8B030D-6E8A-4147-A177-3AD203B41FA5}">
                      <a16:colId xmlns:a16="http://schemas.microsoft.com/office/drawing/2014/main" val="1867098489"/>
                    </a:ext>
                  </a:extLst>
                </a:gridCol>
              </a:tblGrid>
              <a:tr h="437457">
                <a:tc gridSpan="6">
                  <a:txBody>
                    <a:bodyPr/>
                    <a:lstStyle/>
                    <a:p>
                      <a:pPr algn="ctr"/>
                      <a:r>
                        <a:rPr lang="en-GB" sz="3700" dirty="0">
                          <a:latin typeface="Gill Sans MT" panose="020B0502020104020203" pitchFamily="34" charset="0"/>
                        </a:rPr>
                        <a:t>18</a:t>
                      </a: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42098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3700" dirty="0"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700" dirty="0"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700" dirty="0"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700" dirty="0"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700" dirty="0"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700" dirty="0"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120288" marR="120288" marT="60144" marB="6014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744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8456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Sort the cards below so they follow round in a loop.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Start at 18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Calculate the answer to this calculation.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next card needs to be begin with this answer.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  <a:blipFill>
                <a:blip r:embed="rId3"/>
                <a:stretch>
                  <a:fillRect l="-1590" t="-3691" b="-83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220054" y="2639058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>
                    <a:latin typeface="Gill Sans MT" panose="020B0502020104020203" pitchFamily="34" charset="0"/>
                  </a:rPr>
                  <a:t>18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Gill Sans MT" panose="020B0502020104020203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0054" y="2639058"/>
                <a:ext cx="914400" cy="1168672"/>
              </a:xfrm>
              <a:prstGeom prst="roundRect">
                <a:avLst/>
              </a:prstGeom>
              <a:blipFill>
                <a:blip r:embed="rId4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272566" y="2639058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>
                    <a:latin typeface="Gill Sans MT" panose="020B0502020104020203" pitchFamily="34" charset="0"/>
                  </a:rPr>
                  <a:t>21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latin typeface="Gill Sans MT" panose="020B0502020104020203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2566" y="2639058"/>
                <a:ext cx="914400" cy="1168672"/>
              </a:xfrm>
              <a:prstGeom prst="roundRect">
                <a:avLst/>
              </a:prstGeom>
              <a:blipFill>
                <a:blip r:embed="rId5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325078" y="2639058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>
                    <a:latin typeface="Gill Sans MT" panose="020B0502020104020203" pitchFamily="34" charset="0"/>
                  </a:rPr>
                  <a:t>15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latin typeface="Gill Sans MT" panose="020B0502020104020203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5078" y="2639058"/>
                <a:ext cx="914400" cy="1168672"/>
              </a:xfrm>
              <a:prstGeom prst="roundRect">
                <a:avLst/>
              </a:prstGeom>
              <a:blipFill>
                <a:blip r:embed="rId6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377590" y="2639058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>
                    <a:latin typeface="Gill Sans MT" panose="020B0502020104020203" pitchFamily="34" charset="0"/>
                  </a:rPr>
                  <a:t>8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Gill Sans MT" panose="020B0502020104020203" pitchFamily="34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7590" y="2639058"/>
                <a:ext cx="914400" cy="1168672"/>
              </a:xfrm>
              <a:prstGeom prst="roundRect">
                <a:avLst/>
              </a:prstGeom>
              <a:blipFill>
                <a:blip r:embed="rId7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220054" y="3908275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>
                    <a:latin typeface="Gill Sans MT" panose="020B0502020104020203" pitchFamily="34" charset="0"/>
                  </a:rPr>
                  <a:t>5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latin typeface="Gill Sans MT" panose="020B0502020104020203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0054" y="3908275"/>
                <a:ext cx="914400" cy="1168672"/>
              </a:xfrm>
              <a:prstGeom prst="roundRect">
                <a:avLst/>
              </a:prstGeom>
              <a:blipFill>
                <a:blip r:embed="rId8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272566" y="3908275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>
                    <a:latin typeface="Gill Sans MT" panose="020B0502020104020203" pitchFamily="34" charset="0"/>
                  </a:rPr>
                  <a:t>10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latin typeface="Gill Sans MT" panose="020B0502020104020203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2566" y="3908275"/>
                <a:ext cx="914400" cy="1168672"/>
              </a:xfrm>
              <a:prstGeom prst="roundRect">
                <a:avLst/>
              </a:prstGeom>
              <a:blipFill>
                <a:blip r:embed="rId9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325078" y="3908275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>
                    <a:latin typeface="Gill Sans MT" panose="020B0502020104020203" pitchFamily="34" charset="0"/>
                  </a:rPr>
                  <a:t>20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000" dirty="0">
                    <a:latin typeface="Gill Sans MT" panose="020B0502020104020203" pitchFamily="34" charset="0"/>
                  </a:rPr>
                  <a:t> 1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5078" y="3908275"/>
                <a:ext cx="914400" cy="1168672"/>
              </a:xfrm>
              <a:prstGeom prst="roundRect">
                <a:avLst/>
              </a:prstGeom>
              <a:blipFill>
                <a:blip r:embed="rId10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377590" y="3908275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>
                    <a:latin typeface="Gill Sans MT" panose="020B0502020104020203" pitchFamily="34" charset="0"/>
                  </a:rPr>
                  <a:t>4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latin typeface="Gill Sans MT" panose="020B0502020104020203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7590" y="3908275"/>
                <a:ext cx="914400" cy="1168672"/>
              </a:xfrm>
              <a:prstGeom prst="roundRect">
                <a:avLst/>
              </a:prstGeom>
              <a:blipFill>
                <a:blip r:embed="rId11"/>
                <a:stretch>
                  <a:fillRect b="-2525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234342" y="5177491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>
                    <a:latin typeface="Gill Sans MT" panose="020B0502020104020203" pitchFamily="34" charset="0"/>
                  </a:rPr>
                  <a:t>14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latin typeface="Gill Sans MT" panose="020B0502020104020203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4342" y="5177491"/>
                <a:ext cx="914400" cy="1168672"/>
              </a:xfrm>
              <a:prstGeom prst="roundRect">
                <a:avLst/>
              </a:prstGeom>
              <a:blipFill>
                <a:blip r:embed="rId12"/>
                <a:stretch>
                  <a:fillRect b="-3030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286854" y="5177491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>
                    <a:latin typeface="Gill Sans MT" panose="020B0502020104020203" pitchFamily="34" charset="0"/>
                  </a:rPr>
                  <a:t>12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latin typeface="Gill Sans MT" panose="020B0502020104020203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6854" y="5177491"/>
                <a:ext cx="914400" cy="1168672"/>
              </a:xfrm>
              <a:prstGeom prst="roundRect">
                <a:avLst/>
              </a:prstGeom>
              <a:blipFill>
                <a:blip r:embed="rId13"/>
                <a:stretch>
                  <a:fillRect b="-3030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339366" y="5177491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>
                    <a:latin typeface="Gill Sans MT" panose="020B0502020104020203" pitchFamily="34" charset="0"/>
                  </a:rPr>
                  <a:t>3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latin typeface="Gill Sans MT" panose="020B0502020104020203" pitchFamily="34" charset="0"/>
                  </a:rPr>
                  <a:t> 6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9366" y="5177491"/>
                <a:ext cx="914400" cy="1168672"/>
              </a:xfrm>
              <a:prstGeom prst="roundRect">
                <a:avLst/>
              </a:prstGeom>
              <a:blipFill>
                <a:blip r:embed="rId14"/>
                <a:stretch>
                  <a:fillRect b="-3030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391878" y="5177491"/>
                <a:ext cx="914400" cy="1168672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chemeClr val="accent5"/>
                </a:solidFill>
              </a:ln>
            </p:spPr>
            <p:txBody>
              <a:bodyPr wrap="square" rtlCol="0">
                <a:noAutofit/>
              </a:bodyPr>
              <a:lstStyle/>
              <a:p>
                <a:pPr algn="ctr"/>
                <a:r>
                  <a:rPr lang="en-GB" sz="2400" b="1" dirty="0">
                    <a:latin typeface="Gill Sans MT" panose="020B0502020104020203" pitchFamily="34" charset="0"/>
                  </a:rPr>
                  <a:t>7</a:t>
                </a:r>
              </a:p>
              <a:p>
                <a:pPr algn="ctr"/>
                <a:endParaRPr lang="en-GB" sz="2000" dirty="0">
                  <a:latin typeface="Gill Sans MT" panose="020B0502020104020203" pitchFamily="34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latin typeface="Gill Sans MT" panose="020B0502020104020203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1878" y="5177491"/>
                <a:ext cx="914400" cy="1168672"/>
              </a:xfrm>
              <a:prstGeom prst="roundRect">
                <a:avLst/>
              </a:prstGeom>
              <a:blipFill>
                <a:blip r:embed="rId15"/>
                <a:stretch>
                  <a:fillRect b="-3030"/>
                </a:stretch>
              </a:blipFill>
              <a:ln w="38100">
                <a:solidFill>
                  <a:schemeClr val="accent5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54864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Start this rhythm: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US" sz="2800" i="1" dirty="0">
                <a:solidFill>
                  <a:prstClr val="black"/>
                </a:solidFill>
                <a:latin typeface="Gill Sans MT" panose="020B0502020104020203" pitchFamily="34" charset="0"/>
              </a:rPr>
              <a:t>Clap, clap, click, clap, clap, click.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Carry on the rhythm, what will you do on the 15th beat?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do you know?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will you be doing on the 20th beat?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</p:spTree>
    <p:extLst>
      <p:ext uri="{BB962C8B-B14F-4D97-AF65-F5344CB8AC3E}">
        <p14:creationId xmlns:p14="http://schemas.microsoft.com/office/powerpoint/2010/main" val="614170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has four bags with five sweets in each bag.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Annie has six bags with four sweets in each bag.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has more sweets?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more sweets do they have?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a picture to show this problem.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069" y="1735756"/>
            <a:ext cx="936171" cy="1322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364" y="847212"/>
            <a:ext cx="637056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588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a blue strip of paper.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 orange strip is four times as long.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strips are joined end to end.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long is the blue strip?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long is the orange strip?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2750865" y="1295421"/>
            <a:ext cx="1037364" cy="765109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/>
          <a:stretch>
            <a:fillRect/>
          </a:stretch>
        </p:blipFill>
        <p:spPr>
          <a:xfrm>
            <a:off x="1392260" y="2537927"/>
            <a:ext cx="4146459" cy="740837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1044822" y="3951880"/>
            <a:ext cx="1037364" cy="765109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81049" y="3969212"/>
            <a:ext cx="4146459" cy="740837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1088049" y="4781005"/>
            <a:ext cx="4829425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065274" y="4774065"/>
            <a:ext cx="10775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20 cm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760749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1247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of the problems can be solved using 12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4?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88900"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There are 12 bags of sweets with 4 sweets in each bag. How many sweets are there altogether?</a:t>
                </a:r>
              </a:p>
              <a:p>
                <a:pPr marL="88900"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88900"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 rollercoaster carriage holds 4 people.</a:t>
                </a:r>
              </a:p>
              <a:p>
                <a:pPr marL="88900"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carriages are needed for 12 people?</a:t>
                </a:r>
              </a:p>
              <a:p>
                <a:pPr marL="88900"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88900"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 have 12 crayons and share them equally between 4 people. How many crayons does each person receive?</a:t>
                </a:r>
              </a:p>
              <a:p>
                <a:pPr marL="88900"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88900"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 have 12 buns and I give 4 to my brother.</a:t>
                </a:r>
              </a:p>
              <a:p>
                <a:pPr marL="88900"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do I have left?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reasoning for each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124754"/>
              </a:xfrm>
              <a:prstGeom prst="rect">
                <a:avLst/>
              </a:prstGeom>
              <a:blipFill>
                <a:blip r:embed="rId3"/>
                <a:stretch>
                  <a:fillRect l="-1590" t="-1095" r="-10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884786" y="1436915"/>
            <a:ext cx="8061045" cy="1097280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884786" y="2586440"/>
            <a:ext cx="8061045" cy="1097280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884786" y="3735965"/>
            <a:ext cx="8061045" cy="1097302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884786" y="4885512"/>
            <a:ext cx="8061045" cy="1097303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4871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Five children are playing a game.</a:t>
            </a: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They score 4 points for every bucket they knock down.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buckets did they knock down each?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buckets did they knock down altogether?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more buckets did Eva knock down than Mo?</a:t>
            </a:r>
          </a:p>
        </p:txBody>
      </p:sp>
      <p:pic>
        <p:nvPicPr>
          <p:cNvPr id="4" name="Picture 3"/>
          <p:cNvPicPr/>
          <p:nvPr/>
        </p:nvPicPr>
        <p:blipFill rotWithShape="1">
          <a:blip r:embed="rId3"/>
          <a:srcRect b="54906"/>
          <a:stretch/>
        </p:blipFill>
        <p:spPr>
          <a:xfrm>
            <a:off x="1131214" y="2846423"/>
            <a:ext cx="2328676" cy="1006161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736210"/>
              </p:ext>
            </p:extLst>
          </p:nvPr>
        </p:nvGraphicFramePr>
        <p:xfrm>
          <a:off x="4490379" y="2122119"/>
          <a:ext cx="3313202" cy="25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601">
                  <a:extLst>
                    <a:ext uri="{9D8B030D-6E8A-4147-A177-3AD203B41FA5}">
                      <a16:colId xmlns:a16="http://schemas.microsoft.com/office/drawing/2014/main" val="1020034085"/>
                    </a:ext>
                  </a:extLst>
                </a:gridCol>
                <a:gridCol w="1656601">
                  <a:extLst>
                    <a:ext uri="{9D8B030D-6E8A-4147-A177-3AD203B41FA5}">
                      <a16:colId xmlns:a16="http://schemas.microsoft.com/office/drawing/2014/main" val="621407718"/>
                    </a:ext>
                  </a:extLst>
                </a:gridCol>
              </a:tblGrid>
              <a:tr h="32960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Mo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91109290"/>
                  </a:ext>
                </a:extLst>
              </a:tr>
              <a:tr h="32960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Eva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28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62109511"/>
                  </a:ext>
                </a:extLst>
              </a:tr>
              <a:tr h="32960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Tommy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12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559147"/>
                  </a:ext>
                </a:extLst>
              </a:tr>
              <a:tr h="32960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Amir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32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47104265"/>
                  </a:ext>
                </a:extLst>
              </a:tr>
              <a:tr h="32960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Dora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79877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53852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85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says,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“The answer is more than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4”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Mo says,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“The answer is 4 less than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4”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says, 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“The answer is double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4”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Whose idea do you prefer? Why?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8532"/>
              </a:xfrm>
              <a:prstGeom prst="rect">
                <a:avLst/>
              </a:prstGeom>
              <a:blipFill>
                <a:blip r:embed="rId3"/>
                <a:stretch>
                  <a:fillRect l="-1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C:\Users\kbrown\Desktop\Images\girl_5.pn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6" t="30356" r="3223" b="24230"/>
          <a:stretch/>
        </p:blipFill>
        <p:spPr bwMode="auto">
          <a:xfrm>
            <a:off x="8093693" y="1368006"/>
            <a:ext cx="969692" cy="7387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4124018" y="316523"/>
                <a:ext cx="3605936" cy="1051483"/>
              </a:xfrm>
              <a:prstGeom prst="wedgeRoundRectCallout">
                <a:avLst>
                  <a:gd name="adj1" fmla="val 55108"/>
                  <a:gd name="adj2" fmla="val 103675"/>
                  <a:gd name="adj3" fmla="val 16667"/>
                </a:avLst>
              </a:prstGeom>
              <a:solidFill>
                <a:schemeClr val="accent2">
                  <a:alpha val="20000"/>
                </a:schemeClr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I have forgotten what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Bariol Regular"/>
                      </a:rPr>
                      <m:t>×</m:t>
                    </m:r>
                  </m:oMath>
                </a14:m>
                <a:r>
                  <a:rPr kumimoji="0" lang="en-US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 4 is.</a:t>
                </a: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4018" y="316523"/>
                <a:ext cx="3605936" cy="1051483"/>
              </a:xfrm>
              <a:prstGeom prst="wedgeRoundRectCallout">
                <a:avLst>
                  <a:gd name="adj1" fmla="val 55108"/>
                  <a:gd name="adj2" fmla="val 103675"/>
                  <a:gd name="adj3" fmla="val 16667"/>
                </a:avLst>
              </a:prstGeom>
              <a:blipFill>
                <a:blip r:embed="rId5"/>
                <a:stretch>
                  <a:fillRect t="-727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364" y="847212"/>
            <a:ext cx="637056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2614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part below does not show counting in fours?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94303277"/>
                  </p:ext>
                </p:extLst>
              </p:nvPr>
            </p:nvGraphicFramePr>
            <p:xfrm>
              <a:off x="2227253" y="1623138"/>
              <a:ext cx="4565432" cy="262229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282716">
                      <a:extLst>
                        <a:ext uri="{9D8B030D-6E8A-4147-A177-3AD203B41FA5}">
                          <a16:colId xmlns:a16="http://schemas.microsoft.com/office/drawing/2014/main" val="3148712099"/>
                        </a:ext>
                      </a:extLst>
                    </a:gridCol>
                    <a:gridCol w="2282716">
                      <a:extLst>
                        <a:ext uri="{9D8B030D-6E8A-4147-A177-3AD203B41FA5}">
                          <a16:colId xmlns:a16="http://schemas.microsoft.com/office/drawing/2014/main" val="2215971393"/>
                        </a:ext>
                      </a:extLst>
                    </a:gridCol>
                  </a:tblGrid>
                  <a:tr h="131114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 4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 4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 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GB" sz="1200" b="1" dirty="0">
                            <a:latin typeface="Gill Sans MT" panose="020B0502020104020203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09441171"/>
                      </a:ext>
                    </a:extLst>
                  </a:tr>
                  <a:tr h="1311145">
                    <a:tc>
                      <a:txBody>
                        <a:bodyPr/>
                        <a:lstStyle/>
                        <a:p>
                          <a:endParaRPr lang="en-GB" sz="1200" b="0" dirty="0">
                            <a:latin typeface="Gill Sans MT" panose="020B0502020104020203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sz="1200" b="1" dirty="0">
                            <a:latin typeface="Gill Sans MT" panose="020B0502020104020203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8639975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94303277"/>
                  </p:ext>
                </p:extLst>
              </p:nvPr>
            </p:nvGraphicFramePr>
            <p:xfrm>
              <a:off x="2227253" y="1623138"/>
              <a:ext cx="4565432" cy="262229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282716">
                      <a:extLst>
                        <a:ext uri="{9D8B030D-6E8A-4147-A177-3AD203B41FA5}">
                          <a16:colId xmlns:a16="http://schemas.microsoft.com/office/drawing/2014/main" val="3148712099"/>
                        </a:ext>
                      </a:extLst>
                    </a:gridCol>
                    <a:gridCol w="2282716">
                      <a:extLst>
                        <a:ext uri="{9D8B030D-6E8A-4147-A177-3AD203B41FA5}">
                          <a16:colId xmlns:a16="http://schemas.microsoft.com/office/drawing/2014/main" val="2215971393"/>
                        </a:ext>
                      </a:extLst>
                    </a:gridCol>
                  </a:tblGrid>
                  <a:tr h="1311145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67" t="-463" r="-100533" b="-10046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1200" b="1" dirty="0">
                            <a:latin typeface="Gill Sans MT" panose="020B0502020104020203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09441171"/>
                      </a:ext>
                    </a:extLst>
                  </a:tr>
                  <a:tr h="1311145">
                    <a:tc>
                      <a:txBody>
                        <a:bodyPr/>
                        <a:lstStyle/>
                        <a:p>
                          <a:endParaRPr lang="en-GB" sz="1200" b="0" dirty="0">
                            <a:latin typeface="Gill Sans MT" panose="020B0502020104020203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GB" sz="1200" b="1" dirty="0">
                            <a:latin typeface="Gill Sans MT" panose="020B0502020104020203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86399759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176" y="1790667"/>
            <a:ext cx="229033" cy="2233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221" y="1793904"/>
            <a:ext cx="229033" cy="2233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083" y="1958720"/>
            <a:ext cx="229033" cy="2233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588" y="1893671"/>
            <a:ext cx="229033" cy="2233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633" y="1896908"/>
            <a:ext cx="229033" cy="2233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495" y="2061724"/>
            <a:ext cx="229033" cy="2233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687" y="2276351"/>
            <a:ext cx="229033" cy="2233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732" y="2279588"/>
            <a:ext cx="229033" cy="2233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594" y="2444404"/>
            <a:ext cx="229033" cy="22339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812" y="2306727"/>
            <a:ext cx="229033" cy="22339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857" y="2309964"/>
            <a:ext cx="229033" cy="2233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214" y="2444404"/>
            <a:ext cx="229033" cy="22339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556" y="3628880"/>
            <a:ext cx="393852" cy="44932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599" y="3628880"/>
            <a:ext cx="393852" cy="4493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642" y="3628880"/>
            <a:ext cx="393852" cy="4493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685" y="3628880"/>
            <a:ext cx="393852" cy="44932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115" y="3390261"/>
            <a:ext cx="406086" cy="463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158" y="3390261"/>
            <a:ext cx="406086" cy="46328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0201" y="3390261"/>
            <a:ext cx="406086" cy="46328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244" y="3390261"/>
            <a:ext cx="406086" cy="46328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466" y="3120279"/>
            <a:ext cx="393852" cy="44932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509" y="3120279"/>
            <a:ext cx="393852" cy="44932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552" y="3120279"/>
            <a:ext cx="393852" cy="44932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595" y="3120279"/>
            <a:ext cx="393852" cy="44932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127" y="2861612"/>
            <a:ext cx="393852" cy="44932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170" y="2861612"/>
            <a:ext cx="393852" cy="44932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213" y="2861612"/>
            <a:ext cx="393852" cy="44932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256" y="2861612"/>
            <a:ext cx="393852" cy="44932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922" y="1090855"/>
            <a:ext cx="750217" cy="80281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922" y="1844568"/>
            <a:ext cx="754658" cy="573856"/>
          </a:xfrm>
          <a:prstGeom prst="rect">
            <a:avLst/>
          </a:prstGeom>
        </p:spPr>
      </p:pic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7398827"/>
              </p:ext>
            </p:extLst>
          </p:nvPr>
        </p:nvGraphicFramePr>
        <p:xfrm>
          <a:off x="4611395" y="3324753"/>
          <a:ext cx="207044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148">
                  <a:extLst>
                    <a:ext uri="{9D8B030D-6E8A-4147-A177-3AD203B41FA5}">
                      <a16:colId xmlns:a16="http://schemas.microsoft.com/office/drawing/2014/main" val="2945663075"/>
                    </a:ext>
                  </a:extLst>
                </a:gridCol>
                <a:gridCol w="690148">
                  <a:extLst>
                    <a:ext uri="{9D8B030D-6E8A-4147-A177-3AD203B41FA5}">
                      <a16:colId xmlns:a16="http://schemas.microsoft.com/office/drawing/2014/main" val="3159493001"/>
                    </a:ext>
                  </a:extLst>
                </a:gridCol>
                <a:gridCol w="690148">
                  <a:extLst>
                    <a:ext uri="{9D8B030D-6E8A-4147-A177-3AD203B41FA5}">
                      <a16:colId xmlns:a16="http://schemas.microsoft.com/office/drawing/2014/main" val="7454790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771784"/>
                  </a:ext>
                </a:extLst>
              </a:tr>
            </a:tbl>
          </a:graphicData>
        </a:graphic>
      </p:graphicFrame>
      <p:pic>
        <p:nvPicPr>
          <p:cNvPr id="36" name="Picture 3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922" y="2530119"/>
            <a:ext cx="637056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2192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970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do you notice?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Why do you think this has happened?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970318"/>
              </a:xfrm>
              <a:prstGeom prst="rect">
                <a:avLst/>
              </a:prstGeom>
              <a:blipFill>
                <a:blip r:embed="rId3"/>
                <a:stretch>
                  <a:fillRect l="-1590" t="-1690" b="-33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561902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9552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calculates 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by doing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and 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and adding them.</a:t>
                </a:r>
              </a:p>
              <a:p>
                <a:pPr lvl="0">
                  <a:defRPr/>
                </a:pPr>
                <a:endParaRPr lang="en-US" sz="1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Ron calculates 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by doing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</a:p>
              <a:p>
                <a:pPr lvl="0">
                  <a:defRPr/>
                </a:pPr>
                <a:endParaRPr lang="en-US" sz="1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US" sz="1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Whose method do you prefer?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955203"/>
              </a:xfrm>
              <a:prstGeom prst="rect">
                <a:avLst/>
              </a:prstGeom>
              <a:blipFill>
                <a:blip r:embed="rId3"/>
                <a:stretch>
                  <a:fillRect l="-1590" t="-1353" b="-24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884484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Start each function machine with the same number.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 about each final answer?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knows the 4 times table </a:t>
            </a:r>
            <a:r>
              <a:rPr lang="en-US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table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, but is still learning the 8 times table </a:t>
            </a:r>
            <a:r>
              <a:rPr lang="en-US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table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</a:t>
            </a:r>
            <a:r>
              <a:rPr lang="en-US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colour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row should he use? Why? 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783576" y="1305964"/>
            <a:ext cx="910423" cy="10151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168749" y="1305964"/>
            <a:ext cx="910423" cy="10151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4614636" y="1305964"/>
            <a:ext cx="910423" cy="10151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987249" y="1305964"/>
            <a:ext cx="910423" cy="101517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765592" y="2491075"/>
            <a:ext cx="910423" cy="101517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4578210" y="2491075"/>
            <a:ext cx="910423" cy="101517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987248" y="2487329"/>
            <a:ext cx="910423" cy="101517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765591" y="3755084"/>
            <a:ext cx="910423" cy="101517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5987247" y="3755084"/>
            <a:ext cx="910423" cy="101517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54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2785444" y="1813549"/>
            <a:ext cx="304422" cy="0"/>
          </a:xfrm>
          <a:prstGeom prst="straightConnector1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4273788" y="1813549"/>
            <a:ext cx="304422" cy="0"/>
          </a:xfrm>
          <a:prstGeom prst="straightConnector1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5682825" y="1813549"/>
            <a:ext cx="304422" cy="0"/>
          </a:xfrm>
          <a:prstGeom prst="straightConnector1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137892" y="2994914"/>
            <a:ext cx="1288107" cy="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649487" y="1318291"/>
                <a:ext cx="7229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9487" y="1318291"/>
                <a:ext cx="722992" cy="400110"/>
              </a:xfrm>
              <a:prstGeom prst="rect">
                <a:avLst/>
              </a:prstGeom>
              <a:blipFill>
                <a:blip r:embed="rId3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Straight Arrow Connector 28"/>
          <p:cNvCxnSpPr/>
          <p:nvPr/>
        </p:nvCxnSpPr>
        <p:spPr>
          <a:xfrm>
            <a:off x="5567321" y="2983118"/>
            <a:ext cx="304422" cy="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047553" y="1274732"/>
                <a:ext cx="7229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7553" y="1274732"/>
                <a:ext cx="722992" cy="400110"/>
              </a:xfrm>
              <a:prstGeom prst="rect">
                <a:avLst/>
              </a:prstGeom>
              <a:blipFill>
                <a:blip r:embed="rId4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5476373" y="1307519"/>
                <a:ext cx="7229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6373" y="1307519"/>
                <a:ext cx="722992" cy="400110"/>
              </a:xfrm>
              <a:prstGeom prst="rect">
                <a:avLst/>
              </a:prstGeom>
              <a:blipFill>
                <a:blip r:embed="rId5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464650" y="2570567"/>
                <a:ext cx="7229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4650" y="2570567"/>
                <a:ext cx="722992" cy="400110"/>
              </a:xfrm>
              <a:prstGeom prst="rect">
                <a:avLst/>
              </a:prstGeom>
              <a:blipFill>
                <a:blip r:embed="rId6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/>
              <p:cNvSpPr/>
              <p:nvPr/>
            </p:nvSpPr>
            <p:spPr>
              <a:xfrm>
                <a:off x="3372479" y="2530433"/>
                <a:ext cx="566181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33" name="Rectangle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2479" y="2530433"/>
                <a:ext cx="566181" cy="400110"/>
              </a:xfrm>
              <a:prstGeom prst="rect">
                <a:avLst/>
              </a:prstGeom>
              <a:blipFill>
                <a:blip r:embed="rId7"/>
                <a:stretch>
                  <a:fillRect t="-7576" r="-1075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Straight Arrow Connector 33"/>
          <p:cNvCxnSpPr/>
          <p:nvPr/>
        </p:nvCxnSpPr>
        <p:spPr>
          <a:xfrm flipV="1">
            <a:off x="3372479" y="4262670"/>
            <a:ext cx="2194842" cy="8758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4100210" y="3826303"/>
                <a:ext cx="566181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0210" y="3826303"/>
                <a:ext cx="566181" cy="400110"/>
              </a:xfrm>
              <a:prstGeom prst="rect">
                <a:avLst/>
              </a:prstGeom>
              <a:blipFill>
                <a:blip r:embed="rId8"/>
                <a:stretch>
                  <a:fillRect t="-9231" r="-10870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65643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4012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do you notice about the answers to these questions? 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Can you predict what 48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16 would be? 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401205"/>
              </a:xfrm>
              <a:prstGeom prst="rect">
                <a:avLst/>
              </a:prstGeom>
              <a:blipFill>
                <a:blip r:embed="rId3"/>
                <a:stretch>
                  <a:fillRect l="-1590" t="-1524" b="-29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383458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numbers can be divided by 8 without a remainder?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542955" y="2266992"/>
            <a:ext cx="815705" cy="9263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64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624555" y="2266993"/>
            <a:ext cx="815705" cy="9263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706155" y="2266992"/>
            <a:ext cx="815705" cy="9263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800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542954" y="3818249"/>
            <a:ext cx="815705" cy="9263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18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624555" y="3818248"/>
            <a:ext cx="815705" cy="9263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706154" y="3818248"/>
            <a:ext cx="815705" cy="9263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42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0289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shares 24 sweets equally between 8 friends.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do they get each?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bar model would you use to represent this problem? Why?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194463"/>
              </p:ext>
            </p:extLst>
          </p:nvPr>
        </p:nvGraphicFramePr>
        <p:xfrm>
          <a:off x="3096672" y="3478784"/>
          <a:ext cx="2898008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2251">
                  <a:extLst>
                    <a:ext uri="{9D8B030D-6E8A-4147-A177-3AD203B41FA5}">
                      <a16:colId xmlns:a16="http://schemas.microsoft.com/office/drawing/2014/main" val="4280711717"/>
                    </a:ext>
                  </a:extLst>
                </a:gridCol>
                <a:gridCol w="362251">
                  <a:extLst>
                    <a:ext uri="{9D8B030D-6E8A-4147-A177-3AD203B41FA5}">
                      <a16:colId xmlns:a16="http://schemas.microsoft.com/office/drawing/2014/main" val="909395868"/>
                    </a:ext>
                  </a:extLst>
                </a:gridCol>
                <a:gridCol w="362251">
                  <a:extLst>
                    <a:ext uri="{9D8B030D-6E8A-4147-A177-3AD203B41FA5}">
                      <a16:colId xmlns:a16="http://schemas.microsoft.com/office/drawing/2014/main" val="4097002369"/>
                    </a:ext>
                  </a:extLst>
                </a:gridCol>
                <a:gridCol w="362251">
                  <a:extLst>
                    <a:ext uri="{9D8B030D-6E8A-4147-A177-3AD203B41FA5}">
                      <a16:colId xmlns:a16="http://schemas.microsoft.com/office/drawing/2014/main" val="109498173"/>
                    </a:ext>
                  </a:extLst>
                </a:gridCol>
                <a:gridCol w="362251">
                  <a:extLst>
                    <a:ext uri="{9D8B030D-6E8A-4147-A177-3AD203B41FA5}">
                      <a16:colId xmlns:a16="http://schemas.microsoft.com/office/drawing/2014/main" val="3433665252"/>
                    </a:ext>
                  </a:extLst>
                </a:gridCol>
                <a:gridCol w="362251">
                  <a:extLst>
                    <a:ext uri="{9D8B030D-6E8A-4147-A177-3AD203B41FA5}">
                      <a16:colId xmlns:a16="http://schemas.microsoft.com/office/drawing/2014/main" val="1005929761"/>
                    </a:ext>
                  </a:extLst>
                </a:gridCol>
                <a:gridCol w="362251">
                  <a:extLst>
                    <a:ext uri="{9D8B030D-6E8A-4147-A177-3AD203B41FA5}">
                      <a16:colId xmlns:a16="http://schemas.microsoft.com/office/drawing/2014/main" val="2881606362"/>
                    </a:ext>
                  </a:extLst>
                </a:gridCol>
                <a:gridCol w="362251">
                  <a:extLst>
                    <a:ext uri="{9D8B030D-6E8A-4147-A177-3AD203B41FA5}">
                      <a16:colId xmlns:a16="http://schemas.microsoft.com/office/drawing/2014/main" val="42107002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2004882"/>
                  </a:ext>
                </a:extLst>
              </a:tr>
            </a:tbl>
          </a:graphicData>
        </a:graphic>
      </p:graphicFrame>
      <p:sp>
        <p:nvSpPr>
          <p:cNvPr id="6" name="Left Brace 5"/>
          <p:cNvSpPr/>
          <p:nvPr/>
        </p:nvSpPr>
        <p:spPr>
          <a:xfrm rot="5400000">
            <a:off x="4428548" y="1743371"/>
            <a:ext cx="234255" cy="289800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73805" y="2552027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24</a:t>
            </a:r>
            <a:endParaRPr lang="en-GB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5584553"/>
              </p:ext>
            </p:extLst>
          </p:nvPr>
        </p:nvGraphicFramePr>
        <p:xfrm>
          <a:off x="3096669" y="5223329"/>
          <a:ext cx="2898009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6003">
                  <a:extLst>
                    <a:ext uri="{9D8B030D-6E8A-4147-A177-3AD203B41FA5}">
                      <a16:colId xmlns:a16="http://schemas.microsoft.com/office/drawing/2014/main" val="3209554433"/>
                    </a:ext>
                  </a:extLst>
                </a:gridCol>
                <a:gridCol w="966003">
                  <a:extLst>
                    <a:ext uri="{9D8B030D-6E8A-4147-A177-3AD203B41FA5}">
                      <a16:colId xmlns:a16="http://schemas.microsoft.com/office/drawing/2014/main" val="1309424428"/>
                    </a:ext>
                  </a:extLst>
                </a:gridCol>
                <a:gridCol w="966003">
                  <a:extLst>
                    <a:ext uri="{9D8B030D-6E8A-4147-A177-3AD203B41FA5}">
                      <a16:colId xmlns:a16="http://schemas.microsoft.com/office/drawing/2014/main" val="24834603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6558"/>
                  </a:ext>
                </a:extLst>
              </a:tr>
            </a:tbl>
          </a:graphicData>
        </a:graphic>
      </p:graphicFrame>
      <p:sp>
        <p:nvSpPr>
          <p:cNvPr id="8" name="Left Brace 7"/>
          <p:cNvSpPr/>
          <p:nvPr/>
        </p:nvSpPr>
        <p:spPr>
          <a:xfrm rot="5400000">
            <a:off x="4428545" y="3540069"/>
            <a:ext cx="234255" cy="289800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271155" y="425240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24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2965" y="1853112"/>
            <a:ext cx="572506" cy="8088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2965" y="2654056"/>
            <a:ext cx="583712" cy="8247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364" y="1034744"/>
            <a:ext cx="504313" cy="712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0534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880" y="1447877"/>
            <a:ext cx="1145612" cy="1686587"/>
          </a:xfrm>
          <a:prstGeom prst="rect">
            <a:avLst/>
          </a:prstGeom>
        </p:spPr>
      </p:pic>
      <p:sp>
        <p:nvSpPr>
          <p:cNvPr id="14" name="Rounded Rectangular Callout 13"/>
          <p:cNvSpPr/>
          <p:nvPr/>
        </p:nvSpPr>
        <p:spPr>
          <a:xfrm>
            <a:off x="2713821" y="1107832"/>
            <a:ext cx="5725812" cy="1387174"/>
          </a:xfrm>
          <a:prstGeom prst="wedgeRoundRectCallout">
            <a:avLst>
              <a:gd name="adj1" fmla="val -55525"/>
              <a:gd name="adj2" fmla="val 49362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the numbers in the 8 times table are even.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8157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 a blank hundred square, </a:t>
            </a:r>
            <a:r>
              <a:rPr lang="en-US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colour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multiples of 8 red and multiples of 4 blue.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Always, Sometimes, Never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• Multiples of 4 are also multiples of 8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• Multiples of 8 are also multiples of 4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2954410"/>
              </p:ext>
            </p:extLst>
          </p:nvPr>
        </p:nvGraphicFramePr>
        <p:xfrm>
          <a:off x="10206251" y="500996"/>
          <a:ext cx="3960000" cy="396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197838688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1582115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26663815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75891545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0532092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46057185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38440774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0875089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75204545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817270308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10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812901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11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13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14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15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16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17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18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19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20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56378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21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22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23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24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25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26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27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28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29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30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601291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31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32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33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34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35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36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37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38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39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40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209032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41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42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43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44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45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46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47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48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49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50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952147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51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52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53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54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55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56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57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58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59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60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75548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61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62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63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64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65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66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67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68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69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70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488336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71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72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73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74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75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76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77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78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79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80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9017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81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82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83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84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85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86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87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88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89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90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971039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91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92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93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94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95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96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97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98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99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100</a:t>
                      </a: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7479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20301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some packs of cola which are in a box.</a:t>
            </a: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Some packs have 4 cans in them, and some packs have 8 cans in them.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Rosie’s box contains 64 cans of pop.</a:t>
            </a: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packs of 4 cans and how many packs of 8 cans could there be?</a:t>
            </a:r>
          </a:p>
          <a:p>
            <a:pPr lvl="0">
              <a:defRPr/>
            </a:pP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all the possibilities. 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3360852" y="2496399"/>
            <a:ext cx="3113678" cy="13626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2122912"/>
            <a:ext cx="1408027" cy="1028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08438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www.w3.org/XML/1998/namespace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1803</TotalTime>
  <Words>1188</Words>
  <Application>Microsoft Office PowerPoint</Application>
  <PresentationFormat>A4 Paper (210x297 mm)</PresentationFormat>
  <Paragraphs>457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Lynsey Jordan</cp:lastModifiedBy>
  <cp:revision>74</cp:revision>
  <dcterms:created xsi:type="dcterms:W3CDTF">2019-02-04T08:17:32Z</dcterms:created>
  <dcterms:modified xsi:type="dcterms:W3CDTF">2020-12-03T11:00:43Z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