
<file path=[Content_Types].xml><?xml version="1.0" encoding="utf-8"?>
<Types xmlns="http://schemas.openxmlformats.org/package/2006/content-types">
  <Default Extension="png" ContentType="image/png"/>
  <Default Extension="m4a" ContentType="audio/unknown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  <Override PartName="/ppt/changesInfos/changesInfo1.xml" ContentType="application/vnd.ms-powerpoint.changesinfo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6"/>
  </p:notesMasterIdLst>
  <p:sldIdLst>
    <p:sldId id="337" r:id="rId2"/>
    <p:sldId id="292" r:id="rId3"/>
    <p:sldId id="293" r:id="rId4"/>
    <p:sldId id="294" r:id="rId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 xmlns="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B0F0"/>
    <a:srgbClr val="0000FF"/>
    <a:srgbClr val="D2DEEF"/>
    <a:srgbClr val="B4C7E7"/>
    <a:srgbClr val="CCFFCC"/>
    <a:srgbClr val="FF3399"/>
    <a:srgbClr val="990099"/>
    <a:srgbClr val="00FF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532469D8-3FD9-49C1-8EF5-B13B7EB529E2}" v="18" dt="2020-01-02T09:38:58.540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FD0F851-EC5A-4D38-B0AD-8093EC10F338}" styleName="Light Style 1 - Accent 5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69CF1AB2-1976-4502-BF36-3FF5EA218861}" styleName="Medium Style 4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32" autoAdjust="0"/>
    <p:restoredTop sz="94291" autoAdjust="0"/>
  </p:normalViewPr>
  <p:slideViewPr>
    <p:cSldViewPr snapToGrid="0">
      <p:cViewPr varScale="1">
        <p:scale>
          <a:sx n="51" d="100"/>
          <a:sy n="51" d="100"/>
        </p:scale>
        <p:origin x="-778" y="-72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Grid="0">
      <p:cViewPr varScale="1">
        <p:scale>
          <a:sx n="48" d="100"/>
          <a:sy n="48" d="100"/>
        </p:scale>
        <p:origin x="2928" y="60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18" Type="http://schemas.microsoft.com/office/2015/10/relationships/revisionInfo" Target="revisionInfo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17" Type="http://schemas.microsoft.com/office/2016/11/relationships/changesInfo" Target="changesInfos/changesInfo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Grace Woollard" userId="763e7cd3765d8b92" providerId="LiveId" clId="{532469D8-3FD9-49C1-8EF5-B13B7EB529E2}"/>
    <pc:docChg chg="modSld">
      <pc:chgData name="Grace Woollard" userId="763e7cd3765d8b92" providerId="LiveId" clId="{532469D8-3FD9-49C1-8EF5-B13B7EB529E2}" dt="2020-01-02T09:38:58.540" v="16" actId="113"/>
      <pc:docMkLst>
        <pc:docMk/>
      </pc:docMkLst>
      <pc:sldChg chg="modSp">
        <pc:chgData name="Grace Woollard" userId="763e7cd3765d8b92" providerId="LiveId" clId="{532469D8-3FD9-49C1-8EF5-B13B7EB529E2}" dt="2020-01-02T09:09:13.047" v="15"/>
        <pc:sldMkLst>
          <pc:docMk/>
          <pc:sldMk cId="4107362185" sldId="306"/>
        </pc:sldMkLst>
        <pc:spChg chg="mod">
          <ac:chgData name="Grace Woollard" userId="763e7cd3765d8b92" providerId="LiveId" clId="{532469D8-3FD9-49C1-8EF5-B13B7EB529E2}" dt="2020-01-02T09:09:13.047" v="15"/>
          <ac:spMkLst>
            <pc:docMk/>
            <pc:sldMk cId="4107362185" sldId="306"/>
            <ac:spMk id="8" creationId="{00000000-0000-0000-0000-000000000000}"/>
          </ac:spMkLst>
        </pc:spChg>
        <pc:spChg chg="mod">
          <ac:chgData name="Grace Woollard" userId="763e7cd3765d8b92" providerId="LiveId" clId="{532469D8-3FD9-49C1-8EF5-B13B7EB529E2}" dt="2020-01-02T09:08:48.022" v="10" actId="20577"/>
          <ac:spMkLst>
            <pc:docMk/>
            <pc:sldMk cId="4107362185" sldId="306"/>
            <ac:spMk id="16" creationId="{00000000-0000-0000-0000-000000000000}"/>
          </ac:spMkLst>
        </pc:spChg>
      </pc:sldChg>
      <pc:sldChg chg="modSp">
        <pc:chgData name="Grace Woollard" userId="763e7cd3765d8b92" providerId="LiveId" clId="{532469D8-3FD9-49C1-8EF5-B13B7EB529E2}" dt="2020-01-02T09:38:58.540" v="16" actId="113"/>
        <pc:sldMkLst>
          <pc:docMk/>
          <pc:sldMk cId="3081331701" sldId="339"/>
        </pc:sldMkLst>
        <pc:spChg chg="mod">
          <ac:chgData name="Grace Woollard" userId="763e7cd3765d8b92" providerId="LiveId" clId="{532469D8-3FD9-49C1-8EF5-B13B7EB529E2}" dt="2020-01-02T09:38:58.540" v="16" actId="113"/>
          <ac:spMkLst>
            <pc:docMk/>
            <pc:sldMk cId="3081331701" sldId="339"/>
            <ac:spMk id="13" creationId="{00000000-0000-0000-0000-000000000000}"/>
          </ac:spMkLst>
        </pc:spChg>
      </pc:sldChg>
    </pc:docChg>
  </pc:docChgLst>
  <pc:docChgLst>
    <pc:chgData name="Grace Woollard" userId="763e7cd3765d8b92" providerId="LiveId" clId="{736074D1-D80D-4574-ACD5-DF006E02A26E}"/>
    <pc:docChg chg="custSel mod modSld">
      <pc:chgData name="Grace Woollard" userId="763e7cd3765d8b92" providerId="LiveId" clId="{736074D1-D80D-4574-ACD5-DF006E02A26E}" dt="2019-12-31T10:59:47.356" v="13" actId="26606"/>
      <pc:docMkLst>
        <pc:docMk/>
      </pc:docMkLst>
      <pc:sldChg chg="addSp delSp modSp">
        <pc:chgData name="Grace Woollard" userId="763e7cd3765d8b92" providerId="LiveId" clId="{736074D1-D80D-4574-ACD5-DF006E02A26E}" dt="2019-12-31T10:59:47.356" v="13" actId="26606"/>
        <pc:sldMkLst>
          <pc:docMk/>
          <pc:sldMk cId="2279328417" sldId="285"/>
        </pc:sldMkLst>
        <pc:spChg chg="mod">
          <ac:chgData name="Grace Woollard" userId="763e7cd3765d8b92" providerId="LiveId" clId="{736074D1-D80D-4574-ACD5-DF006E02A26E}" dt="2019-12-31T10:59:47.356" v="13" actId="26606"/>
          <ac:spMkLst>
            <pc:docMk/>
            <pc:sldMk cId="2279328417" sldId="285"/>
            <ac:spMk id="9" creationId="{64ABA7F1-3A6A-4D4B-82FD-30ADEA1900A9}"/>
          </ac:spMkLst>
        </pc:spChg>
        <pc:spChg chg="del">
          <ac:chgData name="Grace Woollard" userId="763e7cd3765d8b92" providerId="LiveId" clId="{736074D1-D80D-4574-ACD5-DF006E02A26E}" dt="2019-12-31T10:59:47.356" v="13" actId="26606"/>
          <ac:spMkLst>
            <pc:docMk/>
            <pc:sldMk cId="2279328417" sldId="285"/>
            <ac:spMk id="44" creationId="{BECACB72-3535-4C1F-B618-F4CBD214F4FF}"/>
          </ac:spMkLst>
        </pc:spChg>
        <pc:spChg chg="add">
          <ac:chgData name="Grace Woollard" userId="763e7cd3765d8b92" providerId="LiveId" clId="{736074D1-D80D-4574-ACD5-DF006E02A26E}" dt="2019-12-31T10:59:47.356" v="13" actId="26606"/>
          <ac:spMkLst>
            <pc:docMk/>
            <pc:sldMk cId="2279328417" sldId="285"/>
            <ac:spMk id="49" creationId="{6753252F-4873-4F63-801D-CC719279A7D5}"/>
          </ac:spMkLst>
        </pc:spChg>
        <pc:spChg chg="add">
          <ac:chgData name="Grace Woollard" userId="763e7cd3765d8b92" providerId="LiveId" clId="{736074D1-D80D-4574-ACD5-DF006E02A26E}" dt="2019-12-31T10:59:47.356" v="13" actId="26606"/>
          <ac:spMkLst>
            <pc:docMk/>
            <pc:sldMk cId="2279328417" sldId="285"/>
            <ac:spMk id="51" creationId="{047C8CCB-F95D-4249-92DD-651249D3535A}"/>
          </ac:spMkLst>
        </pc:spChg>
        <pc:picChg chg="mod">
          <ac:chgData name="Grace Woollard" userId="763e7cd3765d8b92" providerId="LiveId" clId="{736074D1-D80D-4574-ACD5-DF006E02A26E}" dt="2019-12-31T10:59:47.356" v="13" actId="26606"/>
          <ac:picMkLst>
            <pc:docMk/>
            <pc:sldMk cId="2279328417" sldId="285"/>
            <ac:picMk id="3" creationId="{061767F0-1A80-44CA-B9F4-E71595955BF7}"/>
          </ac:picMkLst>
        </pc:picChg>
      </pc:sldChg>
      <pc:sldChg chg="modSp">
        <pc:chgData name="Grace Woollard" userId="763e7cd3765d8b92" providerId="LiveId" clId="{736074D1-D80D-4574-ACD5-DF006E02A26E}" dt="2019-12-31T10:59:11.454" v="6" actId="1076"/>
        <pc:sldMkLst>
          <pc:docMk/>
          <pc:sldMk cId="3874620903" sldId="292"/>
        </pc:sldMkLst>
        <pc:picChg chg="mod">
          <ac:chgData name="Grace Woollard" userId="763e7cd3765d8b92" providerId="LiveId" clId="{736074D1-D80D-4574-ACD5-DF006E02A26E}" dt="2019-12-31T10:59:11.454" v="6" actId="1076"/>
          <ac:picMkLst>
            <pc:docMk/>
            <pc:sldMk cId="3874620903" sldId="292"/>
            <ac:picMk id="7" creationId="{1B228B0D-57A2-4571-80ED-D817FF84CD4C}"/>
          </ac:picMkLst>
        </pc:picChg>
      </pc:sldChg>
      <pc:sldChg chg="modSp">
        <pc:chgData name="Grace Woollard" userId="763e7cd3765d8b92" providerId="LiveId" clId="{736074D1-D80D-4574-ACD5-DF006E02A26E}" dt="2019-12-31T10:59:02.002" v="3" actId="14100"/>
        <pc:sldMkLst>
          <pc:docMk/>
          <pc:sldMk cId="1343613246" sldId="293"/>
        </pc:sldMkLst>
        <pc:picChg chg="mod">
          <ac:chgData name="Grace Woollard" userId="763e7cd3765d8b92" providerId="LiveId" clId="{736074D1-D80D-4574-ACD5-DF006E02A26E}" dt="2019-12-31T10:59:02.002" v="3" actId="14100"/>
          <ac:picMkLst>
            <pc:docMk/>
            <pc:sldMk cId="1343613246" sldId="293"/>
            <ac:picMk id="7" creationId="{C6E884C5-0DAA-4E7F-BFA7-B76F58DA5BD6}"/>
          </ac:picMkLst>
        </pc:picChg>
      </pc:sldChg>
      <pc:sldChg chg="modSp">
        <pc:chgData name="Grace Woollard" userId="763e7cd3765d8b92" providerId="LiveId" clId="{736074D1-D80D-4574-ACD5-DF006E02A26E}" dt="2019-12-31T10:58:45.485" v="1" actId="14100"/>
        <pc:sldMkLst>
          <pc:docMk/>
          <pc:sldMk cId="3148692589" sldId="294"/>
        </pc:sldMkLst>
        <pc:picChg chg="mod">
          <ac:chgData name="Grace Woollard" userId="763e7cd3765d8b92" providerId="LiveId" clId="{736074D1-D80D-4574-ACD5-DF006E02A26E}" dt="2019-12-31T10:58:45.485" v="1" actId="14100"/>
          <ac:picMkLst>
            <pc:docMk/>
            <pc:sldMk cId="3148692589" sldId="294"/>
            <ac:picMk id="5" creationId="{55BBAD55-29E3-4B45-96AA-13EA9DB0027D}"/>
          </ac:picMkLst>
        </pc:picChg>
      </pc:sldChg>
      <pc:sldChg chg="modSp">
        <pc:chgData name="Grace Woollard" userId="763e7cd3765d8b92" providerId="LiveId" clId="{736074D1-D80D-4574-ACD5-DF006E02A26E}" dt="2019-12-31T10:59:26.812" v="9" actId="1076"/>
        <pc:sldMkLst>
          <pc:docMk/>
          <pc:sldMk cId="4107362185" sldId="306"/>
        </pc:sldMkLst>
        <pc:picChg chg="mod">
          <ac:chgData name="Grace Woollard" userId="763e7cd3765d8b92" providerId="LiveId" clId="{736074D1-D80D-4574-ACD5-DF006E02A26E}" dt="2019-12-31T10:59:26.812" v="9" actId="1076"/>
          <ac:picMkLst>
            <pc:docMk/>
            <pc:sldMk cId="4107362185" sldId="306"/>
            <ac:picMk id="4" creationId="{2E563A9B-6461-4D4B-A3D7-42DDC02FE9C6}"/>
          </ac:picMkLst>
        </pc:picChg>
      </pc:sldChg>
      <pc:sldChg chg="modSp">
        <pc:chgData name="Grace Woollard" userId="763e7cd3765d8b92" providerId="LiveId" clId="{736074D1-D80D-4574-ACD5-DF006E02A26E}" dt="2019-12-31T10:59:36.982" v="12" actId="167"/>
        <pc:sldMkLst>
          <pc:docMk/>
          <pc:sldMk cId="369131675" sldId="336"/>
        </pc:sldMkLst>
        <pc:picChg chg="mod ord">
          <ac:chgData name="Grace Woollard" userId="763e7cd3765d8b92" providerId="LiveId" clId="{736074D1-D80D-4574-ACD5-DF006E02A26E}" dt="2019-12-31T10:59:36.982" v="12" actId="167"/>
          <ac:picMkLst>
            <pc:docMk/>
            <pc:sldMk cId="369131675" sldId="336"/>
            <ac:picMk id="6" creationId="{1FE2EFF1-EA29-4D1D-898B-7D4D3F7E76C0}"/>
          </ac:picMkLst>
        </pc:picChg>
      </pc:sldChg>
      <pc:sldChg chg="modSp">
        <pc:chgData name="Grace Woollard" userId="763e7cd3765d8b92" providerId="LiveId" clId="{736074D1-D80D-4574-ACD5-DF006E02A26E}" dt="2019-12-31T10:59:17.651" v="7" actId="14100"/>
        <pc:sldMkLst>
          <pc:docMk/>
          <pc:sldMk cId="2746210402" sldId="337"/>
        </pc:sldMkLst>
        <pc:picChg chg="mod">
          <ac:chgData name="Grace Woollard" userId="763e7cd3765d8b92" providerId="LiveId" clId="{736074D1-D80D-4574-ACD5-DF006E02A26E}" dt="2019-12-31T10:59:17.651" v="7" actId="14100"/>
          <ac:picMkLst>
            <pc:docMk/>
            <pc:sldMk cId="2746210402" sldId="337"/>
            <ac:picMk id="7" creationId="{75E99DAD-5AB6-4C7E-A30B-C687B716DBB2}"/>
          </ac:picMkLst>
        </pc:picChg>
      </pc:sldChg>
      <pc:sldChg chg="modSp">
        <pc:chgData name="Grace Woollard" userId="763e7cd3765d8b92" providerId="LiveId" clId="{736074D1-D80D-4574-ACD5-DF006E02A26E}" dt="2019-12-31T10:58:54.420" v="2" actId="14100"/>
        <pc:sldMkLst>
          <pc:docMk/>
          <pc:sldMk cId="781316878" sldId="340"/>
        </pc:sldMkLst>
        <pc:picChg chg="mod">
          <ac:chgData name="Grace Woollard" userId="763e7cd3765d8b92" providerId="LiveId" clId="{736074D1-D80D-4574-ACD5-DF006E02A26E}" dt="2019-12-31T10:58:54.420" v="2" actId="14100"/>
          <ac:picMkLst>
            <pc:docMk/>
            <pc:sldMk cId="781316878" sldId="340"/>
            <ac:picMk id="14" creationId="{12873B48-D140-439A-A6BC-3889823CC4C6}"/>
          </ac:picMkLst>
        </pc:pic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145069D-0DA1-4F58-8F43-90C43489E8AD}" type="datetimeFigureOut">
              <a:rPr lang="en-GB" smtClean="0"/>
              <a:t>19/04/2020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909BC24-41CC-4FC4-BA18-F894B7ED82D1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9222850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09BC24-41CC-4FC4-BA18-F894B7ED82D1}" type="slidenum">
              <a:rPr lang="en-GB" smtClean="0"/>
              <a:t>1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07679131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09BC24-41CC-4FC4-BA18-F894B7ED82D1}" type="slidenum">
              <a:rPr lang="en-GB" smtClean="0"/>
              <a:t>2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3362307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09BC24-41CC-4FC4-BA18-F894B7ED82D1}" type="slidenum">
              <a:rPr lang="en-GB" smtClean="0"/>
              <a:t>3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5192881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09BC24-41CC-4FC4-BA18-F894B7ED82D1}" type="slidenum">
              <a:rPr lang="en-GB" smtClean="0"/>
              <a:t>4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1137985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19/04/2020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2561175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19/04/2020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4320163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19/04/2020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8941427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19/04/2020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3363245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19/04/2020</a:t>
            </a:fld>
            <a:endParaRPr lang="en-GB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3539968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19/04/2020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337787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19/04/2020</a:t>
            </a:fld>
            <a:endParaRPr lang="en-GB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0865507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19/04/2020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0025788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19/04/2020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9639896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19/04/2020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2825412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19/04/2020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0808044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52AEE5F-8F5A-4802-B70F-D306782E7DF3}" type="datetimeFigureOut">
              <a:rPr lang="en-GB" smtClean="0"/>
              <a:t>19/04/2020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3868682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3.png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6" Type="http://schemas.openxmlformats.org/officeDocument/2006/relationships/image" Target="../media/image2.png"/><Relationship Id="rId5" Type="http://schemas.openxmlformats.org/officeDocument/2006/relationships/image" Target="../media/image1.png"/><Relationship Id="rId4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3.png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6" Type="http://schemas.openxmlformats.org/officeDocument/2006/relationships/image" Target="../media/image4.png"/><Relationship Id="rId5" Type="http://schemas.openxmlformats.org/officeDocument/2006/relationships/image" Target="../media/image1.png"/><Relationship Id="rId4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3.png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3.png"/><Relationship Id="rId2" Type="http://schemas.microsoft.com/office/2007/relationships/media" Target="../media/media4.m4a"/><Relationship Id="rId1" Type="http://schemas.openxmlformats.org/officeDocument/2006/relationships/audio" Target="NULL" TargetMode="Externa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notesSlide" Target="../notesSlides/notesSlide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Picture 1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93290" y="472183"/>
            <a:ext cx="11205419" cy="5913633"/>
          </a:xfrm>
          <a:prstGeom prst="rect">
            <a:avLst/>
          </a:prstGeom>
        </p:spPr>
      </p:pic>
      <p:pic>
        <p:nvPicPr>
          <p:cNvPr id="7" name="Picture 6" descr="A close up of a person&#10;&#10;Description automatically generated">
            <a:extLst>
              <a:ext uri="{FF2B5EF4-FFF2-40B4-BE49-F238E27FC236}">
                <a16:creationId xmlns:a16="http://schemas.microsoft.com/office/drawing/2014/main" xmlns="" id="{75E99DAD-5AB6-4C7E-A30B-C687B716DBB2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4868" y="3332021"/>
            <a:ext cx="2055254" cy="2880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702005" y="1257314"/>
            <a:ext cx="9996379" cy="14900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GB" sz="2400" dirty="0"/>
              <a:t>A </a:t>
            </a:r>
            <a:r>
              <a:rPr lang="en-GB" sz="2400" b="1" dirty="0"/>
              <a:t>phrase</a:t>
            </a:r>
            <a:r>
              <a:rPr lang="en-GB" sz="2400" dirty="0"/>
              <a:t> is a group of words which adds meaning to a </a:t>
            </a:r>
            <a:r>
              <a:rPr lang="en-GB" sz="2400" dirty="0" smtClean="0"/>
              <a:t>sentence. </a:t>
            </a:r>
            <a:br>
              <a:rPr lang="en-GB" sz="2400" dirty="0" smtClean="0"/>
            </a:br>
            <a:r>
              <a:rPr lang="en-GB" sz="2400" b="1" dirty="0" smtClean="0">
                <a:solidFill>
                  <a:srgbClr val="00B0F0"/>
                </a:solidFill>
              </a:rPr>
              <a:t>Prepositions</a:t>
            </a:r>
            <a:r>
              <a:rPr lang="en-GB" sz="2400" dirty="0" smtClean="0"/>
              <a:t> </a:t>
            </a:r>
            <a:r>
              <a:rPr lang="en-GB" sz="2400" dirty="0"/>
              <a:t>can join these </a:t>
            </a:r>
            <a:r>
              <a:rPr lang="en-GB" sz="2400" b="1" dirty="0"/>
              <a:t>phrases</a:t>
            </a:r>
            <a:r>
              <a:rPr lang="en-GB" sz="2400" dirty="0"/>
              <a:t> to a </a:t>
            </a:r>
            <a:r>
              <a:rPr lang="en-GB" sz="2400" dirty="0" smtClean="0"/>
              <a:t>sentence.</a:t>
            </a:r>
          </a:p>
          <a:p>
            <a:pPr>
              <a:lnSpc>
                <a:spcPct val="150000"/>
              </a:lnSpc>
            </a:pPr>
            <a:endParaRPr lang="en-GB" sz="1400" dirty="0"/>
          </a:p>
        </p:txBody>
      </p:sp>
      <p:sp>
        <p:nvSpPr>
          <p:cNvPr id="5" name="TextBox 4"/>
          <p:cNvSpPr txBox="1"/>
          <p:nvPr/>
        </p:nvSpPr>
        <p:spPr>
          <a:xfrm>
            <a:off x="8488769" y="671826"/>
            <a:ext cx="1117600" cy="369332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b="1" dirty="0"/>
              <a:t>time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8488769" y="1097360"/>
            <a:ext cx="1117600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solidFill>
                  <a:srgbClr val="00B0F0"/>
                </a:solidFill>
              </a:rPr>
              <a:t>before</a:t>
            </a:r>
          </a:p>
          <a:p>
            <a:pPr algn="ctr"/>
            <a:r>
              <a:rPr lang="en-GB" dirty="0">
                <a:solidFill>
                  <a:srgbClr val="00B0F0"/>
                </a:solidFill>
              </a:rPr>
              <a:t>after</a:t>
            </a:r>
          </a:p>
          <a:p>
            <a:pPr algn="ctr"/>
            <a:r>
              <a:rPr lang="en-GB" dirty="0">
                <a:solidFill>
                  <a:srgbClr val="00B0F0"/>
                </a:solidFill>
              </a:rPr>
              <a:t>at</a:t>
            </a:r>
          </a:p>
          <a:p>
            <a:pPr algn="ctr"/>
            <a:r>
              <a:rPr lang="en-GB" dirty="0">
                <a:solidFill>
                  <a:srgbClr val="00B0F0"/>
                </a:solidFill>
              </a:rPr>
              <a:t>until</a:t>
            </a:r>
          </a:p>
          <a:p>
            <a:pPr algn="ctr"/>
            <a:r>
              <a:rPr lang="en-GB" dirty="0">
                <a:solidFill>
                  <a:srgbClr val="00B0F0"/>
                </a:solidFill>
              </a:rPr>
              <a:t>since</a:t>
            </a:r>
          </a:p>
          <a:p>
            <a:pPr algn="ctr"/>
            <a:r>
              <a:rPr lang="en-GB" dirty="0">
                <a:solidFill>
                  <a:srgbClr val="00B0F0"/>
                </a:solidFill>
              </a:rPr>
              <a:t>in</a:t>
            </a:r>
          </a:p>
          <a:p>
            <a:pPr algn="ctr"/>
            <a:r>
              <a:rPr lang="en-GB" dirty="0">
                <a:solidFill>
                  <a:srgbClr val="00B0F0"/>
                </a:solidFill>
              </a:rPr>
              <a:t>during</a:t>
            </a:r>
          </a:p>
        </p:txBody>
      </p:sp>
      <p:grpSp>
        <p:nvGrpSpPr>
          <p:cNvPr id="15" name="Group 14">
            <a:extLst>
              <a:ext uri="{FF2B5EF4-FFF2-40B4-BE49-F238E27FC236}">
                <a16:creationId xmlns:a16="http://schemas.microsoft.com/office/drawing/2014/main" xmlns="" id="{1A5B16D0-73F2-4C0C-AAE5-D5166405717E}"/>
              </a:ext>
            </a:extLst>
          </p:cNvPr>
          <p:cNvGrpSpPr/>
          <p:nvPr/>
        </p:nvGrpSpPr>
        <p:grpSpPr>
          <a:xfrm>
            <a:off x="8638920" y="3347647"/>
            <a:ext cx="2295238" cy="2947270"/>
            <a:chOff x="6219918" y="2679662"/>
            <a:chExt cx="2295238" cy="2947270"/>
          </a:xfrm>
        </p:grpSpPr>
        <p:sp>
          <p:nvSpPr>
            <p:cNvPr id="9" name="TextBox 8"/>
            <p:cNvSpPr txBox="1"/>
            <p:nvPr/>
          </p:nvSpPr>
          <p:spPr>
            <a:xfrm>
              <a:off x="6803521" y="2679662"/>
              <a:ext cx="1117600" cy="369332"/>
            </a:xfrm>
            <a:prstGeom prst="rect">
              <a:avLst/>
            </a:prstGeom>
            <a:solidFill>
              <a:schemeClr val="accent1">
                <a:lumMod val="40000"/>
                <a:lumOff val="60000"/>
              </a:schemeClr>
            </a:solidFill>
          </p:spPr>
          <p:txBody>
            <a:bodyPr wrap="square" rtlCol="0">
              <a:spAutoFit/>
            </a:bodyPr>
            <a:lstStyle/>
            <a:p>
              <a:pPr algn="ctr"/>
              <a:r>
                <a:rPr lang="en-GB" b="1" dirty="0"/>
                <a:t>place</a:t>
              </a:r>
            </a:p>
          </p:txBody>
        </p:sp>
        <p:sp>
          <p:nvSpPr>
            <p:cNvPr id="16" name="TextBox 15"/>
            <p:cNvSpPr txBox="1"/>
            <p:nvPr/>
          </p:nvSpPr>
          <p:spPr>
            <a:xfrm>
              <a:off x="6219918" y="3041609"/>
              <a:ext cx="2295238" cy="258532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dirty="0">
                  <a:solidFill>
                    <a:srgbClr val="00B0F0"/>
                  </a:solidFill>
                </a:rPr>
                <a:t>above</a:t>
              </a:r>
            </a:p>
            <a:p>
              <a:pPr algn="ctr"/>
              <a:r>
                <a:rPr lang="en-GB" dirty="0">
                  <a:solidFill>
                    <a:srgbClr val="00B0F0"/>
                  </a:solidFill>
                </a:rPr>
                <a:t>across</a:t>
              </a:r>
            </a:p>
            <a:p>
              <a:pPr algn="ctr"/>
              <a:r>
                <a:rPr lang="en-GB" dirty="0">
                  <a:solidFill>
                    <a:srgbClr val="00B0F0"/>
                  </a:solidFill>
                </a:rPr>
                <a:t>behind</a:t>
              </a:r>
            </a:p>
            <a:p>
              <a:pPr algn="ctr"/>
              <a:r>
                <a:rPr lang="en-GB" dirty="0">
                  <a:solidFill>
                    <a:srgbClr val="00B0F0"/>
                  </a:solidFill>
                </a:rPr>
                <a:t>inside</a:t>
              </a:r>
            </a:p>
            <a:p>
              <a:pPr algn="ctr"/>
              <a:r>
                <a:rPr lang="en-GB" dirty="0">
                  <a:solidFill>
                    <a:srgbClr val="00B0F0"/>
                  </a:solidFill>
                </a:rPr>
                <a:t>up</a:t>
              </a:r>
            </a:p>
            <a:p>
              <a:pPr algn="ctr"/>
              <a:r>
                <a:rPr lang="en-GB" dirty="0">
                  <a:solidFill>
                    <a:srgbClr val="00B0F0"/>
                  </a:solidFill>
                </a:rPr>
                <a:t>down</a:t>
              </a:r>
            </a:p>
            <a:p>
              <a:pPr algn="ctr"/>
              <a:r>
                <a:rPr lang="en-GB" dirty="0">
                  <a:solidFill>
                    <a:srgbClr val="00B0F0"/>
                  </a:solidFill>
                </a:rPr>
                <a:t>round</a:t>
              </a:r>
            </a:p>
            <a:p>
              <a:pPr algn="ctr"/>
              <a:r>
                <a:rPr lang="en-GB" dirty="0">
                  <a:solidFill>
                    <a:srgbClr val="00B0F0"/>
                  </a:solidFill>
                </a:rPr>
                <a:t>underneath</a:t>
              </a:r>
            </a:p>
            <a:p>
              <a:pPr algn="ctr"/>
              <a:r>
                <a:rPr lang="en-GB" dirty="0">
                  <a:solidFill>
                    <a:srgbClr val="00B0F0"/>
                  </a:solidFill>
                </a:rPr>
                <a:t>with</a:t>
              </a:r>
            </a:p>
          </p:txBody>
        </p:sp>
      </p:grpSp>
      <p:grpSp>
        <p:nvGrpSpPr>
          <p:cNvPr id="13" name="Group 12">
            <a:extLst>
              <a:ext uri="{FF2B5EF4-FFF2-40B4-BE49-F238E27FC236}">
                <a16:creationId xmlns:a16="http://schemas.microsoft.com/office/drawing/2014/main" xmlns="" id="{10F86CD0-A56F-41B9-B2AC-DA648BF2AB74}"/>
              </a:ext>
            </a:extLst>
          </p:cNvPr>
          <p:cNvGrpSpPr/>
          <p:nvPr/>
        </p:nvGrpSpPr>
        <p:grpSpPr>
          <a:xfrm>
            <a:off x="9511135" y="662377"/>
            <a:ext cx="1657977" cy="1723549"/>
            <a:chOff x="8994174" y="3232256"/>
            <a:chExt cx="1657977" cy="1723549"/>
          </a:xfrm>
        </p:grpSpPr>
        <p:sp>
          <p:nvSpPr>
            <p:cNvPr id="10" name="TextBox 9"/>
            <p:cNvSpPr txBox="1"/>
            <p:nvPr/>
          </p:nvSpPr>
          <p:spPr>
            <a:xfrm>
              <a:off x="9264363" y="3232256"/>
              <a:ext cx="1117600" cy="369332"/>
            </a:xfrm>
            <a:prstGeom prst="rect">
              <a:avLst/>
            </a:prstGeom>
            <a:solidFill>
              <a:schemeClr val="accent1">
                <a:lumMod val="40000"/>
                <a:lumOff val="60000"/>
              </a:schemeClr>
            </a:solidFill>
          </p:spPr>
          <p:txBody>
            <a:bodyPr wrap="square" rtlCol="0">
              <a:spAutoFit/>
            </a:bodyPr>
            <a:lstStyle/>
            <a:p>
              <a:pPr algn="ctr"/>
              <a:r>
                <a:rPr lang="en-GB" b="1" dirty="0"/>
                <a:t>cause</a:t>
              </a:r>
            </a:p>
          </p:txBody>
        </p:sp>
        <p:sp>
          <p:nvSpPr>
            <p:cNvPr id="17" name="TextBox 16"/>
            <p:cNvSpPr txBox="1"/>
            <p:nvPr/>
          </p:nvSpPr>
          <p:spPr>
            <a:xfrm>
              <a:off x="8994174" y="3755476"/>
              <a:ext cx="1657977" cy="120032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dirty="0">
                  <a:solidFill>
                    <a:srgbClr val="00B0F0"/>
                  </a:solidFill>
                </a:rPr>
                <a:t>because of</a:t>
              </a:r>
            </a:p>
            <a:p>
              <a:pPr algn="ctr"/>
              <a:r>
                <a:rPr lang="en-GB" dirty="0">
                  <a:solidFill>
                    <a:srgbClr val="00B0F0"/>
                  </a:solidFill>
                </a:rPr>
                <a:t>due to</a:t>
              </a:r>
            </a:p>
            <a:p>
              <a:pPr algn="ctr"/>
              <a:r>
                <a:rPr lang="en-GB" dirty="0">
                  <a:solidFill>
                    <a:srgbClr val="00B0F0"/>
                  </a:solidFill>
                </a:rPr>
                <a:t>from</a:t>
              </a:r>
            </a:p>
            <a:p>
              <a:pPr algn="ctr"/>
              <a:r>
                <a:rPr lang="en-GB" dirty="0">
                  <a:solidFill>
                    <a:srgbClr val="00B0F0"/>
                  </a:solidFill>
                </a:rPr>
                <a:t>for</a:t>
              </a:r>
            </a:p>
          </p:txBody>
        </p:sp>
      </p:grpSp>
      <p:sp>
        <p:nvSpPr>
          <p:cNvPr id="2" name="Rectangle 1">
            <a:extLst>
              <a:ext uri="{FF2B5EF4-FFF2-40B4-BE49-F238E27FC236}">
                <a16:creationId xmlns:a16="http://schemas.microsoft.com/office/drawing/2014/main" xmlns="" id="{5B0070DF-D7F9-4B58-B9E8-E8BC71168FDB}"/>
              </a:ext>
            </a:extLst>
          </p:cNvPr>
          <p:cNvSpPr/>
          <p:nvPr/>
        </p:nvSpPr>
        <p:spPr>
          <a:xfrm>
            <a:off x="3730169" y="3687781"/>
            <a:ext cx="394005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2000" i="1" dirty="0">
                <a:latin typeface="+mj-lt"/>
              </a:rPr>
              <a:t>The dye is extracted </a:t>
            </a:r>
            <a:r>
              <a:rPr lang="en-GB" sz="2000" i="1" dirty="0">
                <a:solidFill>
                  <a:srgbClr val="00B0F0"/>
                </a:solidFill>
                <a:uFill>
                  <a:solidFill>
                    <a:schemeClr val="tx1"/>
                  </a:solidFill>
                </a:uFill>
                <a:latin typeface="+mj-lt"/>
              </a:rPr>
              <a:t>from</a:t>
            </a:r>
            <a:r>
              <a:rPr lang="en-GB" sz="2000" i="1" dirty="0">
                <a:uFill>
                  <a:solidFill>
                    <a:schemeClr val="tx1"/>
                  </a:solidFill>
                </a:uFill>
                <a:latin typeface="+mj-lt"/>
              </a:rPr>
              <a:t> </a:t>
            </a:r>
            <a:r>
              <a:rPr lang="en-GB" sz="2000" i="1" dirty="0">
                <a:solidFill>
                  <a:srgbClr val="FF0000"/>
                </a:solidFill>
                <a:uFill>
                  <a:solidFill>
                    <a:schemeClr val="tx1"/>
                  </a:solidFill>
                </a:uFill>
                <a:latin typeface="+mj-lt"/>
              </a:rPr>
              <a:t>the leaves</a:t>
            </a:r>
            <a:r>
              <a:rPr lang="en-GB" sz="2800" i="1" dirty="0">
                <a:latin typeface="+mj-lt"/>
              </a:rPr>
              <a:t>.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xmlns="" id="{33BD4A4F-6A21-436F-BE6A-125E637DE606}"/>
              </a:ext>
            </a:extLst>
          </p:cNvPr>
          <p:cNvSpPr/>
          <p:nvPr/>
        </p:nvSpPr>
        <p:spPr>
          <a:xfrm>
            <a:off x="3734465" y="4474240"/>
            <a:ext cx="3935757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GB" sz="2000" i="1" dirty="0">
                <a:solidFill>
                  <a:prstClr val="black"/>
                </a:solidFill>
                <a:latin typeface="Calibri Light"/>
              </a:rPr>
              <a:t>It changes colour </a:t>
            </a:r>
            <a:r>
              <a:rPr lang="en-GB" sz="2000" i="1" dirty="0">
                <a:solidFill>
                  <a:srgbClr val="00B0F0"/>
                </a:solidFill>
                <a:uFill>
                  <a:solidFill>
                    <a:prstClr val="black"/>
                  </a:solidFill>
                </a:uFill>
                <a:latin typeface="Calibri Light"/>
              </a:rPr>
              <a:t>during</a:t>
            </a:r>
            <a:r>
              <a:rPr lang="en-GB" sz="2000" i="1" dirty="0">
                <a:solidFill>
                  <a:prstClr val="black"/>
                </a:solidFill>
                <a:latin typeface="Calibri Light"/>
              </a:rPr>
              <a:t> </a:t>
            </a:r>
            <a:r>
              <a:rPr lang="en-GB" sz="2000" i="1" dirty="0">
                <a:solidFill>
                  <a:srgbClr val="FF0000"/>
                </a:solidFill>
                <a:latin typeface="Calibri Light"/>
              </a:rPr>
              <a:t>the process</a:t>
            </a:r>
            <a:r>
              <a:rPr lang="en-GB" sz="2000" i="1" dirty="0">
                <a:solidFill>
                  <a:prstClr val="black"/>
                </a:solidFill>
                <a:latin typeface="Calibri Light"/>
              </a:rPr>
              <a:t>.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xmlns="" id="{E0C0241A-E257-4A08-B68E-6422551A849B}"/>
              </a:ext>
            </a:extLst>
          </p:cNvPr>
          <p:cNvSpPr/>
          <p:nvPr/>
        </p:nvSpPr>
        <p:spPr>
          <a:xfrm>
            <a:off x="3910347" y="5145908"/>
            <a:ext cx="3759875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n-GB" sz="2000" i="1" dirty="0">
                <a:solidFill>
                  <a:prstClr val="black"/>
                </a:solidFill>
                <a:latin typeface="Calibri Light"/>
              </a:rPr>
              <a:t>Indigo was popular </a:t>
            </a:r>
            <a:r>
              <a:rPr lang="en-GB" sz="2000" i="1" dirty="0">
                <a:solidFill>
                  <a:srgbClr val="00B0F0"/>
                </a:solidFill>
                <a:latin typeface="Calibri Light"/>
              </a:rPr>
              <a:t>for </a:t>
            </a:r>
            <a:r>
              <a:rPr lang="en-GB" sz="2000" i="1" dirty="0">
                <a:solidFill>
                  <a:srgbClr val="FF0000"/>
                </a:solidFill>
                <a:latin typeface="Calibri Light"/>
              </a:rPr>
              <a:t>its intensity</a:t>
            </a:r>
            <a:r>
              <a:rPr lang="en-GB" sz="2000" i="1" dirty="0">
                <a:latin typeface="Calibri Light"/>
              </a:rPr>
              <a:t>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702005" y="2431304"/>
            <a:ext cx="624320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 smtClean="0">
                <a:solidFill>
                  <a:srgbClr val="00B0F0"/>
                </a:solidFill>
              </a:rPr>
              <a:t>Prepositions</a:t>
            </a:r>
            <a:r>
              <a:rPr lang="en-GB" sz="2400" dirty="0" smtClean="0"/>
              <a:t> can express time, </a:t>
            </a:r>
            <a:endParaRPr lang="en-GB" sz="2400" dirty="0"/>
          </a:p>
        </p:txBody>
      </p:sp>
      <p:sp>
        <p:nvSpPr>
          <p:cNvPr id="6" name="TextBox 5"/>
          <p:cNvSpPr txBox="1"/>
          <p:nvPr/>
        </p:nvSpPr>
        <p:spPr>
          <a:xfrm>
            <a:off x="1842656" y="3117280"/>
            <a:ext cx="627610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>
                <a:solidFill>
                  <a:srgbClr val="00B0F0"/>
                </a:solidFill>
              </a:rPr>
              <a:t>Prepositions</a:t>
            </a:r>
            <a:r>
              <a:rPr lang="en-GB" dirty="0"/>
              <a:t> often join </a:t>
            </a:r>
            <a:r>
              <a:rPr lang="en-GB" dirty="0">
                <a:solidFill>
                  <a:srgbClr val="FF0000"/>
                </a:solidFill>
              </a:rPr>
              <a:t>nouns</a:t>
            </a:r>
            <a:r>
              <a:rPr lang="en-GB" dirty="0"/>
              <a:t> or </a:t>
            </a:r>
            <a:r>
              <a:rPr lang="en-GB" dirty="0">
                <a:solidFill>
                  <a:srgbClr val="FF0000"/>
                </a:solidFill>
              </a:rPr>
              <a:t>noun phrases </a:t>
            </a:r>
            <a:r>
              <a:rPr lang="en-GB" dirty="0"/>
              <a:t>to a sentence. </a:t>
            </a:r>
          </a:p>
          <a:p>
            <a:endParaRPr lang="en-GB" dirty="0"/>
          </a:p>
        </p:txBody>
      </p:sp>
      <p:sp>
        <p:nvSpPr>
          <p:cNvPr id="14" name="TextBox 13"/>
          <p:cNvSpPr txBox="1"/>
          <p:nvPr/>
        </p:nvSpPr>
        <p:spPr>
          <a:xfrm>
            <a:off x="4641801" y="2427118"/>
            <a:ext cx="119639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cause</a:t>
            </a:r>
            <a:endParaRPr lang="en-GB" sz="2400" dirty="0"/>
          </a:p>
        </p:txBody>
      </p:sp>
      <p:sp>
        <p:nvSpPr>
          <p:cNvPr id="19" name="TextBox 18"/>
          <p:cNvSpPr txBox="1"/>
          <p:nvPr/>
        </p:nvSpPr>
        <p:spPr>
          <a:xfrm>
            <a:off x="5429189" y="2427118"/>
            <a:ext cx="210496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and place.</a:t>
            </a:r>
            <a:endParaRPr lang="en-GB" sz="2400" dirty="0"/>
          </a:p>
        </p:txBody>
      </p:sp>
      <p:sp>
        <p:nvSpPr>
          <p:cNvPr id="20" name="TextBox 19"/>
          <p:cNvSpPr txBox="1"/>
          <p:nvPr/>
        </p:nvSpPr>
        <p:spPr>
          <a:xfrm>
            <a:off x="4627432" y="582634"/>
            <a:ext cx="515389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>
                <a:solidFill>
                  <a:srgbClr val="00B0F0"/>
                </a:solidFill>
              </a:rPr>
              <a:t>Prepositions</a:t>
            </a:r>
            <a:endParaRPr lang="en-GB" sz="2800" dirty="0"/>
          </a:p>
        </p:txBody>
      </p:sp>
      <p:pic>
        <p:nvPicPr>
          <p:cNvPr id="21" name="phrase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974868" y="734092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462104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10767" fill="hold"/>
                                        <p:tgtEl>
                                          <p:spTgt spid="2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4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1"/>
                </p:tgtEl>
              </p:cMediaNode>
            </p:audio>
          </p:childTnLst>
        </p:cTn>
      </p:par>
    </p:tnLst>
    <p:bldLst>
      <p:bldP spid="5" grpId="0" animBg="1"/>
      <p:bldP spid="8" grpId="0"/>
      <p:bldP spid="2" grpId="0"/>
      <p:bldP spid="11" grpId="0"/>
      <p:bldP spid="12" grpId="0"/>
      <p:bldP spid="4" grpId="0"/>
      <p:bldP spid="6" grpId="0"/>
      <p:bldP spid="14" grpId="0"/>
      <p:bldP spid="19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93290" y="472183"/>
            <a:ext cx="11205419" cy="5913633"/>
          </a:xfrm>
          <a:prstGeom prst="rect">
            <a:avLst/>
          </a:prstGeom>
        </p:spPr>
      </p:pic>
      <p:pic>
        <p:nvPicPr>
          <p:cNvPr id="7" name="Picture 6" descr="A close up of a flower&#10;&#10;Description automatically generated">
            <a:extLst>
              <a:ext uri="{FF2B5EF4-FFF2-40B4-BE49-F238E27FC236}">
                <a16:creationId xmlns:a16="http://schemas.microsoft.com/office/drawing/2014/main" xmlns="" id="{1B228B0D-57A2-4571-80ED-D817FF84CD4C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73055" y="1628891"/>
            <a:ext cx="2197509" cy="3020498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790465" y="954908"/>
            <a:ext cx="10573555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>
                <a:solidFill>
                  <a:srgbClr val="00B0F0"/>
                </a:solidFill>
              </a:rPr>
              <a:t>Prepositions</a:t>
            </a:r>
            <a:r>
              <a:rPr lang="en-GB" sz="3600" b="1" dirty="0">
                <a:solidFill>
                  <a:schemeClr val="accent1">
                    <a:lumMod val="75000"/>
                  </a:schemeClr>
                </a:solidFill>
              </a:rPr>
              <a:t> </a:t>
            </a:r>
          </a:p>
          <a:p>
            <a:pPr algn="ctr"/>
            <a:r>
              <a:rPr lang="en-GB" sz="2800" dirty="0">
                <a:solidFill>
                  <a:srgbClr val="00B0F0"/>
                </a:solidFill>
              </a:rPr>
              <a:t>Prepositions</a:t>
            </a:r>
            <a:r>
              <a:rPr lang="en-GB" sz="2800" dirty="0"/>
              <a:t> help us express </a:t>
            </a:r>
            <a:r>
              <a:rPr lang="en-GB" sz="2800" b="1" dirty="0">
                <a:solidFill>
                  <a:schemeClr val="bg1"/>
                </a:solidFill>
              </a:rPr>
              <a:t>time</a:t>
            </a:r>
            <a:r>
              <a:rPr lang="en-GB" sz="2800" dirty="0">
                <a:solidFill>
                  <a:schemeClr val="bg1"/>
                </a:solidFill>
              </a:rPr>
              <a:t>, </a:t>
            </a:r>
            <a:r>
              <a:rPr lang="en-GB" sz="2800" b="1" dirty="0">
                <a:solidFill>
                  <a:schemeClr val="bg1"/>
                </a:solidFill>
              </a:rPr>
              <a:t>place</a:t>
            </a:r>
            <a:r>
              <a:rPr lang="en-GB" sz="2800" dirty="0">
                <a:solidFill>
                  <a:schemeClr val="bg1"/>
                </a:solidFill>
              </a:rPr>
              <a:t> and </a:t>
            </a:r>
            <a:r>
              <a:rPr lang="en-GB" sz="2800" b="1" dirty="0">
                <a:solidFill>
                  <a:schemeClr val="bg1"/>
                </a:solidFill>
              </a:rPr>
              <a:t>cause</a:t>
            </a:r>
            <a:r>
              <a:rPr lang="en-GB" sz="2800" dirty="0">
                <a:solidFill>
                  <a:schemeClr val="bg1"/>
                </a:solidFill>
              </a:rPr>
              <a:t>.</a:t>
            </a:r>
          </a:p>
        </p:txBody>
      </p:sp>
      <p:sp>
        <p:nvSpPr>
          <p:cNvPr id="25" name="Rectangle 24"/>
          <p:cNvSpPr/>
          <p:nvPr/>
        </p:nvSpPr>
        <p:spPr>
          <a:xfrm>
            <a:off x="1254785" y="3661151"/>
            <a:ext cx="340099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dirty="0">
                <a:latin typeface="+mj-lt"/>
              </a:rPr>
              <a:t>Madder plants were used </a:t>
            </a:r>
            <a:endParaRPr lang="en-GB" sz="2800" dirty="0">
              <a:latin typeface="+mj-lt"/>
            </a:endParaRPr>
          </a:p>
        </p:txBody>
      </p:sp>
      <p:sp>
        <p:nvSpPr>
          <p:cNvPr id="3" name="Rounded Rectangular Callout 2"/>
          <p:cNvSpPr/>
          <p:nvPr/>
        </p:nvSpPr>
        <p:spPr>
          <a:xfrm>
            <a:off x="8382255" y="612729"/>
            <a:ext cx="2197510" cy="901233"/>
          </a:xfrm>
          <a:prstGeom prst="wedgeRoundRectCallout">
            <a:avLst>
              <a:gd name="adj1" fmla="val 44268"/>
              <a:gd name="adj2" fmla="val 85411"/>
              <a:gd name="adj3" fmla="val 16667"/>
            </a:avLst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>
                <a:solidFill>
                  <a:schemeClr val="tx1"/>
                </a:solidFill>
              </a:rPr>
              <a:t>When?</a:t>
            </a:r>
            <a:endParaRPr lang="en-GB" sz="2800" dirty="0"/>
          </a:p>
        </p:txBody>
      </p:sp>
      <p:sp>
        <p:nvSpPr>
          <p:cNvPr id="26" name="Rectangle 25"/>
          <p:cNvSpPr/>
          <p:nvPr/>
        </p:nvSpPr>
        <p:spPr>
          <a:xfrm>
            <a:off x="4537094" y="3661150"/>
            <a:ext cx="206851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b="1" i="1" dirty="0">
                <a:solidFill>
                  <a:srgbClr val="00B0F0"/>
                </a:solidFill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for</a:t>
            </a:r>
            <a:r>
              <a:rPr lang="en-GB" sz="2400" b="1" i="1" dirty="0"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 4000 years.</a:t>
            </a:r>
            <a:r>
              <a:rPr lang="en-GB" sz="2400" b="1" i="1" dirty="0">
                <a:solidFill>
                  <a:srgbClr val="0000FF"/>
                </a:solidFill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lang="en-GB" i="1" dirty="0">
              <a:solidFill>
                <a:srgbClr val="0000FF"/>
              </a:solidFill>
              <a:latin typeface="+mj-lt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867980" y="2586124"/>
            <a:ext cx="7338227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i="1" dirty="0">
                <a:solidFill>
                  <a:schemeClr val="accent5">
                    <a:lumMod val="75000"/>
                  </a:schemeClr>
                </a:solidFill>
              </a:rPr>
              <a:t>Try adding your own prepositional phrase to express </a:t>
            </a:r>
            <a:r>
              <a:rPr lang="en-GB" sz="2400" b="1" i="1" dirty="0">
                <a:solidFill>
                  <a:schemeClr val="accent5">
                    <a:lumMod val="75000"/>
                  </a:schemeClr>
                </a:solidFill>
              </a:rPr>
              <a:t>time</a:t>
            </a:r>
            <a:r>
              <a:rPr lang="en-GB" sz="2400" i="1" dirty="0">
                <a:solidFill>
                  <a:schemeClr val="accent5">
                    <a:lumMod val="75000"/>
                  </a:schemeClr>
                </a:solidFill>
              </a:rPr>
              <a:t>.</a:t>
            </a:r>
          </a:p>
        </p:txBody>
      </p:sp>
      <p:sp>
        <p:nvSpPr>
          <p:cNvPr id="11" name="Rectangle 10"/>
          <p:cNvSpPr/>
          <p:nvPr/>
        </p:nvSpPr>
        <p:spPr>
          <a:xfrm>
            <a:off x="4476013" y="4382449"/>
            <a:ext cx="348217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b="1" i="1" dirty="0">
                <a:solidFill>
                  <a:srgbClr val="00B0F0"/>
                </a:solidFill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in</a:t>
            </a:r>
            <a:r>
              <a:rPr lang="en-GB" sz="2400" b="1" i="1" dirty="0">
                <a:solidFill>
                  <a:srgbClr val="0000FF"/>
                </a:solidFill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2400" b="1" i="1" dirty="0"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the dye-making process.</a:t>
            </a:r>
            <a:r>
              <a:rPr lang="en-GB" sz="2400" b="1" i="1" dirty="0">
                <a:solidFill>
                  <a:srgbClr val="0000FF"/>
                </a:solidFill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lang="en-GB" i="1" dirty="0">
              <a:solidFill>
                <a:srgbClr val="0000FF"/>
              </a:solidFill>
              <a:latin typeface="+mj-lt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4409253" y="5077425"/>
            <a:ext cx="278024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b="1" i="1" dirty="0">
                <a:solidFill>
                  <a:srgbClr val="00B0F0"/>
                </a:solidFill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until</a:t>
            </a:r>
            <a:r>
              <a:rPr lang="en-GB" sz="2400" b="1" i="1" dirty="0">
                <a:solidFill>
                  <a:srgbClr val="0000FF"/>
                </a:solidFill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2400" b="1" i="1" dirty="0"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Medieval times.</a:t>
            </a:r>
            <a:r>
              <a:rPr lang="en-GB" sz="2400" b="1" i="1" dirty="0">
                <a:solidFill>
                  <a:srgbClr val="0000FF"/>
                </a:solidFill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lang="en-GB" i="1" dirty="0">
              <a:solidFill>
                <a:srgbClr val="0000FF"/>
              </a:solidFill>
              <a:latin typeface="+mj-lt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8230909" y="1501211"/>
            <a:ext cx="175028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/>
              <a:t>and cause.</a:t>
            </a:r>
          </a:p>
        </p:txBody>
      </p:sp>
      <p:sp>
        <p:nvSpPr>
          <p:cNvPr id="9" name="Rectangle 8"/>
          <p:cNvSpPr/>
          <p:nvPr/>
        </p:nvSpPr>
        <p:spPr>
          <a:xfrm>
            <a:off x="6462771" y="1508906"/>
            <a:ext cx="87075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b="1" dirty="0">
                <a:solidFill>
                  <a:prstClr val="black"/>
                </a:solidFill>
              </a:rPr>
              <a:t>time</a:t>
            </a:r>
            <a:endParaRPr lang="en-GB" dirty="0"/>
          </a:p>
        </p:txBody>
      </p:sp>
      <p:sp>
        <p:nvSpPr>
          <p:cNvPr id="10" name="Rectangle 9"/>
          <p:cNvSpPr/>
          <p:nvPr/>
        </p:nvSpPr>
        <p:spPr>
          <a:xfrm>
            <a:off x="7182176" y="1493516"/>
            <a:ext cx="114967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solidFill>
                  <a:prstClr val="black"/>
                </a:solidFill>
              </a:rPr>
              <a:t>, place</a:t>
            </a:r>
            <a:endParaRPr lang="en-GB" dirty="0"/>
          </a:p>
        </p:txBody>
      </p:sp>
      <p:sp>
        <p:nvSpPr>
          <p:cNvPr id="14" name="Rounded Rectangle 13"/>
          <p:cNvSpPr/>
          <p:nvPr/>
        </p:nvSpPr>
        <p:spPr>
          <a:xfrm>
            <a:off x="8299362" y="4553930"/>
            <a:ext cx="2197510" cy="1443789"/>
          </a:xfrm>
          <a:prstGeom prst="round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b="1" dirty="0">
                <a:ln w="0"/>
                <a:solidFill>
                  <a:srgbClr val="00B0F0"/>
                </a:solidFill>
              </a:rPr>
              <a:t>Prepositions</a:t>
            </a:r>
          </a:p>
          <a:p>
            <a:pPr algn="ctr"/>
            <a:r>
              <a:rPr lang="en-GB" dirty="0">
                <a:ln w="0"/>
                <a:solidFill>
                  <a:schemeClr val="tx1"/>
                </a:solidFill>
              </a:rPr>
              <a:t>while, since</a:t>
            </a:r>
            <a:r>
              <a:rPr lang="en-GB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,</a:t>
            </a:r>
          </a:p>
          <a:p>
            <a:pPr algn="ctr"/>
            <a:r>
              <a:rPr lang="en-GB" dirty="0"/>
              <a:t>before, during, after, at, on, during</a:t>
            </a:r>
          </a:p>
        </p:txBody>
      </p:sp>
      <p:sp>
        <p:nvSpPr>
          <p:cNvPr id="18" name="Rectangle 17"/>
          <p:cNvSpPr/>
          <p:nvPr/>
        </p:nvSpPr>
        <p:spPr>
          <a:xfrm>
            <a:off x="1254785" y="4400561"/>
            <a:ext cx="340099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dirty="0">
                <a:latin typeface="+mj-lt"/>
              </a:rPr>
              <a:t>Madder plants were used </a:t>
            </a:r>
            <a:endParaRPr lang="en-GB" sz="2800" dirty="0">
              <a:latin typeface="+mj-lt"/>
            </a:endParaRPr>
          </a:p>
        </p:txBody>
      </p:sp>
      <p:sp>
        <p:nvSpPr>
          <p:cNvPr id="19" name="Rectangle 18"/>
          <p:cNvSpPr/>
          <p:nvPr/>
        </p:nvSpPr>
        <p:spPr>
          <a:xfrm>
            <a:off x="1254785" y="5075940"/>
            <a:ext cx="340099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dirty="0">
                <a:latin typeface="+mj-lt"/>
              </a:rPr>
              <a:t>Madder plants were used </a:t>
            </a:r>
            <a:endParaRPr lang="en-GB" sz="2800" dirty="0">
              <a:latin typeface="+mj-lt"/>
            </a:endParaRPr>
          </a:p>
        </p:txBody>
      </p:sp>
      <p:pic>
        <p:nvPicPr>
          <p:cNvPr id="5" name="question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011103" y="953423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746209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1" dur="7888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6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  <p:bldLst>
      <p:bldP spid="2" grpId="0" uiExpand="1" build="p"/>
      <p:bldP spid="25" grpId="0"/>
      <p:bldP spid="3" grpId="0" animBg="1"/>
      <p:bldP spid="26" grpId="0"/>
      <p:bldP spid="6" grpId="0"/>
      <p:bldP spid="11" grpId="0"/>
      <p:bldP spid="12" grpId="0"/>
      <p:bldP spid="4" grpId="0"/>
      <p:bldP spid="9" grpId="0"/>
      <p:bldP spid="10" grpId="0"/>
      <p:bldP spid="14" grpId="0" animBg="1"/>
      <p:bldP spid="18" grpId="0"/>
      <p:bldP spid="19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354184" y="1592896"/>
            <a:ext cx="2111609" cy="288000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93290" y="469135"/>
            <a:ext cx="11205419" cy="5919729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790465" y="954908"/>
            <a:ext cx="10573555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>
                <a:solidFill>
                  <a:srgbClr val="00B0F0"/>
                </a:solidFill>
              </a:rPr>
              <a:t>Prepositions</a:t>
            </a:r>
            <a:r>
              <a:rPr lang="en-GB" sz="3600" b="1" dirty="0"/>
              <a:t> </a:t>
            </a:r>
          </a:p>
          <a:p>
            <a:pPr algn="ctr"/>
            <a:r>
              <a:rPr lang="en-GB" sz="2800" dirty="0">
                <a:solidFill>
                  <a:srgbClr val="00B0F0"/>
                </a:solidFill>
              </a:rPr>
              <a:t>Prepositions</a:t>
            </a:r>
            <a:r>
              <a:rPr lang="en-GB" sz="2800" dirty="0"/>
              <a:t> help us express </a:t>
            </a:r>
            <a:r>
              <a:rPr lang="en-GB" sz="2800" b="1" dirty="0">
                <a:solidFill>
                  <a:schemeClr val="bg1"/>
                </a:solidFill>
              </a:rPr>
              <a:t>time</a:t>
            </a:r>
            <a:r>
              <a:rPr lang="en-GB" sz="2800" dirty="0">
                <a:solidFill>
                  <a:schemeClr val="bg1"/>
                </a:solidFill>
              </a:rPr>
              <a:t>, </a:t>
            </a:r>
            <a:r>
              <a:rPr lang="en-GB" sz="2800" b="1" dirty="0">
                <a:solidFill>
                  <a:schemeClr val="bg1"/>
                </a:solidFill>
              </a:rPr>
              <a:t>place</a:t>
            </a:r>
            <a:r>
              <a:rPr lang="en-GB" sz="2800" dirty="0">
                <a:solidFill>
                  <a:schemeClr val="bg1"/>
                </a:solidFill>
              </a:rPr>
              <a:t> and </a:t>
            </a:r>
            <a:r>
              <a:rPr lang="en-GB" sz="2800" b="1" dirty="0">
                <a:solidFill>
                  <a:schemeClr val="bg1"/>
                </a:solidFill>
              </a:rPr>
              <a:t>cause</a:t>
            </a:r>
            <a:r>
              <a:rPr lang="en-GB" sz="2800" dirty="0">
                <a:solidFill>
                  <a:schemeClr val="bg1"/>
                </a:solidFill>
              </a:rPr>
              <a:t>.</a:t>
            </a:r>
          </a:p>
        </p:txBody>
      </p:sp>
      <p:sp>
        <p:nvSpPr>
          <p:cNvPr id="25" name="Rectangle 24"/>
          <p:cNvSpPr/>
          <p:nvPr/>
        </p:nvSpPr>
        <p:spPr>
          <a:xfrm>
            <a:off x="1089890" y="3646651"/>
            <a:ext cx="281155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400" dirty="0">
                <a:latin typeface="+mj-lt"/>
              </a:rPr>
              <a:t>The dye is produced</a:t>
            </a:r>
          </a:p>
        </p:txBody>
      </p:sp>
      <p:sp>
        <p:nvSpPr>
          <p:cNvPr id="3" name="Rounded Rectangular Callout 2"/>
          <p:cNvSpPr/>
          <p:nvPr/>
        </p:nvSpPr>
        <p:spPr>
          <a:xfrm>
            <a:off x="9160230" y="684266"/>
            <a:ext cx="2197510" cy="901233"/>
          </a:xfrm>
          <a:prstGeom prst="wedgeRoundRectCallout">
            <a:avLst>
              <a:gd name="adj1" fmla="val 44268"/>
              <a:gd name="adj2" fmla="val 85411"/>
              <a:gd name="adj3" fmla="val 16667"/>
            </a:avLst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>
                <a:solidFill>
                  <a:schemeClr val="tx1"/>
                </a:solidFill>
              </a:rPr>
              <a:t>Where?</a:t>
            </a:r>
            <a:endParaRPr lang="en-GB" sz="2800" dirty="0"/>
          </a:p>
        </p:txBody>
      </p:sp>
      <p:sp>
        <p:nvSpPr>
          <p:cNvPr id="26" name="Rectangle 25"/>
          <p:cNvSpPr/>
          <p:nvPr/>
        </p:nvSpPr>
        <p:spPr>
          <a:xfrm>
            <a:off x="3663486" y="3646650"/>
            <a:ext cx="206659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b="1" i="1" dirty="0">
                <a:solidFill>
                  <a:srgbClr val="00B0F0"/>
                </a:solidFill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from</a:t>
            </a:r>
            <a:r>
              <a:rPr lang="en-GB" sz="2400" b="1" i="1" dirty="0"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 the roots.</a:t>
            </a:r>
            <a:r>
              <a:rPr lang="en-GB" sz="2400" b="1" i="1" dirty="0">
                <a:solidFill>
                  <a:srgbClr val="0000FF"/>
                </a:solidFill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lang="en-GB" i="1" dirty="0">
              <a:solidFill>
                <a:srgbClr val="0000FF"/>
              </a:solidFill>
              <a:latin typeface="+mj-lt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1089890" y="2669111"/>
            <a:ext cx="7502760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i="1" dirty="0">
                <a:solidFill>
                  <a:schemeClr val="accent5">
                    <a:lumMod val="75000"/>
                  </a:schemeClr>
                </a:solidFill>
              </a:rPr>
              <a:t>Try adding your own prepositional phrase to express </a:t>
            </a:r>
            <a:r>
              <a:rPr lang="en-GB" sz="2400" b="1" i="1" dirty="0">
                <a:solidFill>
                  <a:schemeClr val="accent5">
                    <a:lumMod val="75000"/>
                  </a:schemeClr>
                </a:solidFill>
              </a:rPr>
              <a:t>place</a:t>
            </a:r>
            <a:r>
              <a:rPr lang="en-GB" sz="2400" i="1" dirty="0">
                <a:solidFill>
                  <a:schemeClr val="accent5">
                    <a:lumMod val="75000"/>
                  </a:schemeClr>
                </a:solidFill>
              </a:rPr>
              <a:t>.</a:t>
            </a:r>
          </a:p>
        </p:txBody>
      </p:sp>
      <p:sp>
        <p:nvSpPr>
          <p:cNvPr id="11" name="Rectangle 10"/>
          <p:cNvSpPr/>
          <p:nvPr/>
        </p:nvSpPr>
        <p:spPr>
          <a:xfrm>
            <a:off x="3648246" y="4285083"/>
            <a:ext cx="122501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b="1" i="1" dirty="0">
                <a:solidFill>
                  <a:srgbClr val="00B0F0"/>
                </a:solidFill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in</a:t>
            </a:r>
            <a:r>
              <a:rPr lang="en-GB" sz="2400" b="1" i="1" dirty="0">
                <a:solidFill>
                  <a:srgbClr val="0000FF"/>
                </a:solidFill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2400" b="1" i="1" dirty="0"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a vat.</a:t>
            </a:r>
            <a:r>
              <a:rPr lang="en-GB" sz="2400" b="1" i="1" dirty="0">
                <a:solidFill>
                  <a:srgbClr val="0000FF"/>
                </a:solidFill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lang="en-GB" i="1" dirty="0">
              <a:solidFill>
                <a:srgbClr val="0000FF"/>
              </a:solidFill>
              <a:latin typeface="+mj-lt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3647309" y="4923517"/>
            <a:ext cx="245785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b="1" i="1" dirty="0">
                <a:solidFill>
                  <a:srgbClr val="00B0F0"/>
                </a:solidFill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below</a:t>
            </a:r>
            <a:r>
              <a:rPr lang="en-GB" sz="2400" b="1" i="1" dirty="0">
                <a:solidFill>
                  <a:srgbClr val="0000FF"/>
                </a:solidFill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2400" b="1" i="1" dirty="0"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the ground.</a:t>
            </a:r>
            <a:r>
              <a:rPr lang="en-GB" sz="2400" b="1" i="1" dirty="0">
                <a:solidFill>
                  <a:srgbClr val="0000FF"/>
                </a:solidFill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lang="en-GB" i="1" dirty="0">
              <a:solidFill>
                <a:srgbClr val="0000FF"/>
              </a:solidFill>
              <a:latin typeface="+mj-lt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8175241" y="1508906"/>
            <a:ext cx="175028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/>
              <a:t>and cause.</a:t>
            </a:r>
          </a:p>
        </p:txBody>
      </p:sp>
      <p:sp>
        <p:nvSpPr>
          <p:cNvPr id="9" name="Rectangle 8"/>
          <p:cNvSpPr/>
          <p:nvPr/>
        </p:nvSpPr>
        <p:spPr>
          <a:xfrm>
            <a:off x="6462771" y="1508906"/>
            <a:ext cx="104547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solidFill>
                  <a:prstClr val="black"/>
                </a:solidFill>
              </a:rPr>
              <a:t>time,</a:t>
            </a:r>
            <a:r>
              <a:rPr lang="en-GB" sz="2800" b="1" dirty="0">
                <a:solidFill>
                  <a:prstClr val="black"/>
                </a:solidFill>
              </a:rPr>
              <a:t> </a:t>
            </a:r>
            <a:endParaRPr lang="en-GB" dirty="0"/>
          </a:p>
        </p:txBody>
      </p:sp>
      <p:sp>
        <p:nvSpPr>
          <p:cNvPr id="10" name="Rectangle 9"/>
          <p:cNvSpPr/>
          <p:nvPr/>
        </p:nvSpPr>
        <p:spPr>
          <a:xfrm>
            <a:off x="7304804" y="1508906"/>
            <a:ext cx="97494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b="1" dirty="0">
                <a:solidFill>
                  <a:prstClr val="black"/>
                </a:solidFill>
              </a:rPr>
              <a:t>place</a:t>
            </a:r>
            <a:endParaRPr lang="en-GB" dirty="0"/>
          </a:p>
        </p:txBody>
      </p:sp>
      <p:sp>
        <p:nvSpPr>
          <p:cNvPr id="13" name="Rounded Rectangle 12"/>
          <p:cNvSpPr/>
          <p:nvPr/>
        </p:nvSpPr>
        <p:spPr>
          <a:xfrm>
            <a:off x="8201184" y="4802404"/>
            <a:ext cx="2197510" cy="1443789"/>
          </a:xfrm>
          <a:prstGeom prst="round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b="1" dirty="0">
                <a:ln w="0"/>
                <a:solidFill>
                  <a:srgbClr val="00B0F0"/>
                </a:solidFill>
              </a:rPr>
              <a:t>Prepositions</a:t>
            </a:r>
          </a:p>
          <a:p>
            <a:pPr algn="ctr"/>
            <a:r>
              <a:rPr lang="en-GB" dirty="0">
                <a:ln w="0"/>
                <a:solidFill>
                  <a:schemeClr val="tx1"/>
                </a:solidFill>
              </a:rPr>
              <a:t>above, below,</a:t>
            </a:r>
          </a:p>
          <a:p>
            <a:pPr algn="ctr"/>
            <a:r>
              <a:rPr lang="en-GB" dirty="0"/>
              <a:t>inside, outside, on, in, between</a:t>
            </a:r>
          </a:p>
        </p:txBody>
      </p:sp>
      <p:sp>
        <p:nvSpPr>
          <p:cNvPr id="16" name="Rectangle 15"/>
          <p:cNvSpPr/>
          <p:nvPr/>
        </p:nvSpPr>
        <p:spPr>
          <a:xfrm>
            <a:off x="1089890" y="4923517"/>
            <a:ext cx="3212737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400" dirty="0">
                <a:latin typeface="+mj-lt"/>
              </a:rPr>
              <a:t>The dye is produced</a:t>
            </a:r>
          </a:p>
        </p:txBody>
      </p:sp>
      <p:sp>
        <p:nvSpPr>
          <p:cNvPr id="18" name="Rectangle 17"/>
          <p:cNvSpPr/>
          <p:nvPr/>
        </p:nvSpPr>
        <p:spPr>
          <a:xfrm>
            <a:off x="1089891" y="4285082"/>
            <a:ext cx="321273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400" dirty="0">
                <a:latin typeface="+mj-lt"/>
              </a:rPr>
              <a:t>The dye is produced</a:t>
            </a:r>
          </a:p>
        </p:txBody>
      </p:sp>
      <p:pic>
        <p:nvPicPr>
          <p:cNvPr id="15" name="question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301280" y="1276491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36132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1" dur="7679" fill="hold"/>
                                        <p:tgtEl>
                                          <p:spTgt spid="1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4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5"/>
                </p:tgtEl>
              </p:cMediaNode>
            </p:audio>
          </p:childTnLst>
        </p:cTn>
      </p:par>
    </p:tnLst>
    <p:bldLst>
      <p:bldP spid="25" grpId="0"/>
      <p:bldP spid="3" grpId="0" animBg="1"/>
      <p:bldP spid="26" grpId="0"/>
      <p:bldP spid="6" grpId="0"/>
      <p:bldP spid="11" grpId="0"/>
      <p:bldP spid="12" grpId="0"/>
      <p:bldP spid="13" grpId="0" animBg="1"/>
      <p:bldP spid="16" grpId="0"/>
      <p:bldP spid="18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93290" y="469135"/>
            <a:ext cx="11205419" cy="5919729"/>
          </a:xfrm>
          <a:prstGeom prst="rect">
            <a:avLst/>
          </a:prstGeom>
        </p:spPr>
      </p:pic>
      <p:pic>
        <p:nvPicPr>
          <p:cNvPr id="5" name="Picture 4" descr="A close up of a plant&#10;&#10;Description automatically generated">
            <a:extLst>
              <a:ext uri="{FF2B5EF4-FFF2-40B4-BE49-F238E27FC236}">
                <a16:creationId xmlns:a16="http://schemas.microsoft.com/office/drawing/2014/main" xmlns="" id="{55BBAD55-29E3-4B45-96AA-13EA9DB0027D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3566" y="702246"/>
            <a:ext cx="1677060" cy="2160000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815813" y="942258"/>
            <a:ext cx="10573555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>
                <a:solidFill>
                  <a:srgbClr val="00B0F0"/>
                </a:solidFill>
              </a:rPr>
              <a:t>Prepositions</a:t>
            </a:r>
            <a:r>
              <a:rPr lang="en-GB" sz="3600" b="1" dirty="0"/>
              <a:t> </a:t>
            </a:r>
          </a:p>
          <a:p>
            <a:pPr algn="ctr"/>
            <a:r>
              <a:rPr lang="en-GB" sz="2800" dirty="0">
                <a:solidFill>
                  <a:srgbClr val="00B0F0"/>
                </a:solidFill>
              </a:rPr>
              <a:t>Prepositions</a:t>
            </a:r>
            <a:r>
              <a:rPr lang="en-GB" sz="2800" dirty="0"/>
              <a:t> help us express </a:t>
            </a:r>
            <a:r>
              <a:rPr lang="en-GB" sz="2800" b="1" dirty="0">
                <a:solidFill>
                  <a:schemeClr val="bg1"/>
                </a:solidFill>
              </a:rPr>
              <a:t>time</a:t>
            </a:r>
            <a:r>
              <a:rPr lang="en-GB" sz="2800" dirty="0">
                <a:solidFill>
                  <a:schemeClr val="bg1"/>
                </a:solidFill>
              </a:rPr>
              <a:t>, </a:t>
            </a:r>
            <a:r>
              <a:rPr lang="en-GB" sz="2800" b="1" dirty="0">
                <a:solidFill>
                  <a:schemeClr val="bg1"/>
                </a:solidFill>
              </a:rPr>
              <a:t>place</a:t>
            </a:r>
            <a:r>
              <a:rPr lang="en-GB" sz="2800" dirty="0">
                <a:solidFill>
                  <a:schemeClr val="bg1"/>
                </a:solidFill>
              </a:rPr>
              <a:t> and </a:t>
            </a:r>
            <a:r>
              <a:rPr lang="en-GB" sz="2800" b="1" dirty="0">
                <a:solidFill>
                  <a:schemeClr val="bg1"/>
                </a:solidFill>
              </a:rPr>
              <a:t>cause</a:t>
            </a:r>
            <a:r>
              <a:rPr lang="en-GB" sz="2800" dirty="0">
                <a:solidFill>
                  <a:schemeClr val="bg1"/>
                </a:solidFill>
              </a:rPr>
              <a:t>.</a:t>
            </a:r>
          </a:p>
        </p:txBody>
      </p:sp>
      <p:sp>
        <p:nvSpPr>
          <p:cNvPr id="25" name="Rectangle 24"/>
          <p:cNvSpPr/>
          <p:nvPr/>
        </p:nvSpPr>
        <p:spPr>
          <a:xfrm>
            <a:off x="1154556" y="3799579"/>
            <a:ext cx="211019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dirty="0">
                <a:latin typeface="+mj-lt"/>
              </a:rPr>
              <a:t>Woad was used</a:t>
            </a:r>
            <a:endParaRPr lang="en-GB" sz="2800" dirty="0">
              <a:latin typeface="+mj-lt"/>
            </a:endParaRPr>
          </a:p>
        </p:txBody>
      </p:sp>
      <p:sp>
        <p:nvSpPr>
          <p:cNvPr id="26" name="Rectangle 25"/>
          <p:cNvSpPr/>
          <p:nvPr/>
        </p:nvSpPr>
        <p:spPr>
          <a:xfrm>
            <a:off x="3394643" y="3799580"/>
            <a:ext cx="276582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b="1" i="1" dirty="0">
                <a:solidFill>
                  <a:srgbClr val="00B0F0"/>
                </a:solidFill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for</a:t>
            </a:r>
            <a:r>
              <a:rPr lang="en-GB" sz="2400" b="1" i="1" dirty="0"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 its deep blue dye.</a:t>
            </a:r>
            <a:r>
              <a:rPr lang="en-GB" sz="2400" b="1" i="1" dirty="0">
                <a:solidFill>
                  <a:srgbClr val="0000FF"/>
                </a:solidFill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lang="en-GB" i="1" dirty="0">
              <a:solidFill>
                <a:srgbClr val="0000FF"/>
              </a:solidFill>
              <a:latin typeface="+mj-lt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1023188" y="2779181"/>
            <a:ext cx="754905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i="1" dirty="0">
                <a:solidFill>
                  <a:schemeClr val="accent5">
                    <a:lumMod val="75000"/>
                  </a:schemeClr>
                </a:solidFill>
              </a:rPr>
              <a:t>Try adding your own prepositional phrase to express </a:t>
            </a:r>
            <a:r>
              <a:rPr lang="en-GB" sz="2400" b="1" i="1" dirty="0">
                <a:solidFill>
                  <a:schemeClr val="accent5">
                    <a:lumMod val="75000"/>
                  </a:schemeClr>
                </a:solidFill>
              </a:rPr>
              <a:t>cause</a:t>
            </a:r>
            <a:r>
              <a:rPr lang="en-GB" sz="2400" i="1" dirty="0">
                <a:solidFill>
                  <a:schemeClr val="accent5">
                    <a:lumMod val="75000"/>
                  </a:schemeClr>
                </a:solidFill>
              </a:rPr>
              <a:t>.</a:t>
            </a:r>
          </a:p>
        </p:txBody>
      </p:sp>
      <p:sp>
        <p:nvSpPr>
          <p:cNvPr id="11" name="Rectangle 10"/>
          <p:cNvSpPr/>
          <p:nvPr/>
        </p:nvSpPr>
        <p:spPr>
          <a:xfrm>
            <a:off x="3366339" y="4449569"/>
            <a:ext cx="339689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b="1" i="1" dirty="0">
                <a:solidFill>
                  <a:srgbClr val="00B0F0"/>
                </a:solidFill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due to </a:t>
            </a:r>
            <a:r>
              <a:rPr lang="en-GB" sz="2400" b="1" i="1" dirty="0"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its easy cultivation.</a:t>
            </a:r>
            <a:r>
              <a:rPr lang="en-GB" sz="2400" b="1" i="1" dirty="0">
                <a:solidFill>
                  <a:srgbClr val="0000FF"/>
                </a:solidFill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lang="en-GB" i="1" dirty="0">
              <a:solidFill>
                <a:srgbClr val="0000FF"/>
              </a:solidFill>
              <a:latin typeface="+mj-lt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3394643" y="5070265"/>
            <a:ext cx="527214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b="1" i="1" dirty="0">
                <a:solidFill>
                  <a:srgbClr val="00B0F0"/>
                </a:solidFill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because of </a:t>
            </a:r>
            <a:r>
              <a:rPr lang="en-GB" sz="2400" b="1" i="1" dirty="0"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the range of shades it creates.</a:t>
            </a:r>
            <a:r>
              <a:rPr lang="en-GB" sz="2400" b="1" i="1" dirty="0">
                <a:solidFill>
                  <a:srgbClr val="0000FF"/>
                </a:solidFill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lang="en-GB" i="1" dirty="0">
              <a:solidFill>
                <a:srgbClr val="0000FF"/>
              </a:solidFill>
              <a:latin typeface="+mj-lt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8752756" y="1508906"/>
            <a:ext cx="111870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b="1" dirty="0"/>
              <a:t>cause</a:t>
            </a:r>
            <a:r>
              <a:rPr lang="en-GB" sz="2800" dirty="0"/>
              <a:t>.</a:t>
            </a:r>
          </a:p>
        </p:txBody>
      </p:sp>
      <p:sp>
        <p:nvSpPr>
          <p:cNvPr id="9" name="Rectangle 8"/>
          <p:cNvSpPr/>
          <p:nvPr/>
        </p:nvSpPr>
        <p:spPr>
          <a:xfrm>
            <a:off x="6462771" y="1508906"/>
            <a:ext cx="104547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solidFill>
                  <a:prstClr val="black"/>
                </a:solidFill>
              </a:rPr>
              <a:t>time, </a:t>
            </a:r>
            <a:endParaRPr lang="en-GB" dirty="0"/>
          </a:p>
        </p:txBody>
      </p:sp>
      <p:sp>
        <p:nvSpPr>
          <p:cNvPr id="10" name="Rectangle 9"/>
          <p:cNvSpPr/>
          <p:nvPr/>
        </p:nvSpPr>
        <p:spPr>
          <a:xfrm>
            <a:off x="7304804" y="1508906"/>
            <a:ext cx="160653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solidFill>
                  <a:prstClr val="black"/>
                </a:solidFill>
              </a:rPr>
              <a:t>place</a:t>
            </a:r>
            <a:r>
              <a:rPr lang="en-GB" sz="2800" b="1" dirty="0">
                <a:solidFill>
                  <a:prstClr val="black"/>
                </a:solidFill>
              </a:rPr>
              <a:t> </a:t>
            </a:r>
            <a:r>
              <a:rPr lang="en-GB" sz="2800" dirty="0">
                <a:solidFill>
                  <a:prstClr val="black"/>
                </a:solidFill>
              </a:rPr>
              <a:t>and</a:t>
            </a:r>
            <a:endParaRPr lang="en-GB" dirty="0"/>
          </a:p>
        </p:txBody>
      </p:sp>
      <p:sp>
        <p:nvSpPr>
          <p:cNvPr id="13" name="Rounded Rectangle 12"/>
          <p:cNvSpPr/>
          <p:nvPr/>
        </p:nvSpPr>
        <p:spPr>
          <a:xfrm>
            <a:off x="9312108" y="5135523"/>
            <a:ext cx="2197510" cy="1088796"/>
          </a:xfrm>
          <a:prstGeom prst="round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dirty="0">
                <a:ln w="0"/>
                <a:solidFill>
                  <a:srgbClr val="00B0F0"/>
                </a:solidFill>
              </a:rPr>
              <a:t>Prepositions</a:t>
            </a:r>
          </a:p>
          <a:p>
            <a:pPr algn="ctr"/>
            <a:r>
              <a:rPr lang="en-GB" dirty="0" smtClean="0">
                <a:ln w="0"/>
                <a:solidFill>
                  <a:schemeClr val="tx1"/>
                </a:solidFill>
              </a:rPr>
              <a:t>because </a:t>
            </a:r>
            <a:r>
              <a:rPr lang="en-GB" dirty="0">
                <a:ln w="0"/>
                <a:solidFill>
                  <a:schemeClr val="tx1"/>
                </a:solidFill>
              </a:rPr>
              <a:t>of, due to,</a:t>
            </a:r>
          </a:p>
          <a:p>
            <a:pPr algn="ctr"/>
            <a:r>
              <a:rPr lang="en-GB" dirty="0"/>
              <a:t>from, for </a:t>
            </a:r>
          </a:p>
        </p:txBody>
      </p:sp>
      <p:sp>
        <p:nvSpPr>
          <p:cNvPr id="17" name="Rectangle 16"/>
          <p:cNvSpPr/>
          <p:nvPr/>
        </p:nvSpPr>
        <p:spPr>
          <a:xfrm>
            <a:off x="1154556" y="4449568"/>
            <a:ext cx="238655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400" dirty="0">
                <a:latin typeface="+mj-lt"/>
              </a:rPr>
              <a:t>Woad was used</a:t>
            </a:r>
          </a:p>
        </p:txBody>
      </p:sp>
      <p:sp>
        <p:nvSpPr>
          <p:cNvPr id="18" name="Rectangle 17"/>
          <p:cNvSpPr/>
          <p:nvPr/>
        </p:nvSpPr>
        <p:spPr>
          <a:xfrm>
            <a:off x="1154556" y="5071518"/>
            <a:ext cx="211019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dirty="0">
                <a:latin typeface="+mj-lt"/>
              </a:rPr>
              <a:t>Woad was used</a:t>
            </a:r>
          </a:p>
        </p:txBody>
      </p:sp>
      <p:sp>
        <p:nvSpPr>
          <p:cNvPr id="22" name="Rounded Rectangular Callout 2">
            <a:extLst>
              <a:ext uri="{FF2B5EF4-FFF2-40B4-BE49-F238E27FC236}">
                <a16:creationId xmlns:a16="http://schemas.microsoft.com/office/drawing/2014/main" xmlns="" id="{F8706A59-0BF3-43C3-8941-5FD65629ABA8}"/>
              </a:ext>
            </a:extLst>
          </p:cNvPr>
          <p:cNvSpPr/>
          <p:nvPr/>
        </p:nvSpPr>
        <p:spPr>
          <a:xfrm>
            <a:off x="9113581" y="679864"/>
            <a:ext cx="2197510" cy="901233"/>
          </a:xfrm>
          <a:prstGeom prst="wedgeRoundRectCallout">
            <a:avLst>
              <a:gd name="adj1" fmla="val 44268"/>
              <a:gd name="adj2" fmla="val 85411"/>
              <a:gd name="adj3" fmla="val 16667"/>
            </a:avLst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>
                <a:solidFill>
                  <a:schemeClr val="tx1"/>
                </a:solidFill>
              </a:rPr>
              <a:t>Why?</a:t>
            </a:r>
            <a:endParaRPr lang="en-GB" sz="2800" dirty="0"/>
          </a:p>
        </p:txBody>
      </p:sp>
      <p:pic>
        <p:nvPicPr>
          <p:cNvPr id="7" name="question">
            <a:hlinkClick r:id="" action="ppaction://media"/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end="3235.3378"/>
                </p14:media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5851525" y="3184525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486925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1" dur="6766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4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  <p:bldLst>
      <p:bldP spid="25" grpId="0"/>
      <p:bldP spid="26" grpId="0"/>
      <p:bldP spid="6" grpId="0"/>
      <p:bldP spid="11" grpId="0"/>
      <p:bldP spid="12" grpId="0"/>
      <p:bldP spid="13" grpId="0" animBg="1"/>
      <p:bldP spid="17" grpId="0"/>
      <p:bldP spid="18" grpId="0"/>
      <p:bldP spid="22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noFill/>
        <a:ln>
          <a:solidFill>
            <a:schemeClr val="tx1"/>
          </a:solidFill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143</TotalTime>
  <Words>292</Words>
  <Application>Microsoft Office PowerPoint</Application>
  <PresentationFormat>Custom</PresentationFormat>
  <Paragraphs>84</Paragraphs>
  <Slides>4</Slides>
  <Notes>4</Notes>
  <HiddenSlides>0</HiddenSlides>
  <MMClips>4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5" baseType="lpstr">
      <vt:lpstr>Office Theme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Grace Woollard</dc:creator>
  <cp:lastModifiedBy>DeputyHead</cp:lastModifiedBy>
  <cp:revision>10</cp:revision>
  <dcterms:created xsi:type="dcterms:W3CDTF">2019-12-31T10:59:47Z</dcterms:created>
  <dcterms:modified xsi:type="dcterms:W3CDTF">2020-04-19T12:58:48Z</dcterms:modified>
</cp:coreProperties>
</file>