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69" r:id="rId2"/>
    <p:sldId id="280" r:id="rId3"/>
    <p:sldId id="271" r:id="rId4"/>
    <p:sldId id="285" r:id="rId5"/>
    <p:sldId id="286" r:id="rId6"/>
    <p:sldId id="287" r:id="rId7"/>
    <p:sldId id="27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2FF1A"/>
    <a:srgbClr val="D2DEEF"/>
    <a:srgbClr val="B4C7E7"/>
    <a:srgbClr val="0000FF"/>
    <a:srgbClr val="CCFFCC"/>
    <a:srgbClr val="FF3399"/>
    <a:srgbClr val="990099"/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280" autoAdjust="0"/>
  </p:normalViewPr>
  <p:slideViewPr>
    <p:cSldViewPr snapToGrid="0">
      <p:cViewPr varScale="1">
        <p:scale>
          <a:sx n="76" d="100"/>
          <a:sy n="76" d="100"/>
        </p:scale>
        <p:origin x="720" y="96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52" d="100"/>
          <a:sy n="52" d="100"/>
        </p:scale>
        <p:origin x="2862" y="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145069D-0DA1-4F58-8F43-90C43489E8AD}" type="datetimeFigureOut">
              <a:rPr lang="en-GB" smtClean="0"/>
              <a:t>24/04/2020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09BC24-41CC-4FC4-BA18-F894B7ED82D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922285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9414144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362181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81386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26805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8531228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4422081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315376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24/04/2020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256117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24/04/2020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432016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24/04/2020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894142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24/04/2020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36324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24/04/2020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353996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24/04/2020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337787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24/04/2020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086550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24/04/2020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002578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24/04/2020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963989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24/04/2020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282541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24/04/2020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080804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2AEE5F-8F5A-4802-B70F-D306782E7DF3}" type="datetimeFigureOut">
              <a:rPr lang="en-GB" smtClean="0"/>
              <a:t>24/04/2020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386868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4.png"/><Relationship Id="rId5" Type="http://schemas.openxmlformats.org/officeDocument/2006/relationships/image" Target="../media/image6.png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4.png"/><Relationship Id="rId5" Type="http://schemas.openxmlformats.org/officeDocument/2006/relationships/image" Target="../media/image7.png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4.png"/><Relationship Id="rId5" Type="http://schemas.openxmlformats.org/officeDocument/2006/relationships/image" Target="../media/image8.png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notesSlide" Target="../notesSlides/notesSlide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8937521" y="4380271"/>
            <a:ext cx="1446263" cy="193612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55887" y="765109"/>
            <a:ext cx="10442712" cy="1619741"/>
          </a:xfrm>
        </p:spPr>
        <p:txBody>
          <a:bodyPr>
            <a:noAutofit/>
          </a:bodyPr>
          <a:lstStyle/>
          <a:p>
            <a:pPr algn="l"/>
            <a:r>
              <a:rPr lang="en-GB" sz="5400" b="1" dirty="0">
                <a:latin typeface="+mn-lt"/>
              </a:rPr>
              <a:t>Progressive form of </a:t>
            </a:r>
            <a:r>
              <a:rPr lang="en-GB" sz="5400" b="1" dirty="0">
                <a:solidFill>
                  <a:srgbClr val="0000FF"/>
                </a:solidFill>
                <a:latin typeface="+mn-lt"/>
              </a:rPr>
              <a:t>verbs</a:t>
            </a:r>
            <a:r>
              <a:rPr lang="en-GB" sz="5400" b="1" dirty="0">
                <a:latin typeface="+mn-lt"/>
              </a:rPr>
              <a:t>: </a:t>
            </a:r>
            <a:br>
              <a:rPr lang="en-GB" b="1" dirty="0"/>
            </a:br>
            <a:r>
              <a:rPr lang="en-GB" sz="4400" b="1" i="1" dirty="0">
                <a:latin typeface="+mn-lt"/>
              </a:rPr>
              <a:t>Present and past progressive (continuous) </a:t>
            </a:r>
            <a:endParaRPr lang="en-GB" sz="8000" b="1" dirty="0"/>
          </a:p>
        </p:txBody>
      </p:sp>
      <p:sp>
        <p:nvSpPr>
          <p:cNvPr id="16" name="Rectangle 15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506437" y="3341640"/>
            <a:ext cx="271741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  <a:tabLst>
                <a:tab pos="5731510" algn="r"/>
              </a:tabLst>
            </a:pP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She </a:t>
            </a:r>
            <a:r>
              <a:rPr lang="en-GB" sz="2800" i="1" dirty="0">
                <a:solidFill>
                  <a:srgbClr val="FF0000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was</a:t>
            </a: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GB" sz="2800" i="1" dirty="0">
                <a:solidFill>
                  <a:srgbClr val="0000FF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running</a:t>
            </a: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.</a:t>
            </a:r>
            <a:endParaRPr lang="en-GB" sz="2800" i="1" dirty="0">
              <a:solidFill>
                <a:srgbClr val="0000FF"/>
              </a:solidFill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8998082" y="3346963"/>
            <a:ext cx="263072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  <a:tabLst>
                <a:tab pos="5731510" algn="r"/>
              </a:tabLst>
            </a:pP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They </a:t>
            </a:r>
            <a:r>
              <a:rPr lang="en-GB" sz="2800" i="1" dirty="0">
                <a:solidFill>
                  <a:srgbClr val="FF0000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are</a:t>
            </a: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GB" sz="2800" i="1" dirty="0">
                <a:solidFill>
                  <a:srgbClr val="0000FF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playing</a:t>
            </a: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.</a:t>
            </a:r>
            <a:endParaRPr lang="en-GB" sz="2800" i="1" dirty="0">
              <a:solidFill>
                <a:srgbClr val="0000FF"/>
              </a:solidFill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6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5887" y="4224654"/>
            <a:ext cx="1722609" cy="209174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7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653969" y="4527269"/>
            <a:ext cx="2208078" cy="178912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23835" y="4237324"/>
            <a:ext cx="1420914" cy="209174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4390550" y="3341640"/>
            <a:ext cx="273491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  <a:tabLst>
                <a:tab pos="5731510" algn="r"/>
              </a:tabLst>
            </a:pP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Alice </a:t>
            </a:r>
            <a:r>
              <a:rPr lang="en-GB" sz="2800" i="1" dirty="0">
                <a:solidFill>
                  <a:srgbClr val="FF0000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is</a:t>
            </a: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GB" sz="2800" i="1" dirty="0">
                <a:solidFill>
                  <a:srgbClr val="0000FF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balancing</a:t>
            </a: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.</a:t>
            </a:r>
            <a:endParaRPr lang="en-GB" sz="2800" i="1" dirty="0">
              <a:solidFill>
                <a:srgbClr val="0000FF"/>
              </a:solidFill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pic>
        <p:nvPicPr>
          <p:cNvPr id="7" name="Online Media 6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62E1A486-1198-6647-97CF-0CB0643FCA1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0229740" y="2345591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96423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743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4" grpId="0"/>
      <p:bldP spid="3" grpId="0"/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4823348" y="4558078"/>
            <a:ext cx="683321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0"/>
              </a:spcAft>
              <a:tabLst>
                <a:tab pos="5731510" algn="r"/>
              </a:tabLst>
            </a:pPr>
            <a:r>
              <a:rPr lang="en-GB" sz="2800" dirty="0">
                <a:ea typeface="MS Mincho"/>
                <a:cs typeface="Times New Roman" panose="02020603050405020304" pitchFamily="18" charset="0"/>
              </a:rPr>
              <a:t>This can be in the </a:t>
            </a:r>
            <a:r>
              <a:rPr lang="en-GB" sz="2800" b="1" dirty="0">
                <a:ea typeface="MS Mincho"/>
                <a:cs typeface="Times New Roman" panose="02020603050405020304" pitchFamily="18" charset="0"/>
              </a:rPr>
              <a:t>present</a:t>
            </a:r>
            <a:r>
              <a:rPr lang="en-GB" sz="2800" dirty="0">
                <a:ea typeface="MS Mincho"/>
                <a:cs typeface="Times New Roman" panose="02020603050405020304" pitchFamily="18" charset="0"/>
              </a:rPr>
              <a:t> (happening now) </a:t>
            </a:r>
          </a:p>
          <a:p>
            <a:pPr>
              <a:spcAft>
                <a:spcPts val="0"/>
              </a:spcAft>
              <a:tabLst>
                <a:tab pos="5731510" algn="r"/>
              </a:tabLst>
            </a:pPr>
            <a:endParaRPr lang="en-GB" sz="2800" dirty="0">
              <a:ea typeface="MS Mincho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  <a:tabLst>
                <a:tab pos="5731510" algn="r"/>
              </a:tabLst>
            </a:pPr>
            <a:r>
              <a:rPr lang="en-GB" sz="2800" dirty="0">
                <a:ea typeface="MS Mincho"/>
                <a:cs typeface="Times New Roman" panose="02020603050405020304" pitchFamily="18" charset="0"/>
              </a:rPr>
              <a:t>or in the </a:t>
            </a:r>
            <a:r>
              <a:rPr lang="en-GB" sz="2800" b="1" dirty="0">
                <a:ea typeface="MS Mincho"/>
                <a:cs typeface="Times New Roman" panose="02020603050405020304" pitchFamily="18" charset="0"/>
              </a:rPr>
              <a:t>past</a:t>
            </a:r>
            <a:r>
              <a:rPr lang="en-GB" sz="2800" dirty="0">
                <a:ea typeface="MS Mincho"/>
                <a:cs typeface="Times New Roman" panose="02020603050405020304" pitchFamily="18" charset="0"/>
              </a:rPr>
              <a:t> (happened then).   </a:t>
            </a:r>
          </a:p>
        </p:txBody>
      </p:sp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2565603" y="695938"/>
            <a:ext cx="702326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The progressive form </a:t>
            </a:r>
            <a:r>
              <a:rPr lang="en-GB" sz="3600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is continuous. </a:t>
            </a:r>
            <a:endParaRPr lang="en-GB" sz="3600" dirty="0"/>
          </a:p>
        </p:txBody>
      </p:sp>
      <p:sp>
        <p:nvSpPr>
          <p:cNvPr id="9" name="Rectangle 8"/>
          <p:cNvSpPr/>
          <p:nvPr/>
        </p:nvSpPr>
        <p:spPr>
          <a:xfrm>
            <a:off x="1973954" y="1502198"/>
            <a:ext cx="580062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It suggests that the action </a:t>
            </a:r>
            <a:r>
              <a:rPr lang="en-GB" sz="2800" b="1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progresses</a:t>
            </a:r>
            <a:r>
              <a:rPr lang="en-GB" sz="2800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, </a:t>
            </a:r>
            <a:endParaRPr lang="en-GB" sz="2800" dirty="0"/>
          </a:p>
        </p:txBody>
      </p:sp>
      <p:sp>
        <p:nvSpPr>
          <p:cNvPr id="11" name="Rectangle 10"/>
          <p:cNvSpPr/>
          <p:nvPr/>
        </p:nvSpPr>
        <p:spPr>
          <a:xfrm>
            <a:off x="7470100" y="1513828"/>
            <a:ext cx="318914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for a period of time, </a:t>
            </a:r>
            <a:endParaRPr lang="en-GB" sz="2800" dirty="0"/>
          </a:p>
        </p:txBody>
      </p:sp>
      <p:sp>
        <p:nvSpPr>
          <p:cNvPr id="12" name="Rectangle 11"/>
          <p:cNvSpPr/>
          <p:nvPr/>
        </p:nvSpPr>
        <p:spPr>
          <a:xfrm>
            <a:off x="2186470" y="2927257"/>
            <a:ext cx="944129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or </a:t>
            </a:r>
            <a:r>
              <a:rPr lang="en-GB" sz="2800" b="1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progresses</a:t>
            </a:r>
            <a:r>
              <a:rPr lang="en-GB" sz="2800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 at the time something else happens or happened. </a:t>
            </a:r>
            <a:endParaRPr lang="en-GB" sz="2800" dirty="0"/>
          </a:p>
        </p:txBody>
      </p:sp>
      <p:sp>
        <p:nvSpPr>
          <p:cNvPr id="13" name="Rectangle 12"/>
          <p:cNvSpPr/>
          <p:nvPr/>
        </p:nvSpPr>
        <p:spPr>
          <a:xfrm>
            <a:off x="5330691" y="2281833"/>
            <a:ext cx="5327149" cy="46166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GB" sz="2400" dirty="0">
                <a:latin typeface="+mj-lt"/>
                <a:ea typeface="MS Mincho"/>
                <a:cs typeface="Times New Roman" panose="02020603050405020304" pitchFamily="18" charset="0"/>
              </a:rPr>
              <a:t>Tom’s tortoise </a:t>
            </a:r>
            <a:r>
              <a:rPr lang="en-GB" sz="2400" i="1" dirty="0">
                <a:latin typeface="+mj-lt"/>
                <a:ea typeface="MS Mincho"/>
                <a:cs typeface="Times New Roman" panose="02020603050405020304" pitchFamily="18" charset="0"/>
              </a:rPr>
              <a:t>was waiting </a:t>
            </a:r>
            <a:r>
              <a:rPr lang="en-GB" sz="2400" dirty="0">
                <a:latin typeface="+mj-lt"/>
                <a:ea typeface="MS Mincho"/>
                <a:cs typeface="Times New Roman" panose="02020603050405020304" pitchFamily="18" charset="0"/>
              </a:rPr>
              <a:t>for his lettuce</a:t>
            </a:r>
            <a:r>
              <a:rPr lang="en-GB" sz="2400" i="1" dirty="0">
                <a:latin typeface="+mj-lt"/>
                <a:ea typeface="MS Mincho"/>
                <a:cs typeface="Times New Roman" panose="02020603050405020304" pitchFamily="18" charset="0"/>
              </a:rPr>
              <a:t>.</a:t>
            </a:r>
            <a:endParaRPr lang="en-GB" i="1" dirty="0">
              <a:effectLst/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3984555" y="3716858"/>
            <a:ext cx="7533168" cy="46166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GB" sz="2400" dirty="0">
                <a:latin typeface="+mj-lt"/>
                <a:ea typeface="MS Mincho"/>
                <a:cs typeface="Times New Roman" panose="02020603050405020304" pitchFamily="18" charset="0"/>
              </a:rPr>
              <a:t>Tom’s tortoise </a:t>
            </a:r>
            <a:r>
              <a:rPr lang="en-GB" sz="2400" i="1" dirty="0">
                <a:latin typeface="+mj-lt"/>
                <a:ea typeface="MS Mincho"/>
                <a:cs typeface="Times New Roman" panose="02020603050405020304" pitchFamily="18" charset="0"/>
              </a:rPr>
              <a:t>was waiting </a:t>
            </a:r>
            <a:r>
              <a:rPr lang="en-GB" sz="2400" dirty="0">
                <a:latin typeface="+mj-lt"/>
                <a:ea typeface="MS Mincho"/>
                <a:cs typeface="Times New Roman" panose="02020603050405020304" pitchFamily="18" charset="0"/>
              </a:rPr>
              <a:t>when he saw the lawnmower</a:t>
            </a:r>
            <a:r>
              <a:rPr lang="en-GB" sz="2400" i="1" dirty="0">
                <a:latin typeface="+mj-lt"/>
                <a:ea typeface="MS Mincho"/>
                <a:cs typeface="Times New Roman" panose="02020603050405020304" pitchFamily="18" charset="0"/>
              </a:rPr>
              <a:t>.</a:t>
            </a:r>
            <a:endParaRPr lang="en-GB" i="1" dirty="0">
              <a:effectLst/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pic>
        <p:nvPicPr>
          <p:cNvPr id="15" name="Picture 14"/>
          <p:cNvPicPr/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619191" y="4247011"/>
            <a:ext cx="2453640" cy="191008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0" name="Oval Callout 9"/>
          <p:cNvSpPr/>
          <p:nvPr/>
        </p:nvSpPr>
        <p:spPr>
          <a:xfrm>
            <a:off x="3156057" y="5105383"/>
            <a:ext cx="2690822" cy="829939"/>
          </a:xfrm>
          <a:prstGeom prst="wedgeEllipseCallout">
            <a:avLst>
              <a:gd name="adj1" fmla="val -42328"/>
              <a:gd name="adj2" fmla="val -84470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rgbClr val="FF0000"/>
                </a:solidFill>
              </a:rPr>
              <a:t>EEK! There’s a lawnmower</a:t>
            </a:r>
          </a:p>
        </p:txBody>
      </p:sp>
      <p:sp>
        <p:nvSpPr>
          <p:cNvPr id="16" name="Oval Callout 15"/>
          <p:cNvSpPr/>
          <p:nvPr/>
        </p:nvSpPr>
        <p:spPr>
          <a:xfrm>
            <a:off x="3157570" y="5094310"/>
            <a:ext cx="2690822" cy="829939"/>
          </a:xfrm>
          <a:prstGeom prst="wedgeEllipseCallout">
            <a:avLst>
              <a:gd name="adj1" fmla="val -42328"/>
              <a:gd name="adj2" fmla="val -84470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rgbClr val="FF0000"/>
                </a:solidFill>
              </a:rPr>
              <a:t>WOW!</a:t>
            </a:r>
          </a:p>
          <a:p>
            <a:pPr algn="ctr"/>
            <a:r>
              <a:rPr lang="en-US" dirty="0">
                <a:solidFill>
                  <a:srgbClr val="FF0000"/>
                </a:solidFill>
              </a:rPr>
              <a:t> It has missed me! </a:t>
            </a:r>
          </a:p>
        </p:txBody>
      </p:sp>
      <p:pic>
        <p:nvPicPr>
          <p:cNvPr id="2" name="Online Media 1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ED1420C5-236C-FE43-9F6D-7D2DC4AC0FC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12800" y="617806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12550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50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5" grpId="0" uiExpand="1" build="p"/>
      <p:bldP spid="9" grpId="0"/>
      <p:bldP spid="11" grpId="0"/>
      <p:bldP spid="12" grpId="0"/>
      <p:bldP spid="13" grpId="0" animBg="1"/>
      <p:bldP spid="14" grpId="0" animBg="1"/>
      <p:bldP spid="10" grpId="0" animBg="1"/>
      <p:bldP spid="10" grpId="1" animBg="1"/>
      <p:bldP spid="1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22373998"/>
              </p:ext>
            </p:extLst>
          </p:nvPr>
        </p:nvGraphicFramePr>
        <p:xfrm>
          <a:off x="914400" y="1814053"/>
          <a:ext cx="10548000" cy="4136196"/>
        </p:xfrm>
        <a:graphic>
          <a:graphicData uri="http://schemas.openxmlformats.org/drawingml/2006/table">
            <a:tbl>
              <a:tblPr firstRow="1" firstCol="1" bandRow="1"/>
              <a:tblGrid>
                <a:gridCol w="3108382">
                  <a:extLst>
                    <a:ext uri="{9D8B030D-6E8A-4147-A177-3AD203B41FA5}">
                      <a16:colId xmlns:a16="http://schemas.microsoft.com/office/drawing/2014/main" val="1962481"/>
                    </a:ext>
                  </a:extLst>
                </a:gridCol>
                <a:gridCol w="3804737">
                  <a:extLst>
                    <a:ext uri="{9D8B030D-6E8A-4147-A177-3AD203B41FA5}">
                      <a16:colId xmlns:a16="http://schemas.microsoft.com/office/drawing/2014/main" val="3690774616"/>
                    </a:ext>
                  </a:extLst>
                </a:gridCol>
                <a:gridCol w="3634881">
                  <a:extLst>
                    <a:ext uri="{9D8B030D-6E8A-4147-A177-3AD203B41FA5}">
                      <a16:colId xmlns:a16="http://schemas.microsoft.com/office/drawing/2014/main" val="1415077768"/>
                    </a:ext>
                  </a:extLst>
                </a:gridCol>
              </a:tblGrid>
              <a:tr h="4136196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5731510" algn="r"/>
                        </a:tabLst>
                        <a:defRPr/>
                      </a:pPr>
                      <a:r>
                        <a:rPr lang="en-GB" sz="2800" b="1" u="sng" dirty="0">
                          <a:effectLst/>
                          <a:latin typeface="+mn-lt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Past progressive</a:t>
                      </a:r>
                      <a:endParaRPr lang="en-GB" sz="2800" dirty="0">
                        <a:effectLst/>
                        <a:latin typeface="+mn-lt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5731510" algn="r"/>
                        </a:tabLst>
                      </a:pPr>
                      <a:r>
                        <a:rPr lang="en-GB" sz="2800" b="1" u="sng" dirty="0">
                          <a:effectLst/>
                          <a:latin typeface="+mn-lt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Present</a:t>
                      </a:r>
                      <a:endParaRPr lang="en-GB" sz="2800" dirty="0">
                        <a:effectLst/>
                        <a:latin typeface="+mn-lt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5731510" algn="r"/>
                        </a:tabLst>
                        <a:defRPr/>
                      </a:pPr>
                      <a:r>
                        <a:rPr lang="en-GB" sz="2800" b="1" u="sng" dirty="0">
                          <a:effectLst/>
                          <a:latin typeface="+mn-lt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Present progressive</a:t>
                      </a:r>
                      <a:endParaRPr lang="en-GB" sz="2800" dirty="0">
                        <a:effectLst/>
                        <a:latin typeface="+mn-lt"/>
                        <a:ea typeface="MS Mincho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  <a:tabLst>
                          <a:tab pos="5731510" algn="r"/>
                        </a:tabLst>
                      </a:pPr>
                      <a:endParaRPr lang="en-GB" sz="2800" dirty="0">
                        <a:effectLst/>
                        <a:latin typeface="+mn-lt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C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2275070"/>
                  </a:ext>
                </a:extLst>
              </a:tr>
            </a:tbl>
          </a:graphicData>
        </a:graphic>
      </p:graphicFrame>
      <p:sp>
        <p:nvSpPr>
          <p:cNvPr id="4" name="Rectangle 3"/>
          <p:cNvSpPr/>
          <p:nvPr/>
        </p:nvSpPr>
        <p:spPr>
          <a:xfrm>
            <a:off x="1087799" y="771211"/>
            <a:ext cx="997888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GB" sz="3200" b="1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Progressive form of </a:t>
            </a:r>
            <a:r>
              <a:rPr lang="en-GB" sz="3200" b="1" dirty="0">
                <a:solidFill>
                  <a:srgbClr val="0000FF"/>
                </a:solidFill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verbs</a:t>
            </a:r>
            <a:r>
              <a:rPr lang="en-GB" sz="3200" b="1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: present and past progressive</a:t>
            </a:r>
            <a:endParaRPr lang="en-GB" sz="3200" dirty="0">
              <a:latin typeface="Cambria" panose="02040503050406030204" pitchFamily="18" charset="0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258956" y="2540328"/>
            <a:ext cx="149098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  <a:tabLst>
                <a:tab pos="5731510" algn="r"/>
              </a:tabLst>
            </a:pP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He </a:t>
            </a:r>
            <a:r>
              <a:rPr lang="en-GB" sz="2800" i="1" dirty="0">
                <a:solidFill>
                  <a:srgbClr val="0000FF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walks</a:t>
            </a:r>
            <a:endParaRPr lang="en-GB" sz="2800" i="1" dirty="0">
              <a:solidFill>
                <a:srgbClr val="0000FF"/>
              </a:solidFill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302654" y="3214820"/>
            <a:ext cx="14045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  <a:tabLst>
                <a:tab pos="5731510" algn="r"/>
              </a:tabLst>
            </a:pP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She </a:t>
            </a:r>
            <a:r>
              <a:rPr lang="en-GB" sz="2800" i="1" dirty="0">
                <a:solidFill>
                  <a:srgbClr val="0000FF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runs</a:t>
            </a:r>
            <a:endParaRPr lang="en-GB" sz="2800" i="1" dirty="0">
              <a:solidFill>
                <a:srgbClr val="0000FF"/>
              </a:solidFill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832875" y="3891041"/>
            <a:ext cx="247215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  <a:tabLst>
                <a:tab pos="5731510" algn="r"/>
              </a:tabLst>
            </a:pP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The dog </a:t>
            </a:r>
            <a:r>
              <a:rPr lang="en-GB" sz="2800" i="1" dirty="0">
                <a:solidFill>
                  <a:srgbClr val="0000FF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whines</a:t>
            </a:r>
            <a:endParaRPr lang="en-GB" sz="2800" i="1" dirty="0">
              <a:solidFill>
                <a:srgbClr val="0000FF"/>
              </a:solidFill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5190927" y="4525060"/>
            <a:ext cx="162704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  <a:tabLst>
                <a:tab pos="5731510" algn="r"/>
              </a:tabLst>
            </a:pP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We </a:t>
            </a:r>
            <a:r>
              <a:rPr lang="en-GB" sz="2800" i="1" dirty="0">
                <a:solidFill>
                  <a:srgbClr val="0000FF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listen</a:t>
            </a:r>
            <a:endParaRPr lang="en-GB" sz="2800" i="1" dirty="0">
              <a:solidFill>
                <a:srgbClr val="0000FF"/>
              </a:solidFill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8694560" y="2462031"/>
            <a:ext cx="210826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  <a:tabLst>
                <a:tab pos="5731510" algn="r"/>
              </a:tabLst>
            </a:pP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He </a:t>
            </a:r>
            <a:r>
              <a:rPr lang="en-GB" sz="2800" i="1" dirty="0">
                <a:solidFill>
                  <a:srgbClr val="FF0000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is</a:t>
            </a: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GB" sz="2800" i="1" dirty="0">
                <a:solidFill>
                  <a:srgbClr val="0000FF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walking</a:t>
            </a:r>
            <a:endParaRPr lang="en-GB" sz="2800" i="1" dirty="0">
              <a:solidFill>
                <a:srgbClr val="0000FF"/>
              </a:solidFill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135568" y="2473047"/>
            <a:ext cx="246734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  <a:tabLst>
                <a:tab pos="5731510" algn="r"/>
              </a:tabLst>
            </a:pP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He </a:t>
            </a:r>
            <a:r>
              <a:rPr lang="en-GB" sz="2800" i="1" dirty="0">
                <a:solidFill>
                  <a:srgbClr val="FF0000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was</a:t>
            </a: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GB" sz="2800" i="1" dirty="0">
                <a:solidFill>
                  <a:srgbClr val="0000FF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walking</a:t>
            </a:r>
            <a:endParaRPr lang="en-GB" sz="2800" i="1" dirty="0">
              <a:solidFill>
                <a:srgbClr val="0000FF"/>
              </a:solidFill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8627733" y="3118499"/>
            <a:ext cx="219162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  <a:tabLst>
                <a:tab pos="5731510" algn="r"/>
              </a:tabLst>
            </a:pP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She </a:t>
            </a:r>
            <a:r>
              <a:rPr lang="en-GB" sz="2800" i="1" dirty="0">
                <a:solidFill>
                  <a:srgbClr val="FF0000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is</a:t>
            </a: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GB" sz="2800" i="1" dirty="0">
                <a:solidFill>
                  <a:srgbClr val="0000FF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running</a:t>
            </a:r>
            <a:endParaRPr lang="en-GB" sz="2800" i="1" dirty="0">
              <a:solidFill>
                <a:srgbClr val="0000FF"/>
              </a:solidFill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1046281" y="3140432"/>
            <a:ext cx="254749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  <a:tabLst>
                <a:tab pos="5731510" algn="r"/>
              </a:tabLst>
            </a:pP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She </a:t>
            </a:r>
            <a:r>
              <a:rPr lang="en-GB" sz="2800" i="1" dirty="0">
                <a:solidFill>
                  <a:srgbClr val="FF0000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was</a:t>
            </a: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GB" sz="2800" i="1" dirty="0">
                <a:solidFill>
                  <a:srgbClr val="0000FF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running</a:t>
            </a:r>
            <a:endParaRPr lang="en-GB" sz="2800" i="1" dirty="0">
              <a:solidFill>
                <a:srgbClr val="0000FF"/>
              </a:solidFill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8287647" y="3761231"/>
            <a:ext cx="28969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  <a:tabLst>
                <a:tab pos="5731510" algn="r"/>
              </a:tabLst>
            </a:pP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The dog </a:t>
            </a:r>
            <a:r>
              <a:rPr lang="en-GB" sz="2800" i="1" dirty="0">
                <a:solidFill>
                  <a:srgbClr val="FF0000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is</a:t>
            </a: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GB" sz="2800" i="1" dirty="0">
                <a:solidFill>
                  <a:srgbClr val="0000FF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whining</a:t>
            </a:r>
            <a:endParaRPr lang="en-GB" sz="2800" i="1" dirty="0">
              <a:solidFill>
                <a:srgbClr val="0000FF"/>
              </a:solidFill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828716" y="3846038"/>
            <a:ext cx="323915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  <a:tabLst>
                <a:tab pos="5731510" algn="r"/>
              </a:tabLst>
            </a:pP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The dog </a:t>
            </a:r>
            <a:r>
              <a:rPr lang="en-GB" sz="2800" i="1" dirty="0">
                <a:solidFill>
                  <a:srgbClr val="FF0000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was</a:t>
            </a: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GB" sz="2800" i="1" dirty="0">
                <a:solidFill>
                  <a:srgbClr val="0000FF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whining</a:t>
            </a:r>
            <a:endParaRPr lang="en-GB" sz="2800" i="1" dirty="0">
              <a:solidFill>
                <a:srgbClr val="0000FF"/>
              </a:solidFill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8385376" y="4476680"/>
            <a:ext cx="260730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  <a:tabLst>
                <a:tab pos="5731510" algn="r"/>
              </a:tabLst>
            </a:pP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We </a:t>
            </a:r>
            <a:r>
              <a:rPr lang="en-GB" sz="2800" i="1" dirty="0">
                <a:solidFill>
                  <a:srgbClr val="FF0000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are</a:t>
            </a: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GB" sz="2800" i="1" dirty="0">
                <a:solidFill>
                  <a:srgbClr val="0000FF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listening</a:t>
            </a:r>
            <a:endParaRPr lang="en-GB" sz="2800" i="1" dirty="0">
              <a:solidFill>
                <a:srgbClr val="0000FF"/>
              </a:solidFill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975409" y="4526980"/>
            <a:ext cx="28631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  <a:tabLst>
                <a:tab pos="5731510" algn="r"/>
              </a:tabLst>
            </a:pP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We </a:t>
            </a:r>
            <a:r>
              <a:rPr lang="en-GB" sz="2800" i="1" dirty="0">
                <a:solidFill>
                  <a:srgbClr val="FF0000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were</a:t>
            </a: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GB" sz="2800" i="1" dirty="0">
                <a:solidFill>
                  <a:srgbClr val="0000FF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listening</a:t>
            </a:r>
            <a:endParaRPr lang="en-GB" sz="2800" i="1" dirty="0">
              <a:solidFill>
                <a:srgbClr val="0000FF"/>
              </a:solidFill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23" name="Picture 22"/>
          <p:cNvPicPr/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0684435" y="4923640"/>
            <a:ext cx="781685" cy="105981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4" name="Picture 23"/>
          <p:cNvPicPr/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752541" y="4962866"/>
            <a:ext cx="781685" cy="105981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" name="Online Media 2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6B1AA697-ED62-9540-852C-3B9FD7B0ED2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778194" y="864137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39132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2212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371 -0.00116 L -0.83379 0.0007 " pathEditMode="relative" rAng="0" ptsTypes="AA">
                                      <p:cBhvr>
                                        <p:cTn id="5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0010" y="93"/>
                                    </p:animMotion>
                                  </p:childTnLst>
                                </p:cTn>
                              </p:par>
                              <p:par>
                                <p:cTn id="5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5" grpId="0"/>
      <p:bldP spid="6" grpId="0"/>
      <p:bldP spid="11" grpId="0"/>
      <p:bldP spid="12" grpId="0"/>
      <p:bldP spid="13" grpId="0"/>
      <p:bldP spid="1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87799" y="771211"/>
            <a:ext cx="997888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GB" sz="3200" b="1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Progressive form of </a:t>
            </a:r>
            <a:r>
              <a:rPr lang="en-GB" sz="3200" b="1" dirty="0">
                <a:solidFill>
                  <a:srgbClr val="0000FF"/>
                </a:solidFill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verbs</a:t>
            </a:r>
            <a:r>
              <a:rPr lang="en-GB" sz="3200" b="1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: past progressive </a:t>
            </a:r>
            <a:endParaRPr lang="en-GB" sz="3200" dirty="0">
              <a:latin typeface="Cambria" panose="02040503050406030204" pitchFamily="18" charset="0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Rectangle 2"/>
          <p:cNvSpPr/>
          <p:nvPr/>
        </p:nvSpPr>
        <p:spPr>
          <a:xfrm>
            <a:off x="918760" y="5730872"/>
            <a:ext cx="459850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400" i="1" dirty="0">
                <a:solidFill>
                  <a:schemeClr val="accent5">
                    <a:lumMod val="75000"/>
                  </a:schemeClr>
                </a:solidFill>
              </a:rPr>
              <a:t>Can you use past progressive form?</a:t>
            </a:r>
            <a:endParaRPr lang="en-GB" i="1" dirty="0"/>
          </a:p>
        </p:txBody>
      </p:sp>
      <p:sp>
        <p:nvSpPr>
          <p:cNvPr id="23" name="TextBox 22"/>
          <p:cNvSpPr txBox="1"/>
          <p:nvPr/>
        </p:nvSpPr>
        <p:spPr>
          <a:xfrm>
            <a:off x="950402" y="2183300"/>
            <a:ext cx="1380184" cy="646986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0000FF"/>
                </a:solidFill>
              </a:rPr>
              <a:t>leap</a:t>
            </a:r>
          </a:p>
        </p:txBody>
      </p:sp>
      <p:sp>
        <p:nvSpPr>
          <p:cNvPr id="24" name="Speech Bubble: Rectangle with Corners Rounded 23"/>
          <p:cNvSpPr/>
          <p:nvPr/>
        </p:nvSpPr>
        <p:spPr>
          <a:xfrm>
            <a:off x="2774551" y="2041925"/>
            <a:ext cx="3113326" cy="1003443"/>
          </a:xfrm>
          <a:prstGeom prst="wedgeRoundRectCallout">
            <a:avLst>
              <a:gd name="adj1" fmla="val -60991"/>
              <a:gd name="adj2" fmla="val -2760"/>
              <a:gd name="adj3" fmla="val 16667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Think of a sentence which shows that the children </a:t>
            </a:r>
            <a:r>
              <a:rPr lang="en-GB" sz="2000" i="1" dirty="0">
                <a:solidFill>
                  <a:schemeClr val="tx1"/>
                </a:solidFill>
              </a:rPr>
              <a:t>did</a:t>
            </a:r>
            <a:r>
              <a:rPr lang="en-GB" sz="2000" dirty="0">
                <a:solidFill>
                  <a:schemeClr val="tx1"/>
                </a:solidFill>
              </a:rPr>
              <a:t> this </a:t>
            </a:r>
            <a:r>
              <a:rPr lang="en-GB" sz="2000" dirty="0">
                <a:solidFill>
                  <a:srgbClr val="0000FF"/>
                </a:solidFill>
              </a:rPr>
              <a:t>verb</a:t>
            </a:r>
            <a:r>
              <a:rPr lang="en-GB" sz="2000" dirty="0">
                <a:solidFill>
                  <a:schemeClr val="tx1"/>
                </a:solidFill>
              </a:rPr>
              <a:t> </a:t>
            </a:r>
            <a:r>
              <a:rPr lang="en-GB" sz="2000" b="1" dirty="0">
                <a:solidFill>
                  <a:schemeClr val="tx1"/>
                </a:solidFill>
              </a:rPr>
              <a:t>once</a:t>
            </a:r>
            <a:r>
              <a:rPr lang="en-GB" sz="2000" dirty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7031652" y="2041925"/>
            <a:ext cx="4035035" cy="510778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400" i="1" dirty="0">
                <a:latin typeface="+mj-lt"/>
              </a:rPr>
              <a:t>The children </a:t>
            </a:r>
            <a:r>
              <a:rPr lang="en-GB" sz="2400" i="1" dirty="0">
                <a:solidFill>
                  <a:srgbClr val="0000FF"/>
                </a:solidFill>
                <a:latin typeface="+mj-lt"/>
              </a:rPr>
              <a:t>leapt</a:t>
            </a:r>
            <a:r>
              <a:rPr lang="en-GB" sz="2400" i="1" dirty="0">
                <a:latin typeface="+mj-lt"/>
              </a:rPr>
              <a:t>.</a:t>
            </a:r>
          </a:p>
        </p:txBody>
      </p:sp>
      <p:sp>
        <p:nvSpPr>
          <p:cNvPr id="26" name="Speech Bubble: Rectangle with Corners Rounded 25"/>
          <p:cNvSpPr/>
          <p:nvPr/>
        </p:nvSpPr>
        <p:spPr>
          <a:xfrm>
            <a:off x="2767008" y="2041925"/>
            <a:ext cx="3113326" cy="1003443"/>
          </a:xfrm>
          <a:prstGeom prst="wedgeRoundRectCallout">
            <a:avLst>
              <a:gd name="adj1" fmla="val -60991"/>
              <a:gd name="adj2" fmla="val -2760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Think of a sentence which shows that the children </a:t>
            </a:r>
            <a:r>
              <a:rPr lang="en-GB" sz="2000" i="1" dirty="0">
                <a:solidFill>
                  <a:schemeClr val="tx1"/>
                </a:solidFill>
              </a:rPr>
              <a:t>did</a:t>
            </a:r>
            <a:r>
              <a:rPr lang="en-GB" sz="2000" dirty="0">
                <a:solidFill>
                  <a:schemeClr val="tx1"/>
                </a:solidFill>
              </a:rPr>
              <a:t> this </a:t>
            </a:r>
            <a:r>
              <a:rPr lang="en-GB" sz="2000" dirty="0">
                <a:solidFill>
                  <a:srgbClr val="0000FF"/>
                </a:solidFill>
              </a:rPr>
              <a:t>verb</a:t>
            </a:r>
            <a:r>
              <a:rPr lang="en-GB" sz="2000" dirty="0">
                <a:solidFill>
                  <a:schemeClr val="tx1"/>
                </a:solidFill>
              </a:rPr>
              <a:t> </a:t>
            </a:r>
            <a:r>
              <a:rPr lang="en-GB" sz="2000" b="1" dirty="0">
                <a:solidFill>
                  <a:schemeClr val="tx1"/>
                </a:solidFill>
              </a:rPr>
              <a:t>for a while</a:t>
            </a:r>
            <a:r>
              <a:rPr lang="en-GB" sz="2000" dirty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7031651" y="2975851"/>
            <a:ext cx="4035035" cy="510778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400" i="1" dirty="0">
                <a:latin typeface="+mj-lt"/>
              </a:rPr>
              <a:t>The children </a:t>
            </a:r>
            <a:r>
              <a:rPr lang="en-GB" sz="2400" i="1" dirty="0">
                <a:solidFill>
                  <a:srgbClr val="FF0000"/>
                </a:solidFill>
                <a:latin typeface="+mj-lt"/>
              </a:rPr>
              <a:t>were</a:t>
            </a:r>
            <a:r>
              <a:rPr lang="en-GB" sz="2400" i="1" dirty="0">
                <a:latin typeface="+mj-lt"/>
              </a:rPr>
              <a:t> </a:t>
            </a:r>
            <a:r>
              <a:rPr lang="en-GB" sz="2400" i="1" dirty="0">
                <a:solidFill>
                  <a:srgbClr val="0000FF"/>
                </a:solidFill>
                <a:latin typeface="+mj-lt"/>
              </a:rPr>
              <a:t>leaping</a:t>
            </a:r>
            <a:r>
              <a:rPr lang="en-GB" sz="2400" i="1" dirty="0">
                <a:latin typeface="+mj-lt"/>
              </a:rPr>
              <a:t>.</a:t>
            </a:r>
          </a:p>
        </p:txBody>
      </p:sp>
      <p:sp>
        <p:nvSpPr>
          <p:cNvPr id="28" name="Speech Bubble: Rectangle with Corners Rounded 27"/>
          <p:cNvSpPr/>
          <p:nvPr/>
        </p:nvSpPr>
        <p:spPr>
          <a:xfrm>
            <a:off x="7749644" y="4172568"/>
            <a:ext cx="3113326" cy="1003443"/>
          </a:xfrm>
          <a:prstGeom prst="wedgeRoundRectCallout">
            <a:avLst>
              <a:gd name="adj1" fmla="val 13383"/>
              <a:gd name="adj2" fmla="val -126221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This </a:t>
            </a:r>
            <a:r>
              <a:rPr lang="en-GB" sz="2000" b="1" dirty="0">
                <a:solidFill>
                  <a:schemeClr val="tx1"/>
                </a:solidFill>
              </a:rPr>
              <a:t>past progressive </a:t>
            </a:r>
            <a:r>
              <a:rPr lang="en-GB" sz="2000" dirty="0">
                <a:solidFill>
                  <a:schemeClr val="tx1"/>
                </a:solidFill>
              </a:rPr>
              <a:t>form shows the action </a:t>
            </a:r>
            <a:r>
              <a:rPr lang="en-GB" sz="2000" b="1" dirty="0">
                <a:solidFill>
                  <a:schemeClr val="tx1"/>
                </a:solidFill>
              </a:rPr>
              <a:t>continued</a:t>
            </a:r>
            <a:r>
              <a:rPr lang="en-GB" sz="2000" dirty="0">
                <a:solidFill>
                  <a:schemeClr val="tx1"/>
                </a:solidFill>
              </a:rPr>
              <a:t> for a while.</a:t>
            </a:r>
          </a:p>
        </p:txBody>
      </p:sp>
      <p:sp>
        <p:nvSpPr>
          <p:cNvPr id="14" name="Thought Bubble: Cloud 13"/>
          <p:cNvSpPr/>
          <p:nvPr/>
        </p:nvSpPr>
        <p:spPr>
          <a:xfrm>
            <a:off x="5514095" y="4911925"/>
            <a:ext cx="1608578" cy="1028779"/>
          </a:xfrm>
          <a:prstGeom prst="cloudCallout">
            <a:avLst>
              <a:gd name="adj1" fmla="val -98711"/>
              <a:gd name="adj2" fmla="val -91722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Hint: use </a:t>
            </a:r>
            <a:r>
              <a:rPr lang="en-GB" i="1" dirty="0">
                <a:solidFill>
                  <a:srgbClr val="FF0000"/>
                </a:solidFill>
              </a:rPr>
              <a:t>were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 cstate="screen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7799" y="3205912"/>
            <a:ext cx="3641217" cy="199037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468916" y="5419753"/>
            <a:ext cx="4073955" cy="697114"/>
          </a:xfrm>
          <a:prstGeom prst="rect">
            <a:avLst/>
          </a:prstGeom>
          <a:solidFill>
            <a:srgbClr val="FFFF00"/>
          </a:solidFill>
          <a:ln>
            <a:solidFill>
              <a:srgbClr val="FF6600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dirty="0"/>
              <a:t>The children were leaping about when the teacher opened the classroom door.  </a:t>
            </a:r>
          </a:p>
        </p:txBody>
      </p:sp>
      <p:pic>
        <p:nvPicPr>
          <p:cNvPr id="6" name="Online Media 5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797AF5D5-1D04-F242-A24B-A5C892BFF14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230441" y="657198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97530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6362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5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3" grpId="0"/>
      <p:bldP spid="24" grpId="0" animBg="1"/>
      <p:bldP spid="25" grpId="0" animBg="1"/>
      <p:bldP spid="26" grpId="0" animBg="1"/>
      <p:bldP spid="27" grpId="0" animBg="1"/>
      <p:bldP spid="28" grpId="0" animBg="1"/>
      <p:bldP spid="1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87799" y="771211"/>
            <a:ext cx="997888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GB" sz="3200" b="1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Progressive form of </a:t>
            </a:r>
            <a:r>
              <a:rPr lang="en-GB" sz="3200" b="1" dirty="0">
                <a:solidFill>
                  <a:srgbClr val="0000FF"/>
                </a:solidFill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verbs</a:t>
            </a:r>
            <a:r>
              <a:rPr lang="en-GB" sz="3200" b="1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: past progressive</a:t>
            </a:r>
            <a:endParaRPr lang="en-GB" sz="3200" dirty="0">
              <a:latin typeface="Cambria" panose="02040503050406030204" pitchFamily="18" charset="0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3" name="TextBox 22"/>
          <p:cNvSpPr txBox="1"/>
          <p:nvPr/>
        </p:nvSpPr>
        <p:spPr>
          <a:xfrm>
            <a:off x="666418" y="2183300"/>
            <a:ext cx="1664168" cy="646986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0000FF"/>
                </a:solidFill>
              </a:rPr>
              <a:t>quarrel</a:t>
            </a:r>
          </a:p>
        </p:txBody>
      </p:sp>
      <p:sp>
        <p:nvSpPr>
          <p:cNvPr id="24" name="Speech Bubble: Rectangle with Corners Rounded 23"/>
          <p:cNvSpPr/>
          <p:nvPr/>
        </p:nvSpPr>
        <p:spPr>
          <a:xfrm>
            <a:off x="2774551" y="2041925"/>
            <a:ext cx="3113326" cy="1003443"/>
          </a:xfrm>
          <a:prstGeom prst="wedgeRoundRectCallout">
            <a:avLst>
              <a:gd name="adj1" fmla="val -60991"/>
              <a:gd name="adj2" fmla="val -2760"/>
              <a:gd name="adj3" fmla="val 16667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Think of a sentence which shows that we </a:t>
            </a:r>
            <a:r>
              <a:rPr lang="en-GB" sz="2000" i="1" dirty="0">
                <a:solidFill>
                  <a:schemeClr val="tx1"/>
                </a:solidFill>
              </a:rPr>
              <a:t>did</a:t>
            </a:r>
            <a:r>
              <a:rPr lang="en-GB" sz="2000" dirty="0">
                <a:solidFill>
                  <a:schemeClr val="tx1"/>
                </a:solidFill>
              </a:rPr>
              <a:t> this </a:t>
            </a:r>
            <a:r>
              <a:rPr lang="en-GB" sz="2000" dirty="0">
                <a:solidFill>
                  <a:srgbClr val="0000FF"/>
                </a:solidFill>
              </a:rPr>
              <a:t>verb</a:t>
            </a:r>
            <a:r>
              <a:rPr lang="en-GB" sz="2000" dirty="0">
                <a:solidFill>
                  <a:schemeClr val="tx1"/>
                </a:solidFill>
              </a:rPr>
              <a:t> for </a:t>
            </a:r>
            <a:r>
              <a:rPr lang="en-GB" sz="2000" b="1" dirty="0">
                <a:solidFill>
                  <a:schemeClr val="tx1"/>
                </a:solidFill>
              </a:rPr>
              <a:t>a short time</a:t>
            </a:r>
            <a:r>
              <a:rPr lang="en-GB" sz="2000" dirty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7031652" y="2041925"/>
            <a:ext cx="4035035" cy="510778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400" i="1" dirty="0">
                <a:latin typeface="+mj-lt"/>
              </a:rPr>
              <a:t>We </a:t>
            </a:r>
            <a:r>
              <a:rPr lang="en-GB" sz="2400" i="1" dirty="0">
                <a:solidFill>
                  <a:srgbClr val="0000FF"/>
                </a:solidFill>
                <a:latin typeface="+mj-lt"/>
              </a:rPr>
              <a:t>quarrelled</a:t>
            </a:r>
            <a:r>
              <a:rPr lang="en-GB" sz="2400" i="1" dirty="0">
                <a:latin typeface="+mj-lt"/>
              </a:rPr>
              <a:t>.</a:t>
            </a:r>
          </a:p>
        </p:txBody>
      </p:sp>
      <p:sp>
        <p:nvSpPr>
          <p:cNvPr id="26" name="Speech Bubble: Rectangle with Corners Rounded 25"/>
          <p:cNvSpPr/>
          <p:nvPr/>
        </p:nvSpPr>
        <p:spPr>
          <a:xfrm>
            <a:off x="2761978" y="2029350"/>
            <a:ext cx="3557291" cy="1021167"/>
          </a:xfrm>
          <a:prstGeom prst="wedgeRoundRectCallout">
            <a:avLst>
              <a:gd name="adj1" fmla="val -60991"/>
              <a:gd name="adj2" fmla="val -2760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Think of a sentence which shows that we </a:t>
            </a:r>
            <a:r>
              <a:rPr lang="en-GB" sz="2000" i="1" dirty="0">
                <a:solidFill>
                  <a:schemeClr val="tx1"/>
                </a:solidFill>
              </a:rPr>
              <a:t>did</a:t>
            </a:r>
            <a:r>
              <a:rPr lang="en-GB" sz="2000" dirty="0">
                <a:solidFill>
                  <a:schemeClr val="tx1"/>
                </a:solidFill>
              </a:rPr>
              <a:t> this </a:t>
            </a:r>
            <a:r>
              <a:rPr lang="en-GB" sz="2000" dirty="0">
                <a:solidFill>
                  <a:srgbClr val="0000FF"/>
                </a:solidFill>
              </a:rPr>
              <a:t>verb</a:t>
            </a:r>
            <a:r>
              <a:rPr lang="en-GB" sz="2000" dirty="0">
                <a:solidFill>
                  <a:schemeClr val="tx1"/>
                </a:solidFill>
              </a:rPr>
              <a:t> </a:t>
            </a:r>
            <a:r>
              <a:rPr lang="en-GB" sz="2000" b="1" i="1" dirty="0">
                <a:solidFill>
                  <a:schemeClr val="tx1"/>
                </a:solidFill>
              </a:rPr>
              <a:t>when</a:t>
            </a:r>
            <a:r>
              <a:rPr lang="en-GB" sz="2000" b="1" dirty="0">
                <a:solidFill>
                  <a:schemeClr val="tx1"/>
                </a:solidFill>
              </a:rPr>
              <a:t> the teacher arrived</a:t>
            </a:r>
            <a:r>
              <a:rPr lang="en-GB" sz="2000" dirty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5014134" y="3468352"/>
            <a:ext cx="6052553" cy="510778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400" i="1" dirty="0">
                <a:latin typeface="+mj-lt"/>
              </a:rPr>
              <a:t>We </a:t>
            </a:r>
            <a:r>
              <a:rPr lang="en-GB" sz="2400" i="1" dirty="0">
                <a:solidFill>
                  <a:srgbClr val="FF0000"/>
                </a:solidFill>
                <a:latin typeface="+mj-lt"/>
              </a:rPr>
              <a:t>were</a:t>
            </a:r>
            <a:r>
              <a:rPr lang="en-GB" sz="2400" i="1" dirty="0">
                <a:latin typeface="+mj-lt"/>
              </a:rPr>
              <a:t> </a:t>
            </a:r>
            <a:r>
              <a:rPr lang="en-GB" sz="2400" i="1" dirty="0">
                <a:solidFill>
                  <a:srgbClr val="0000FF"/>
                </a:solidFill>
                <a:latin typeface="+mj-lt"/>
              </a:rPr>
              <a:t>quarrelling</a:t>
            </a:r>
            <a:r>
              <a:rPr lang="en-GB" sz="2400" i="1" dirty="0">
                <a:latin typeface="+mj-lt"/>
              </a:rPr>
              <a:t> when the teacher arrived.</a:t>
            </a:r>
          </a:p>
        </p:txBody>
      </p:sp>
      <p:sp>
        <p:nvSpPr>
          <p:cNvPr id="28" name="Speech Bubble: Rectangle with Corners Rounded 27"/>
          <p:cNvSpPr/>
          <p:nvPr/>
        </p:nvSpPr>
        <p:spPr>
          <a:xfrm>
            <a:off x="7712809" y="4942840"/>
            <a:ext cx="3621362" cy="1003443"/>
          </a:xfrm>
          <a:prstGeom prst="wedgeRoundRectCallout">
            <a:avLst>
              <a:gd name="adj1" fmla="val -76301"/>
              <a:gd name="adj2" fmla="val -152677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This </a:t>
            </a:r>
            <a:r>
              <a:rPr lang="en-GB" sz="2000" b="1" dirty="0">
                <a:solidFill>
                  <a:schemeClr val="tx1"/>
                </a:solidFill>
              </a:rPr>
              <a:t>past progressive </a:t>
            </a:r>
            <a:r>
              <a:rPr lang="en-GB" sz="2000" dirty="0">
                <a:solidFill>
                  <a:schemeClr val="tx1"/>
                </a:solidFill>
              </a:rPr>
              <a:t>form shows the action </a:t>
            </a:r>
            <a:r>
              <a:rPr lang="en-GB" sz="2000" b="1" dirty="0">
                <a:solidFill>
                  <a:schemeClr val="tx1"/>
                </a:solidFill>
              </a:rPr>
              <a:t>continued</a:t>
            </a:r>
            <a:r>
              <a:rPr lang="en-GB" sz="2000" dirty="0">
                <a:solidFill>
                  <a:schemeClr val="tx1"/>
                </a:solidFill>
              </a:rPr>
              <a:t> </a:t>
            </a:r>
            <a:r>
              <a:rPr lang="en-GB" sz="2000" i="1" dirty="0">
                <a:solidFill>
                  <a:schemeClr val="tx1"/>
                </a:solidFill>
              </a:rPr>
              <a:t>when</a:t>
            </a:r>
            <a:r>
              <a:rPr lang="en-GB" sz="2000" dirty="0">
                <a:solidFill>
                  <a:schemeClr val="tx1"/>
                </a:solidFill>
              </a:rPr>
              <a:t> something else occurred.</a:t>
            </a:r>
          </a:p>
        </p:txBody>
      </p:sp>
      <p:sp>
        <p:nvSpPr>
          <p:cNvPr id="12" name="Rectangle 11"/>
          <p:cNvSpPr/>
          <p:nvPr/>
        </p:nvSpPr>
        <p:spPr>
          <a:xfrm>
            <a:off x="918759" y="5730872"/>
            <a:ext cx="459850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400" i="1" dirty="0">
                <a:solidFill>
                  <a:schemeClr val="accent5">
                    <a:lumMod val="75000"/>
                  </a:schemeClr>
                </a:solidFill>
              </a:rPr>
              <a:t>Can you use past progressive form?</a:t>
            </a:r>
            <a:endParaRPr lang="en-GB" i="1" dirty="0"/>
          </a:p>
        </p:txBody>
      </p:sp>
      <p:sp>
        <p:nvSpPr>
          <p:cNvPr id="13" name="Thought Bubble: Cloud 12"/>
          <p:cNvSpPr/>
          <p:nvPr/>
        </p:nvSpPr>
        <p:spPr>
          <a:xfrm>
            <a:off x="2485462" y="3341734"/>
            <a:ext cx="1608578" cy="1028779"/>
          </a:xfrm>
          <a:prstGeom prst="cloudCallout">
            <a:avLst>
              <a:gd name="adj1" fmla="val 35788"/>
              <a:gd name="adj2" fmla="val 76813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Hint: use </a:t>
            </a:r>
            <a:r>
              <a:rPr lang="en-GB" i="1" dirty="0">
                <a:solidFill>
                  <a:srgbClr val="FF0000"/>
                </a:solidFill>
              </a:rPr>
              <a:t>were</a:t>
            </a:r>
          </a:p>
        </p:txBody>
      </p:sp>
      <p:pic>
        <p:nvPicPr>
          <p:cNvPr id="14" name="Picture 13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026530" y="4212626"/>
            <a:ext cx="2303145" cy="1551305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5" name="TextBox 14"/>
          <p:cNvSpPr txBox="1"/>
          <p:nvPr/>
        </p:nvSpPr>
        <p:spPr>
          <a:xfrm>
            <a:off x="691566" y="5834723"/>
            <a:ext cx="5268478" cy="392415"/>
          </a:xfrm>
          <a:prstGeom prst="rect">
            <a:avLst/>
          </a:prstGeom>
          <a:solidFill>
            <a:srgbClr val="FFFF00"/>
          </a:solidFill>
          <a:ln>
            <a:solidFill>
              <a:srgbClr val="FF6600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dirty="0"/>
              <a:t>The children were quarrelling about the snake!  </a:t>
            </a:r>
          </a:p>
        </p:txBody>
      </p:sp>
      <p:pic>
        <p:nvPicPr>
          <p:cNvPr id="2" name="Online Media 1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83B5C12B-92FC-5D4C-9B6D-1A58894EA9D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383520" y="613808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42215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41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5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4" grpId="0" animBg="1"/>
      <p:bldP spid="25" grpId="0" animBg="1"/>
      <p:bldP spid="26" grpId="0" animBg="1"/>
      <p:bldP spid="27" grpId="0" animBg="1"/>
      <p:bldP spid="28" grpId="0" animBg="1"/>
      <p:bldP spid="13" grpId="0" animBg="1"/>
      <p:bldP spid="15" grpId="0" animBg="1"/>
      <p:bldP spid="15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09990" y="808936"/>
            <a:ext cx="926054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GB" sz="3200" b="1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Choosing past simple or past progressive form</a:t>
            </a:r>
            <a:endParaRPr lang="en-GB" sz="3200" dirty="0">
              <a:latin typeface="Cambria" panose="02040503050406030204" pitchFamily="18" charset="0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Rectangle 2"/>
          <p:cNvSpPr/>
          <p:nvPr/>
        </p:nvSpPr>
        <p:spPr>
          <a:xfrm>
            <a:off x="893599" y="5707315"/>
            <a:ext cx="553786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400" i="1" dirty="0">
                <a:solidFill>
                  <a:schemeClr val="accent5">
                    <a:lumMod val="75000"/>
                  </a:schemeClr>
                </a:solidFill>
              </a:rPr>
              <a:t>How would you write this in the past form?</a:t>
            </a:r>
            <a:endParaRPr lang="en-GB" i="1" dirty="0"/>
          </a:p>
        </p:txBody>
      </p:sp>
      <p:sp>
        <p:nvSpPr>
          <p:cNvPr id="5" name="TextBox 4"/>
          <p:cNvSpPr txBox="1"/>
          <p:nvPr/>
        </p:nvSpPr>
        <p:spPr>
          <a:xfrm>
            <a:off x="3109454" y="2165682"/>
            <a:ext cx="5935578" cy="461665"/>
          </a:xfrm>
          <a:prstGeom prst="rect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i="1" dirty="0">
                <a:latin typeface="+mj-lt"/>
              </a:rPr>
              <a:t>The whole class </a:t>
            </a:r>
            <a:r>
              <a:rPr lang="en-GB" sz="2400" i="1" dirty="0">
                <a:solidFill>
                  <a:srgbClr val="FF0000"/>
                </a:solidFill>
                <a:latin typeface="+mj-lt"/>
              </a:rPr>
              <a:t>is</a:t>
            </a:r>
            <a:r>
              <a:rPr lang="en-GB" sz="2400" i="1" dirty="0">
                <a:latin typeface="+mj-lt"/>
              </a:rPr>
              <a:t> </a:t>
            </a:r>
            <a:r>
              <a:rPr lang="en-GB" sz="2400" i="1" dirty="0">
                <a:solidFill>
                  <a:srgbClr val="0000FF"/>
                </a:solidFill>
                <a:latin typeface="+mj-lt"/>
              </a:rPr>
              <a:t>having</a:t>
            </a:r>
            <a:r>
              <a:rPr lang="en-GB" sz="2400" i="1" dirty="0">
                <a:latin typeface="+mj-lt"/>
              </a:rPr>
              <a:t> its best ever day.</a:t>
            </a:r>
          </a:p>
        </p:txBody>
      </p:sp>
      <p:sp>
        <p:nvSpPr>
          <p:cNvPr id="13" name="Thought Bubble: Cloud 12"/>
          <p:cNvSpPr/>
          <p:nvPr/>
        </p:nvSpPr>
        <p:spPr>
          <a:xfrm>
            <a:off x="779154" y="1973178"/>
            <a:ext cx="2108425" cy="1556085"/>
          </a:xfrm>
          <a:prstGeom prst="cloudCallout">
            <a:avLst>
              <a:gd name="adj1" fmla="val -38421"/>
              <a:gd name="adj2" fmla="val 65842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Would this be a </a:t>
            </a:r>
            <a:r>
              <a:rPr lang="en-GB" b="1" dirty="0">
                <a:solidFill>
                  <a:schemeClr val="tx1"/>
                </a:solidFill>
              </a:rPr>
              <a:t>short action </a:t>
            </a:r>
            <a:r>
              <a:rPr lang="en-GB" dirty="0">
                <a:solidFill>
                  <a:schemeClr val="tx1"/>
                </a:solidFill>
              </a:rPr>
              <a:t>or a </a:t>
            </a:r>
            <a:r>
              <a:rPr lang="en-GB" b="1" dirty="0">
                <a:solidFill>
                  <a:schemeClr val="tx1"/>
                </a:solidFill>
              </a:rPr>
              <a:t>longer one</a:t>
            </a:r>
            <a:r>
              <a:rPr lang="en-GB" dirty="0"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930233" y="3290249"/>
            <a:ext cx="5935578" cy="46166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19050"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i="1" dirty="0">
                <a:latin typeface="+mj-lt"/>
              </a:rPr>
              <a:t>The whole class </a:t>
            </a:r>
            <a:r>
              <a:rPr lang="en-GB" sz="2400" i="1" dirty="0">
                <a:solidFill>
                  <a:srgbClr val="0000FF"/>
                </a:solidFill>
                <a:latin typeface="+mj-lt"/>
              </a:rPr>
              <a:t>had</a:t>
            </a:r>
            <a:r>
              <a:rPr lang="en-GB" sz="2400" i="1" dirty="0">
                <a:latin typeface="+mj-lt"/>
              </a:rPr>
              <a:t> its best ever day.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371391" y="4241037"/>
            <a:ext cx="5935578" cy="46166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19050"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i="1" dirty="0">
                <a:latin typeface="+mj-lt"/>
              </a:rPr>
              <a:t>The whole class </a:t>
            </a:r>
            <a:r>
              <a:rPr lang="en-GB" sz="2400" i="1" dirty="0">
                <a:solidFill>
                  <a:srgbClr val="FF0000"/>
                </a:solidFill>
                <a:latin typeface="+mj-lt"/>
              </a:rPr>
              <a:t>was</a:t>
            </a:r>
            <a:r>
              <a:rPr lang="en-GB" sz="2400" i="1" dirty="0">
                <a:latin typeface="+mj-lt"/>
              </a:rPr>
              <a:t> </a:t>
            </a:r>
            <a:r>
              <a:rPr lang="en-GB" sz="2400" i="1" dirty="0">
                <a:solidFill>
                  <a:srgbClr val="0000FF"/>
                </a:solidFill>
                <a:latin typeface="+mj-lt"/>
              </a:rPr>
              <a:t>having</a:t>
            </a:r>
            <a:r>
              <a:rPr lang="en-GB" sz="2400" i="1" dirty="0">
                <a:latin typeface="+mj-lt"/>
              </a:rPr>
              <a:t> its best ever day.</a:t>
            </a:r>
          </a:p>
        </p:txBody>
      </p:sp>
      <p:sp>
        <p:nvSpPr>
          <p:cNvPr id="16" name="Thought Bubble: Cloud 15"/>
          <p:cNvSpPr/>
          <p:nvPr/>
        </p:nvSpPr>
        <p:spPr>
          <a:xfrm>
            <a:off x="893599" y="3915165"/>
            <a:ext cx="2644233" cy="1406247"/>
          </a:xfrm>
          <a:prstGeom prst="cloudCallout">
            <a:avLst>
              <a:gd name="adj1" fmla="val -38421"/>
              <a:gd name="adj2" fmla="val 65842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Which verb form </a:t>
            </a:r>
            <a:r>
              <a:rPr lang="en-GB" b="1" dirty="0">
                <a:solidFill>
                  <a:schemeClr val="tx1"/>
                </a:solidFill>
              </a:rPr>
              <a:t>sounds longer</a:t>
            </a:r>
            <a:r>
              <a:rPr lang="en-GB" dirty="0"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17" name="Thought Bubble: Cloud 16"/>
          <p:cNvSpPr/>
          <p:nvPr/>
        </p:nvSpPr>
        <p:spPr>
          <a:xfrm>
            <a:off x="8088602" y="5101649"/>
            <a:ext cx="3946609" cy="1672995"/>
          </a:xfrm>
          <a:prstGeom prst="cloudCallout">
            <a:avLst>
              <a:gd name="adj1" fmla="val -37778"/>
              <a:gd name="adj2" fmla="val -63902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A day </a:t>
            </a:r>
            <a:r>
              <a:rPr lang="en-GB" i="1" dirty="0">
                <a:solidFill>
                  <a:schemeClr val="tx1"/>
                </a:solidFill>
              </a:rPr>
              <a:t>takes a while</a:t>
            </a:r>
            <a:r>
              <a:rPr lang="en-GB" dirty="0">
                <a:solidFill>
                  <a:schemeClr val="tx1"/>
                </a:solidFill>
              </a:rPr>
              <a:t> so the </a:t>
            </a:r>
            <a:r>
              <a:rPr lang="en-GB" b="1" dirty="0">
                <a:solidFill>
                  <a:schemeClr val="tx1"/>
                </a:solidFill>
              </a:rPr>
              <a:t>past progressive </a:t>
            </a:r>
            <a:r>
              <a:rPr lang="en-GB" dirty="0">
                <a:solidFill>
                  <a:schemeClr val="tx1"/>
                </a:solidFill>
              </a:rPr>
              <a:t>form is best.</a:t>
            </a:r>
          </a:p>
        </p:txBody>
      </p:sp>
      <p:pic>
        <p:nvPicPr>
          <p:cNvPr id="20" name="Picture 19"/>
          <p:cNvPicPr/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9754571" y="648106"/>
            <a:ext cx="1736090" cy="241808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9260779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7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" decel="100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3" grpId="0" animBg="1"/>
      <p:bldP spid="14" grpId="0" animBg="1"/>
      <p:bldP spid="14" grpId="1" animBg="1"/>
      <p:bldP spid="15" grpId="0" animBg="1"/>
      <p:bldP spid="16" grpId="0" animBg="1"/>
      <p:bldP spid="1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4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9744800" y="625066"/>
            <a:ext cx="1618544" cy="190247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4" name="Rectangle 3"/>
          <p:cNvSpPr/>
          <p:nvPr/>
        </p:nvSpPr>
        <p:spPr>
          <a:xfrm>
            <a:off x="875245" y="566372"/>
            <a:ext cx="997888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GB" sz="2800" b="1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To make </a:t>
            </a:r>
            <a:r>
              <a:rPr lang="en-GB" sz="2800" b="1" dirty="0">
                <a:solidFill>
                  <a:srgbClr val="0000FF"/>
                </a:solidFill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verbs</a:t>
            </a:r>
            <a:r>
              <a:rPr lang="en-GB" sz="2800" b="1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 progressive: </a:t>
            </a:r>
          </a:p>
        </p:txBody>
      </p:sp>
      <p:sp>
        <p:nvSpPr>
          <p:cNvPr id="11" name="Rectangle 10"/>
          <p:cNvSpPr/>
          <p:nvPr/>
        </p:nvSpPr>
        <p:spPr>
          <a:xfrm>
            <a:off x="4013671" y="2765393"/>
            <a:ext cx="330891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  <a:tabLst>
                <a:tab pos="5731510" algn="r"/>
              </a:tabLst>
            </a:pP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She </a:t>
            </a:r>
            <a:r>
              <a:rPr lang="en-GB" sz="2800" i="1" dirty="0">
                <a:solidFill>
                  <a:srgbClr val="FF0000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is</a:t>
            </a: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GB" sz="2800" i="1" dirty="0">
                <a:solidFill>
                  <a:srgbClr val="0000FF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making</a:t>
            </a: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a mess.</a:t>
            </a:r>
            <a:endParaRPr lang="en-GB" sz="2800" i="1" dirty="0"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7567096" y="2760865"/>
            <a:ext cx="366478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  <a:tabLst>
                <a:tab pos="5731510" algn="r"/>
              </a:tabLst>
            </a:pP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She </a:t>
            </a:r>
            <a:r>
              <a:rPr lang="en-GB" sz="2800" i="1" dirty="0">
                <a:solidFill>
                  <a:srgbClr val="FF0000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was</a:t>
            </a: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GB" sz="2800" i="1" dirty="0">
                <a:solidFill>
                  <a:srgbClr val="0000FF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making</a:t>
            </a: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a mess.</a:t>
            </a:r>
            <a:endParaRPr lang="en-GB" sz="2800" i="1" dirty="0"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4084887" y="3947325"/>
            <a:ext cx="317028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  <a:tabLst>
                <a:tab pos="5731510" algn="r"/>
              </a:tabLst>
            </a:pP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He </a:t>
            </a:r>
            <a:r>
              <a:rPr lang="en-GB" sz="2800" i="1" dirty="0">
                <a:solidFill>
                  <a:srgbClr val="FF0000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is</a:t>
            </a: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GB" sz="2800" i="1" dirty="0">
                <a:solidFill>
                  <a:srgbClr val="0000FF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chirping</a:t>
            </a: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softly.</a:t>
            </a:r>
            <a:endParaRPr lang="en-GB" sz="2800" i="1" dirty="0"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7806195" y="3960344"/>
            <a:ext cx="350673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  <a:tabLst>
                <a:tab pos="5731510" algn="r"/>
              </a:tabLst>
            </a:pP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He </a:t>
            </a:r>
            <a:r>
              <a:rPr lang="en-GB" sz="2800" i="1" dirty="0">
                <a:solidFill>
                  <a:srgbClr val="FF0000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was</a:t>
            </a: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GB" sz="2800" i="1" dirty="0">
                <a:solidFill>
                  <a:srgbClr val="0000FF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chirping</a:t>
            </a: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softly.</a:t>
            </a:r>
            <a:endParaRPr lang="en-GB" sz="2800" i="1" dirty="0"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971626" y="4959443"/>
            <a:ext cx="261589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  <a:tabLst>
                <a:tab pos="5731510" algn="r"/>
              </a:tabLst>
            </a:pP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They </a:t>
            </a:r>
            <a:r>
              <a:rPr lang="en-GB" sz="2800" i="1" dirty="0">
                <a:solidFill>
                  <a:srgbClr val="0000FF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fly </a:t>
            </a: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around.</a:t>
            </a:r>
            <a:endParaRPr lang="en-GB" sz="2800" i="1" dirty="0"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7771897" y="4955358"/>
            <a:ext cx="385196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  <a:tabLst>
                <a:tab pos="5731510" algn="r"/>
              </a:tabLst>
            </a:pP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They </a:t>
            </a:r>
            <a:r>
              <a:rPr lang="en-GB" sz="2800" i="1" dirty="0">
                <a:solidFill>
                  <a:srgbClr val="FF0000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were</a:t>
            </a: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GB" sz="2800" i="1" dirty="0">
                <a:solidFill>
                  <a:srgbClr val="0000FF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flying</a:t>
            </a: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around.</a:t>
            </a:r>
            <a:endParaRPr lang="en-GB" sz="2800" i="1" dirty="0"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506437" y="5829890"/>
            <a:ext cx="108575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i="1" dirty="0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Try changing these verb forms to present and past progressive.</a:t>
            </a:r>
            <a:endParaRPr lang="en-GB" sz="2800" i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Rectangle 2"/>
          <p:cNvSpPr/>
          <p:nvPr/>
        </p:nvSpPr>
        <p:spPr>
          <a:xfrm>
            <a:off x="3393512" y="1302381"/>
            <a:ext cx="528250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spcAft>
                <a:spcPts val="0"/>
              </a:spcAft>
              <a:buFont typeface="Arial"/>
              <a:buChar char="•"/>
            </a:pPr>
            <a:r>
              <a:rPr lang="en-GB" sz="2400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Add one of</a:t>
            </a:r>
            <a:r>
              <a:rPr lang="mr-IN" sz="2400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…</a:t>
            </a:r>
            <a:r>
              <a:rPr lang="en-GB" sz="2400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 </a:t>
            </a:r>
            <a:r>
              <a:rPr lang="en-GB" sz="2400" i="1" dirty="0">
                <a:solidFill>
                  <a:srgbClr val="FF0000"/>
                </a:solidFill>
                <a:latin typeface="+mj-lt"/>
                <a:ea typeface="MS Mincho"/>
                <a:cs typeface="Times New Roman" panose="02020603050405020304" pitchFamily="18" charset="0"/>
              </a:rPr>
              <a:t>is</a:t>
            </a:r>
            <a:r>
              <a:rPr lang="en-GB" sz="2400" i="1" dirty="0">
                <a:latin typeface="+mj-lt"/>
                <a:ea typeface="MS Mincho"/>
                <a:cs typeface="Times New Roman" panose="02020603050405020304" pitchFamily="18" charset="0"/>
              </a:rPr>
              <a:t>, </a:t>
            </a:r>
            <a:r>
              <a:rPr lang="en-GB" sz="2400" i="1" dirty="0">
                <a:solidFill>
                  <a:srgbClr val="FF0000"/>
                </a:solidFill>
                <a:latin typeface="+mj-lt"/>
                <a:ea typeface="MS Mincho"/>
                <a:cs typeface="Times New Roman" panose="02020603050405020304" pitchFamily="18" charset="0"/>
              </a:rPr>
              <a:t>are</a:t>
            </a:r>
            <a:r>
              <a:rPr lang="en-GB" sz="2400" i="1" dirty="0">
                <a:latin typeface="+mj-lt"/>
                <a:ea typeface="MS Mincho"/>
                <a:cs typeface="Times New Roman" panose="02020603050405020304" pitchFamily="18" charset="0"/>
              </a:rPr>
              <a:t>, </a:t>
            </a:r>
            <a:r>
              <a:rPr lang="en-GB" sz="2400" i="1" dirty="0">
                <a:solidFill>
                  <a:srgbClr val="FF0000"/>
                </a:solidFill>
                <a:latin typeface="+mj-lt"/>
                <a:ea typeface="MS Mincho"/>
                <a:cs typeface="Times New Roman" panose="02020603050405020304" pitchFamily="18" charset="0"/>
              </a:rPr>
              <a:t>am</a:t>
            </a:r>
            <a:r>
              <a:rPr lang="en-GB" sz="2400" i="1" dirty="0">
                <a:latin typeface="+mj-lt"/>
                <a:ea typeface="MS Mincho"/>
                <a:cs typeface="Times New Roman" panose="02020603050405020304" pitchFamily="18" charset="0"/>
              </a:rPr>
              <a:t>, </a:t>
            </a:r>
            <a:r>
              <a:rPr lang="en-GB" sz="2400" i="1" dirty="0">
                <a:solidFill>
                  <a:srgbClr val="FF0000"/>
                </a:solidFill>
                <a:latin typeface="+mj-lt"/>
                <a:ea typeface="MS Mincho"/>
                <a:cs typeface="Times New Roman" panose="02020603050405020304" pitchFamily="18" charset="0"/>
              </a:rPr>
              <a:t>was</a:t>
            </a:r>
            <a:r>
              <a:rPr lang="en-GB" sz="2400" i="1" dirty="0">
                <a:latin typeface="+mj-lt"/>
                <a:ea typeface="MS Mincho"/>
                <a:cs typeface="Times New Roman" panose="02020603050405020304" pitchFamily="18" charset="0"/>
              </a:rPr>
              <a:t>, </a:t>
            </a:r>
            <a:r>
              <a:rPr lang="en-GB" sz="2400" i="1" dirty="0">
                <a:solidFill>
                  <a:srgbClr val="FF0000"/>
                </a:solidFill>
                <a:latin typeface="+mj-lt"/>
                <a:ea typeface="MS Mincho"/>
                <a:cs typeface="Times New Roman" panose="02020603050405020304" pitchFamily="18" charset="0"/>
              </a:rPr>
              <a:t>were</a:t>
            </a:r>
            <a:endParaRPr lang="en-GB" sz="2400" dirty="0">
              <a:latin typeface="+mj-lt"/>
              <a:ea typeface="MS Mincho"/>
              <a:cs typeface="Times New Roman" panose="02020603050405020304" pitchFamily="18" charset="0"/>
            </a:endParaRPr>
          </a:p>
          <a:p>
            <a:pPr marL="342900" indent="-342900">
              <a:spcAft>
                <a:spcPts val="0"/>
              </a:spcAft>
              <a:buFont typeface="Arial"/>
              <a:buChar char="•"/>
            </a:pPr>
            <a:r>
              <a:rPr lang="en-GB" sz="2400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Use </a:t>
            </a:r>
            <a:r>
              <a:rPr lang="en-GB" sz="2400" dirty="0">
                <a:solidFill>
                  <a:srgbClr val="0000FF"/>
                </a:solidFill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-</a:t>
            </a:r>
            <a:r>
              <a:rPr lang="en-GB" sz="2400" i="1" dirty="0">
                <a:solidFill>
                  <a:srgbClr val="0000FF"/>
                </a:solidFill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ing</a:t>
            </a:r>
            <a:r>
              <a:rPr lang="en-GB" sz="2400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 participle of the </a:t>
            </a:r>
            <a:r>
              <a:rPr lang="en-GB" sz="2400" dirty="0">
                <a:solidFill>
                  <a:srgbClr val="0000FF"/>
                </a:solidFill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verb</a:t>
            </a:r>
            <a:endParaRPr lang="en-GB" sz="2400" dirty="0">
              <a:solidFill>
                <a:srgbClr val="0000FF"/>
              </a:solidFill>
              <a:latin typeface="Cambria" panose="02040503050406030204" pitchFamily="18" charset="0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909408" y="2760865"/>
            <a:ext cx="285975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  <a:tabLst>
                <a:tab pos="5731510" algn="r"/>
              </a:tabLst>
            </a:pP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She </a:t>
            </a:r>
            <a:r>
              <a:rPr lang="en-GB" sz="2800" i="1" dirty="0">
                <a:solidFill>
                  <a:srgbClr val="0000FF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makes</a:t>
            </a: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a mess.</a:t>
            </a:r>
            <a:endParaRPr lang="en-GB" sz="2800" i="1" dirty="0"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4657116" y="2328607"/>
            <a:ext cx="2022028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GB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Present progressive</a:t>
            </a:r>
            <a:endParaRPr lang="en-GB" sz="2400" i="1" dirty="0">
              <a:effectLst/>
              <a:latin typeface="Cambria" panose="02040503050406030204" pitchFamily="18" charset="0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8550763" y="2321858"/>
            <a:ext cx="1697452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GB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Past progressive</a:t>
            </a:r>
            <a:endParaRPr lang="en-GB" sz="2400" i="1" dirty="0">
              <a:effectLst/>
              <a:latin typeface="Cambria" panose="02040503050406030204" pitchFamily="18" charset="0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5907282" y="3702245"/>
            <a:ext cx="3319627" cy="369332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 wrap="none">
            <a:spAutoFit/>
          </a:bodyPr>
          <a:lstStyle/>
          <a:p>
            <a:pPr algn="ctr"/>
            <a:r>
              <a:rPr lang="en-GB" dirty="0">
                <a:solidFill>
                  <a:srgbClr val="FF0000"/>
                </a:solidFill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auxiliary verb indicates the tense </a:t>
            </a:r>
            <a:endParaRPr lang="en-GB" dirty="0"/>
          </a:p>
        </p:txBody>
      </p:sp>
      <p:cxnSp>
        <p:nvCxnSpPr>
          <p:cNvPr id="23" name="Straight Arrow Connector 22"/>
          <p:cNvCxnSpPr>
            <a:cxnSpLocks/>
          </p:cNvCxnSpPr>
          <p:nvPr/>
        </p:nvCxnSpPr>
        <p:spPr>
          <a:xfrm flipH="1" flipV="1">
            <a:off x="4934857" y="3282825"/>
            <a:ext cx="972425" cy="41942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>
            <a:cxnSpLocks/>
          </p:cNvCxnSpPr>
          <p:nvPr/>
        </p:nvCxnSpPr>
        <p:spPr>
          <a:xfrm flipH="1" flipV="1">
            <a:off x="8737600" y="3311797"/>
            <a:ext cx="485484" cy="38392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1" name="Rectangle 30"/>
          <p:cNvSpPr/>
          <p:nvPr/>
        </p:nvSpPr>
        <p:spPr>
          <a:xfrm>
            <a:off x="973599" y="3960344"/>
            <a:ext cx="257399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  <a:tabLst>
                <a:tab pos="5731510" algn="r"/>
              </a:tabLst>
            </a:pP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He </a:t>
            </a:r>
            <a:r>
              <a:rPr lang="en-GB" sz="2800" i="1" dirty="0">
                <a:solidFill>
                  <a:srgbClr val="0000FF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chirps</a:t>
            </a: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softly.</a:t>
            </a:r>
            <a:endParaRPr lang="en-GB" sz="2800" i="1" dirty="0"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870053" y="4959443"/>
            <a:ext cx="359615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  <a:tabLst>
                <a:tab pos="5731510" algn="r"/>
              </a:tabLst>
            </a:pP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They </a:t>
            </a:r>
            <a:r>
              <a:rPr lang="en-GB" sz="2800" i="1" dirty="0">
                <a:solidFill>
                  <a:srgbClr val="FF0000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are</a:t>
            </a: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GB" sz="2800" i="1" dirty="0">
                <a:solidFill>
                  <a:srgbClr val="0000FF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flying</a:t>
            </a: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around.</a:t>
            </a:r>
            <a:endParaRPr lang="en-GB" sz="2800" i="1" dirty="0"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pic>
        <p:nvPicPr>
          <p:cNvPr id="24" name="Picture 23"/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526688" y="603591"/>
            <a:ext cx="1566499" cy="1949099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" name="Online Media 1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82A124C8-4061-8E43-BC9A-0451FE45343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794567" y="720411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539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15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8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1" grpId="0"/>
      <p:bldP spid="12" grpId="0"/>
      <p:bldP spid="13" grpId="0"/>
      <p:bldP spid="14" grpId="0"/>
      <p:bldP spid="15" grpId="0"/>
      <p:bldP spid="16" grpId="0"/>
      <p:bldP spid="27" grpId="0"/>
      <p:bldP spid="3" grpId="0" build="p"/>
      <p:bldP spid="20" grpId="0"/>
      <p:bldP spid="21" grpId="0" animBg="1"/>
      <p:bldP spid="22" grpId="0" animBg="1"/>
      <p:bldP spid="9" grpId="0" animBg="1"/>
      <p:bldP spid="9" grpId="1" animBg="1"/>
      <p:bldP spid="31" grpId="0"/>
      <p:bldP spid="32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1667</TotalTime>
  <Words>492</Words>
  <Application>Microsoft Office PowerPoint</Application>
  <PresentationFormat>Widescreen</PresentationFormat>
  <Paragraphs>83</Paragraphs>
  <Slides>7</Slides>
  <Notes>7</Notes>
  <HiddenSlides>0</HiddenSlides>
  <MMClips>6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4" baseType="lpstr">
      <vt:lpstr>MS Mincho</vt:lpstr>
      <vt:lpstr>Arial</vt:lpstr>
      <vt:lpstr>Calibri</vt:lpstr>
      <vt:lpstr>Calibri Light</vt:lpstr>
      <vt:lpstr>Cambria</vt:lpstr>
      <vt:lpstr>Times New Roman</vt:lpstr>
      <vt:lpstr>Office Theme</vt:lpstr>
      <vt:lpstr>Progressive form of verbs:  Present and past progressive (continuous)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Pronouns</dc:title>
  <dc:creator>Deidre Holes</dc:creator>
  <cp:lastModifiedBy>DeputyHead</cp:lastModifiedBy>
  <cp:revision>196</cp:revision>
  <cp:lastPrinted>2019-02-20T14:33:39Z</cp:lastPrinted>
  <dcterms:created xsi:type="dcterms:W3CDTF">2013-08-23T07:43:20Z</dcterms:created>
  <dcterms:modified xsi:type="dcterms:W3CDTF">2020-04-24T09:32:48Z</dcterms:modified>
</cp:coreProperties>
</file>