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1" r:id="rId14"/>
    <p:sldId id="299" r:id="rId15"/>
    <p:sldId id="308" r:id="rId16"/>
    <p:sldId id="300" r:id="rId17"/>
    <p:sldId id="309" r:id="rId18"/>
    <p:sldId id="307" r:id="rId19"/>
    <p:sldId id="301" r:id="rId20"/>
    <p:sldId id="306" r:id="rId21"/>
    <p:sldId id="305" r:id="rId22"/>
    <p:sldId id="310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95" autoAdjust="0"/>
    <p:restoredTop sz="96327"/>
  </p:normalViewPr>
  <p:slideViewPr>
    <p:cSldViewPr snapToGrid="0" snapToObjects="1">
      <p:cViewPr varScale="1">
        <p:scale>
          <a:sx n="110" d="100"/>
          <a:sy n="110" d="100"/>
        </p:scale>
        <p:origin x="177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7941"/>
            <a:ext cx="6633023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52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What is the volume of this shape in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One end of a prism looks like this.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The prism has 8 layers of cubes.		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What is the volume of the prism in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What does the word ‘estimate’ mean?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788707" y="2032723"/>
            <a:ext cx="1782092" cy="1186985"/>
            <a:chOff x="3020810" y="1826778"/>
            <a:chExt cx="1782092" cy="1186985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970" y="1826778"/>
              <a:ext cx="852240" cy="64115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87513" y="1898990"/>
              <a:ext cx="852240" cy="64115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20810" y="2353347"/>
              <a:ext cx="852240" cy="64115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950662" y="2223844"/>
              <a:ext cx="852240" cy="6411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700285" y="2296122"/>
              <a:ext cx="852240" cy="64115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9908" y="2372612"/>
              <a:ext cx="852240" cy="641151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25756" y="1978331"/>
              <a:ext cx="852240" cy="6411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9908" y="1997596"/>
              <a:ext cx="852240" cy="641151"/>
            </a:xfrm>
            <a:prstGeom prst="rect">
              <a:avLst/>
            </a:prstGeom>
          </p:spPr>
        </p:pic>
      </p:grpSp>
      <p:sp>
        <p:nvSpPr>
          <p:cNvPr id="39" name="Rectangle 38"/>
          <p:cNvSpPr/>
          <p:nvPr/>
        </p:nvSpPr>
        <p:spPr>
          <a:xfrm>
            <a:off x="6830740" y="3925919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7175907" y="3925919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7521074" y="3925918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7175906" y="4283398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7520536" y="3568438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52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What is the volume of this shape in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One end of a prism looks like this.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The prism has 8 layers of cubes.		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What is the volume of the prism in cubes?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What does the word ‘estimate’ mean?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788707" y="2032723"/>
            <a:ext cx="1782092" cy="1186985"/>
            <a:chOff x="3020810" y="1826778"/>
            <a:chExt cx="1782092" cy="1186985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970" y="1826778"/>
              <a:ext cx="852240" cy="64115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87513" y="1898990"/>
              <a:ext cx="852240" cy="64115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20810" y="2353347"/>
              <a:ext cx="852240" cy="64115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950662" y="2223844"/>
              <a:ext cx="852240" cy="64115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700285" y="2296122"/>
              <a:ext cx="852240" cy="64115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9908" y="2372612"/>
              <a:ext cx="852240" cy="641151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25756" y="1978331"/>
              <a:ext cx="852240" cy="64115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9908" y="1997596"/>
              <a:ext cx="852240" cy="641151"/>
            </a:xfrm>
            <a:prstGeom prst="rect">
              <a:avLst/>
            </a:prstGeom>
          </p:spPr>
        </p:pic>
      </p:grpSp>
      <p:sp>
        <p:nvSpPr>
          <p:cNvPr id="39" name="Rectangle 38"/>
          <p:cNvSpPr/>
          <p:nvPr/>
        </p:nvSpPr>
        <p:spPr>
          <a:xfrm>
            <a:off x="6830740" y="3925919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7175907" y="3925919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7521074" y="3925918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7175906" y="4283398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7520536" y="3568438"/>
            <a:ext cx="345167" cy="3574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233208" y="334776"/>
            <a:ext cx="142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520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33208" y="2104935"/>
            <a:ext cx="1826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cubes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60470" y="5023650"/>
            <a:ext cx="1826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748667" y="5023650"/>
            <a:ext cx="1826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 cubes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7761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2129818" y="1887125"/>
            <a:ext cx="2855208" cy="1266905"/>
            <a:chOff x="2148592" y="2403395"/>
            <a:chExt cx="1311040" cy="702960"/>
          </a:xfrm>
        </p:grpSpPr>
        <p:grpSp>
          <p:nvGrpSpPr>
            <p:cNvPr id="25" name="Group 24"/>
            <p:cNvGrpSpPr/>
            <p:nvPr/>
          </p:nvGrpSpPr>
          <p:grpSpPr>
            <a:xfrm>
              <a:off x="2481314" y="2403395"/>
              <a:ext cx="978318" cy="584049"/>
              <a:chOff x="2266460" y="2480067"/>
              <a:chExt cx="978318" cy="584049"/>
            </a:xfrm>
          </p:grpSpPr>
          <p:pic>
            <p:nvPicPr>
              <p:cNvPr id="26" name="Picture 2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459852" y="2697675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27" name="Picture 26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656883" y="2708364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28" name="Picture 27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266460" y="2480067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29" name="Picture 28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462123" y="2489592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657787" y="2499661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853451" y="2509730"/>
                <a:ext cx="391327" cy="355752"/>
              </a:xfrm>
              <a:prstGeom prst="rect">
                <a:avLst/>
              </a:prstGeom>
            </p:spPr>
          </p:pic>
        </p:grpSp>
        <p:grpSp>
          <p:nvGrpSpPr>
            <p:cNvPr id="18" name="Group 17"/>
            <p:cNvGrpSpPr/>
            <p:nvPr/>
          </p:nvGrpSpPr>
          <p:grpSpPr>
            <a:xfrm>
              <a:off x="2364321" y="2444477"/>
              <a:ext cx="978318" cy="584049"/>
              <a:chOff x="2266460" y="2480067"/>
              <a:chExt cx="978318" cy="584049"/>
            </a:xfrm>
          </p:grpSpPr>
          <p:pic>
            <p:nvPicPr>
              <p:cNvPr id="19" name="Picture 18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459852" y="2697675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20" name="Picture 19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656883" y="2708364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21" name="Picture 20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266460" y="2480067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22" name="Picture 21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462123" y="2489592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23" name="Picture 22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657787" y="2499661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24" name="Picture 2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853451" y="2509730"/>
                <a:ext cx="391327" cy="355752"/>
              </a:xfrm>
              <a:prstGeom prst="rect">
                <a:avLst/>
              </a:prstGeom>
            </p:spPr>
          </p:pic>
        </p:grpSp>
        <p:grpSp>
          <p:nvGrpSpPr>
            <p:cNvPr id="2" name="Group 1"/>
            <p:cNvGrpSpPr/>
            <p:nvPr/>
          </p:nvGrpSpPr>
          <p:grpSpPr>
            <a:xfrm>
              <a:off x="2266460" y="2480067"/>
              <a:ext cx="978318" cy="584049"/>
              <a:chOff x="2266460" y="2480067"/>
              <a:chExt cx="978318" cy="584049"/>
            </a:xfrm>
          </p:grpSpPr>
          <p:pic>
            <p:nvPicPr>
              <p:cNvPr id="16" name="Picture 1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459852" y="2697675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656883" y="2708364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266460" y="2480067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462123" y="2489592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14" name="Picture 1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657787" y="2499661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15" name="Picture 1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853451" y="2509730"/>
                <a:ext cx="391327" cy="355752"/>
              </a:xfrm>
              <a:prstGeom prst="rect">
                <a:avLst/>
              </a:prstGeom>
            </p:spPr>
          </p:pic>
        </p:grpSp>
        <p:grpSp>
          <p:nvGrpSpPr>
            <p:cNvPr id="32" name="Group 31"/>
            <p:cNvGrpSpPr/>
            <p:nvPr/>
          </p:nvGrpSpPr>
          <p:grpSpPr>
            <a:xfrm>
              <a:off x="2148592" y="2522306"/>
              <a:ext cx="978318" cy="584049"/>
              <a:chOff x="2266460" y="2480067"/>
              <a:chExt cx="978318" cy="584049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459852" y="2697675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656883" y="2708364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266460" y="2480067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462123" y="2489592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657787" y="2499661"/>
                <a:ext cx="391327" cy="355752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2853451" y="2509730"/>
                <a:ext cx="391327" cy="355752"/>
              </a:xfrm>
              <a:prstGeom prst="rect">
                <a:avLst/>
              </a:prstGeom>
            </p:spPr>
          </p:pic>
        </p:grpSp>
      </p:grpSp>
      <p:sp>
        <p:nvSpPr>
          <p:cNvPr id="40" name="TextBox 39"/>
          <p:cNvSpPr txBox="1"/>
          <p:nvPr/>
        </p:nvSpPr>
        <p:spPr>
          <a:xfrm>
            <a:off x="750283" y="334111"/>
            <a:ext cx="5110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cube has a volume of  1 cm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401971" y="232667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16209" y="905931"/>
            <a:ext cx="651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volume of the shape?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8881" y="1343152"/>
            <a:ext cx="747045" cy="747045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5731725" y="14858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572948" y="1415145"/>
            <a:ext cx="1789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cubes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5140" y="4524554"/>
            <a:ext cx="1789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layers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219511" y="4102721"/>
            <a:ext cx="142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476733" y="4102721"/>
            <a:ext cx="142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 cm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351865" y="4050846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3236784" y="1887125"/>
            <a:ext cx="1748242" cy="109353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764377" y="4102721"/>
            <a:ext cx="1789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cubes</a:t>
            </a:r>
          </a:p>
        </p:txBody>
      </p:sp>
      <p:cxnSp>
        <p:nvCxnSpPr>
          <p:cNvPr id="54" name="Straight Arrow Connector 53"/>
          <p:cNvCxnSpPr/>
          <p:nvPr/>
        </p:nvCxnSpPr>
        <p:spPr>
          <a:xfrm flipV="1">
            <a:off x="3943951" y="2251812"/>
            <a:ext cx="908331" cy="287438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2087302" y="1921712"/>
            <a:ext cx="991226" cy="296816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251320" y="1617729"/>
            <a:ext cx="1789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cubes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307840" y="4102721"/>
            <a:ext cx="142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534164" y="4102721"/>
            <a:ext cx="1789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 cubes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362674" y="3087400"/>
            <a:ext cx="140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cubes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2595358" y="3124432"/>
            <a:ext cx="890792" cy="39093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 flipV="1">
            <a:off x="3559352" y="2872898"/>
            <a:ext cx="991226" cy="296816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3835520" y="2953400"/>
            <a:ext cx="1789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cubes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307840" y="4524554"/>
            <a:ext cx="142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534164" y="4524554"/>
            <a:ext cx="1789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cubes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106351" y="4997321"/>
            <a:ext cx="2020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38938" y="4997321"/>
            <a:ext cx="1428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 cm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7428881" y="4922759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13888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4" grpId="0"/>
      <p:bldP spid="44" grpId="1"/>
      <p:bldP spid="45" grpId="0"/>
      <p:bldP spid="45" grpId="1"/>
      <p:bldP spid="46" grpId="0"/>
      <p:bldP spid="47" grpId="0"/>
      <p:bldP spid="48" grpId="0"/>
      <p:bldP spid="50" grpId="0"/>
      <p:bldP spid="53" grpId="0"/>
      <p:bldP spid="63" grpId="0"/>
      <p:bldP spid="63" grpId="1"/>
      <p:bldP spid="66" grpId="0"/>
      <p:bldP spid="67" grpId="0"/>
      <p:bldP spid="68" grpId="0"/>
      <p:bldP spid="68" grpId="1"/>
      <p:bldP spid="74" grpId="0"/>
      <p:bldP spid="74" grpId="1"/>
      <p:bldP spid="75" grpId="0"/>
      <p:bldP spid="76" grpId="0"/>
      <p:bldP spid="77" grpId="0"/>
      <p:bldP spid="79" grpId="0"/>
      <p:bldP spid="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3564685" y="3468655"/>
            <a:ext cx="980098" cy="457048"/>
            <a:chOff x="2950360" y="1075531"/>
            <a:chExt cx="980098" cy="457048"/>
          </a:xfrm>
        </p:grpSpPr>
        <p:pic>
          <p:nvPicPr>
            <p:cNvPr id="76" name="Picture 7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075531"/>
              <a:ext cx="391327" cy="35575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3881" y="1088231"/>
              <a:ext cx="391327" cy="355752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2950360" y="1109585"/>
              <a:ext cx="391327" cy="355752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152968" y="1119829"/>
              <a:ext cx="391327" cy="355752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348631" y="1132529"/>
              <a:ext cx="391327" cy="355752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52555" y="1164127"/>
              <a:ext cx="391327" cy="355752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176827"/>
              <a:ext cx="391327" cy="355752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131" y="1145229"/>
              <a:ext cx="391327" cy="355752"/>
            </a:xfrm>
            <a:prstGeom prst="rect">
              <a:avLst/>
            </a:prstGeom>
          </p:spPr>
        </p:pic>
      </p:grpSp>
      <p:grpSp>
        <p:nvGrpSpPr>
          <p:cNvPr id="84" name="Group 83"/>
          <p:cNvGrpSpPr/>
          <p:nvPr/>
        </p:nvGrpSpPr>
        <p:grpSpPr>
          <a:xfrm>
            <a:off x="3564685" y="3259029"/>
            <a:ext cx="980098" cy="457048"/>
            <a:chOff x="2950360" y="1075531"/>
            <a:chExt cx="980098" cy="457048"/>
          </a:xfrm>
        </p:grpSpPr>
        <p:pic>
          <p:nvPicPr>
            <p:cNvPr id="85" name="Picture 8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075531"/>
              <a:ext cx="391327" cy="355752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3881" y="1088231"/>
              <a:ext cx="391327" cy="355752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2950360" y="1109585"/>
              <a:ext cx="391327" cy="355752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152968" y="1119829"/>
              <a:ext cx="391327" cy="355752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348631" y="1132529"/>
              <a:ext cx="391327" cy="355752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52555" y="1164127"/>
              <a:ext cx="391327" cy="355752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176827"/>
              <a:ext cx="391327" cy="355752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131" y="1145229"/>
              <a:ext cx="391327" cy="355752"/>
            </a:xfrm>
            <a:prstGeom prst="rect">
              <a:avLst/>
            </a:prstGeom>
          </p:spPr>
        </p:pic>
      </p:grpSp>
      <p:grpSp>
        <p:nvGrpSpPr>
          <p:cNvPr id="57" name="Group 56"/>
          <p:cNvGrpSpPr/>
          <p:nvPr/>
        </p:nvGrpSpPr>
        <p:grpSpPr>
          <a:xfrm>
            <a:off x="3564685" y="3054666"/>
            <a:ext cx="980098" cy="457048"/>
            <a:chOff x="2950360" y="1075531"/>
            <a:chExt cx="980098" cy="457048"/>
          </a:xfrm>
        </p:grpSpPr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075531"/>
              <a:ext cx="391327" cy="35575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3881" y="1088231"/>
              <a:ext cx="391327" cy="355752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2950360" y="1109585"/>
              <a:ext cx="391327" cy="355752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152968" y="1119829"/>
              <a:ext cx="391327" cy="355752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348631" y="1132529"/>
              <a:ext cx="391327" cy="355752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52555" y="1164127"/>
              <a:ext cx="391327" cy="355752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176827"/>
              <a:ext cx="391327" cy="355752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131" y="1145229"/>
              <a:ext cx="391327" cy="355752"/>
            </a:xfrm>
            <a:prstGeom prst="rect">
              <a:avLst/>
            </a:prstGeom>
          </p:spPr>
        </p:pic>
      </p:grpSp>
      <p:grpSp>
        <p:nvGrpSpPr>
          <p:cNvPr id="66" name="Group 65"/>
          <p:cNvGrpSpPr/>
          <p:nvPr/>
        </p:nvGrpSpPr>
        <p:grpSpPr>
          <a:xfrm>
            <a:off x="3564685" y="2845040"/>
            <a:ext cx="980098" cy="457048"/>
            <a:chOff x="2950360" y="1075531"/>
            <a:chExt cx="980098" cy="457048"/>
          </a:xfrm>
        </p:grpSpPr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075531"/>
              <a:ext cx="391327" cy="355752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3881" y="1088231"/>
              <a:ext cx="391327" cy="355752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2950360" y="1109585"/>
              <a:ext cx="391327" cy="35575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152968" y="1119829"/>
              <a:ext cx="391327" cy="355752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348631" y="1132529"/>
              <a:ext cx="391327" cy="35575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52555" y="1164127"/>
              <a:ext cx="391327" cy="355752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176827"/>
              <a:ext cx="391327" cy="35575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131" y="1145229"/>
              <a:ext cx="391327" cy="355752"/>
            </a:xfrm>
            <a:prstGeom prst="rect">
              <a:avLst/>
            </a:prstGeom>
          </p:spPr>
        </p:pic>
      </p:grpSp>
      <p:grpSp>
        <p:nvGrpSpPr>
          <p:cNvPr id="48" name="Group 47"/>
          <p:cNvGrpSpPr/>
          <p:nvPr/>
        </p:nvGrpSpPr>
        <p:grpSpPr>
          <a:xfrm>
            <a:off x="3564685" y="2633300"/>
            <a:ext cx="980098" cy="457048"/>
            <a:chOff x="2950360" y="1075531"/>
            <a:chExt cx="980098" cy="457048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075531"/>
              <a:ext cx="391327" cy="35575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3881" y="1088231"/>
              <a:ext cx="391327" cy="35575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2950360" y="1109585"/>
              <a:ext cx="391327" cy="35575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152968" y="1119829"/>
              <a:ext cx="391327" cy="35575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348631" y="1132529"/>
              <a:ext cx="391327" cy="35575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52555" y="1164127"/>
              <a:ext cx="391327" cy="35575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176827"/>
              <a:ext cx="391327" cy="35575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131" y="1145229"/>
              <a:ext cx="391327" cy="355752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3564685" y="2423674"/>
            <a:ext cx="980098" cy="457048"/>
            <a:chOff x="2950360" y="1075531"/>
            <a:chExt cx="980098" cy="457048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075531"/>
              <a:ext cx="391327" cy="35575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3881" y="1088231"/>
              <a:ext cx="391327" cy="35575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2950360" y="1109585"/>
              <a:ext cx="391327" cy="35575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152968" y="1119829"/>
              <a:ext cx="391327" cy="35575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348631" y="1132529"/>
              <a:ext cx="391327" cy="35575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52555" y="1164127"/>
              <a:ext cx="391327" cy="35575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176827"/>
              <a:ext cx="391327" cy="35575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131" y="1145229"/>
              <a:ext cx="391327" cy="355752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802" y="2145746"/>
            <a:ext cx="1733379" cy="1957235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3564685" y="2211025"/>
            <a:ext cx="980098" cy="457048"/>
            <a:chOff x="2950360" y="1075531"/>
            <a:chExt cx="980098" cy="45704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075531"/>
              <a:ext cx="391327" cy="355752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43881" y="1088231"/>
              <a:ext cx="391327" cy="35575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2950360" y="1109585"/>
              <a:ext cx="391327" cy="355752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152968" y="1119829"/>
              <a:ext cx="391327" cy="355752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348631" y="1132529"/>
              <a:ext cx="391327" cy="355752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52555" y="1164127"/>
              <a:ext cx="391327" cy="355752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48218" y="1176827"/>
              <a:ext cx="391327" cy="355752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539131" y="1145229"/>
              <a:ext cx="391327" cy="355752"/>
            </a:xfrm>
            <a:prstGeom prst="rect">
              <a:avLst/>
            </a:prstGeom>
          </p:spPr>
        </p:pic>
      </p:grpSp>
      <p:sp>
        <p:nvSpPr>
          <p:cNvPr id="27" name="Hexagon 26"/>
          <p:cNvSpPr/>
          <p:nvPr/>
        </p:nvSpPr>
        <p:spPr>
          <a:xfrm>
            <a:off x="4869453" y="2464797"/>
            <a:ext cx="1066800" cy="978444"/>
          </a:xfrm>
          <a:prstGeom prst="hexagon">
            <a:avLst/>
          </a:prstGeom>
          <a:solidFill>
            <a:schemeClr val="accent2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141503" y="2535179"/>
            <a:ext cx="261350" cy="261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408203" y="2535179"/>
            <a:ext cx="261350" cy="261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4865818" y="2804186"/>
            <a:ext cx="261350" cy="261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132518" y="2804186"/>
            <a:ext cx="261350" cy="261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402853" y="2804186"/>
            <a:ext cx="261350" cy="261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669553" y="2804186"/>
            <a:ext cx="261350" cy="261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5137868" y="3075430"/>
            <a:ext cx="261350" cy="261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5408203" y="3075430"/>
            <a:ext cx="261350" cy="2618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Box 92"/>
          <p:cNvSpPr txBox="1"/>
          <p:nvPr/>
        </p:nvSpPr>
        <p:spPr>
          <a:xfrm>
            <a:off x="1285929" y="836705"/>
            <a:ext cx="58006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can we estimate the volume of the hexagonal prism?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6299977" y="2660705"/>
            <a:ext cx="1893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cubes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3520361" y="3982767"/>
            <a:ext cx="176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layers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3564685" y="4616650"/>
            <a:ext cx="176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4869453" y="4616650"/>
            <a:ext cx="1893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 cubes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337347" y="5268119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756090" y="5384135"/>
            <a:ext cx="5180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cube has a volume of 1 cm 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5800228" y="5394292"/>
            <a:ext cx="1893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56 cm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6671869" y="5308220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29" y="533512"/>
            <a:ext cx="1752600" cy="2514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94791" y="1790812"/>
            <a:ext cx="54069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Can we use exactly the same method to estimate the volume of the cone? </a:t>
            </a:r>
          </a:p>
        </p:txBody>
      </p:sp>
      <p:sp>
        <p:nvSpPr>
          <p:cNvPr id="4" name="Oval 3"/>
          <p:cNvSpPr/>
          <p:nvPr/>
        </p:nvSpPr>
        <p:spPr>
          <a:xfrm>
            <a:off x="753229" y="3637276"/>
            <a:ext cx="1548000" cy="15480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9734" y="431713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112578" y="5744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Rectangle 8"/>
          <p:cNvSpPr/>
          <p:nvPr/>
        </p:nvSpPr>
        <p:spPr>
          <a:xfrm>
            <a:off x="1114968" y="3740910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376318" y="3740910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637668" y="3740910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53618" y="4002718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114968" y="4002718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376318" y="4002718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44668" y="4264526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06018" y="4264526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267368" y="4264526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637668" y="4002718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899018" y="4002718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531922" y="4264526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793272" y="4264526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2054622" y="4264526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875343" y="4530063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136693" y="4530063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398043" y="4530063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659393" y="4530063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1918900" y="4530564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1091992" y="4790837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1359204" y="4790837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1625504" y="4790837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690565" y="4244175"/>
            <a:ext cx="261350" cy="26180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2594791" y="3219708"/>
            <a:ext cx="5406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Why or why not?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9238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8" grpId="0"/>
      <p:bldP spid="8" grpId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ile:Red sphere shaded lightsource top right.svg - Wikimedia Commons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33" y="486829"/>
            <a:ext cx="1771361" cy="1771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71265" y="2258190"/>
            <a:ext cx="2485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Sphere</a:t>
            </a:r>
          </a:p>
        </p:txBody>
      </p:sp>
      <p:pic>
        <p:nvPicPr>
          <p:cNvPr id="2052" name="Picture 4" descr="Octagonal Prism HD Stock Images | Shutterstock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0" t="15238" r="25371" b="22190"/>
          <a:stretch/>
        </p:blipFill>
        <p:spPr bwMode="auto">
          <a:xfrm rot="19161983">
            <a:off x="2972765" y="380514"/>
            <a:ext cx="1531621" cy="220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36634" y="2648926"/>
            <a:ext cx="2744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Octagonal prism</a:t>
            </a:r>
          </a:p>
        </p:txBody>
      </p:sp>
      <p:pic>
        <p:nvPicPr>
          <p:cNvPr id="2054" name="Picture 6" descr="What Is A Cube | Cube Shape | DK Find Out"/>
          <p:cNvPicPr>
            <a:picLocks noChangeAspect="1" noChangeArrowheads="1"/>
          </p:cNvPicPr>
          <p:nvPr/>
        </p:nvPicPr>
        <p:blipFill rotWithShape="1"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1" r="23971"/>
          <a:stretch/>
        </p:blipFill>
        <p:spPr bwMode="auto">
          <a:xfrm rot="17798702">
            <a:off x="5603170" y="79842"/>
            <a:ext cx="1672688" cy="2751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126690" y="2246482"/>
            <a:ext cx="2744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Cuboid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0498" y="3900389"/>
            <a:ext cx="64353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For which shape could we use small cubes to find the exact volume?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3898" y="3052294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46742" y="31949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44004" y="4331276"/>
            <a:ext cx="1605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Cuboid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806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  <p:bldP spid="12" grpId="0"/>
      <p:bldP spid="12" grpId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2911373" y="175750"/>
            <a:ext cx="1995324" cy="2374853"/>
            <a:chOff x="3046431" y="1285116"/>
            <a:chExt cx="1995324" cy="2374853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50964" y="2995346"/>
              <a:ext cx="852240" cy="641151"/>
            </a:xfrm>
            <a:prstGeom prst="rect">
              <a:avLst/>
            </a:prstGeom>
          </p:spPr>
        </p:pic>
        <p:grpSp>
          <p:nvGrpSpPr>
            <p:cNvPr id="39" name="Group 38"/>
            <p:cNvGrpSpPr/>
            <p:nvPr/>
          </p:nvGrpSpPr>
          <p:grpSpPr>
            <a:xfrm>
              <a:off x="3763395" y="2038122"/>
              <a:ext cx="1278360" cy="1413137"/>
              <a:chOff x="1527357" y="2354195"/>
              <a:chExt cx="1278360" cy="1413137"/>
            </a:xfrm>
          </p:grpSpPr>
          <p:pic>
            <p:nvPicPr>
              <p:cNvPr id="40" name="Picture 39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1953477" y="3126181"/>
                <a:ext cx="852240" cy="641151"/>
              </a:xfrm>
              <a:prstGeom prst="rect">
                <a:avLst/>
              </a:prstGeom>
            </p:spPr>
          </p:pic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1527357" y="2721934"/>
                <a:ext cx="852240" cy="641151"/>
              </a:xfrm>
              <a:prstGeom prst="rect">
                <a:avLst/>
              </a:prstGeom>
            </p:spPr>
          </p:pic>
          <p:pic>
            <p:nvPicPr>
              <p:cNvPr id="42" name="Picture 41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1527357" y="2354195"/>
                <a:ext cx="852240" cy="641151"/>
              </a:xfrm>
              <a:prstGeom prst="rect">
                <a:avLst/>
              </a:prstGeom>
            </p:spPr>
          </p:pic>
          <p:pic>
            <p:nvPicPr>
              <p:cNvPr id="43" name="Picture 42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1953477" y="2740910"/>
                <a:ext cx="852240" cy="641151"/>
              </a:xfrm>
              <a:prstGeom prst="rect">
                <a:avLst/>
              </a:prstGeom>
            </p:spPr>
          </p:pic>
        </p:grpSp>
        <p:grpSp>
          <p:nvGrpSpPr>
            <p:cNvPr id="34" name="Group 33"/>
            <p:cNvGrpSpPr/>
            <p:nvPr/>
          </p:nvGrpSpPr>
          <p:grpSpPr>
            <a:xfrm>
              <a:off x="3511443" y="2110683"/>
              <a:ext cx="1278360" cy="1413137"/>
              <a:chOff x="1527357" y="2354195"/>
              <a:chExt cx="1278360" cy="1413137"/>
            </a:xfrm>
          </p:grpSpPr>
          <p:pic>
            <p:nvPicPr>
              <p:cNvPr id="35" name="Picture 34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1953477" y="3126181"/>
                <a:ext cx="852240" cy="641151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1527357" y="2721934"/>
                <a:ext cx="852240" cy="641151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1527357" y="2354195"/>
                <a:ext cx="852240" cy="641151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003" t="23167" r="20832" b="20179"/>
              <a:stretch/>
            </p:blipFill>
            <p:spPr>
              <a:xfrm>
                <a:off x="1953477" y="2740910"/>
                <a:ext cx="852240" cy="641151"/>
              </a:xfrm>
              <a:prstGeom prst="rect">
                <a:avLst/>
              </a:prstGeom>
            </p:spPr>
          </p:pic>
        </p:grpSp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722169" y="2939996"/>
              <a:ext cx="852240" cy="64115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717798" y="2562998"/>
              <a:ext cx="852240" cy="64115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259491" y="2184309"/>
              <a:ext cx="852240" cy="64115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72551" y="3018818"/>
              <a:ext cx="852240" cy="64115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46431" y="2614571"/>
              <a:ext cx="852240" cy="64115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046431" y="2246832"/>
              <a:ext cx="852240" cy="64115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472551" y="2633547"/>
              <a:ext cx="852240" cy="641151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763171" y="1663995"/>
              <a:ext cx="852240" cy="641151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03" t="23167" r="20832" b="20179"/>
            <a:stretch/>
          </p:blipFill>
          <p:spPr>
            <a:xfrm>
              <a:off x="3762947" y="1285116"/>
              <a:ext cx="852240" cy="641151"/>
            </a:xfrm>
            <a:prstGeom prst="rect">
              <a:avLst/>
            </a:prstGeom>
          </p:spPr>
        </p:pic>
      </p:grpSp>
      <p:sp>
        <p:nvSpPr>
          <p:cNvPr id="53" name="TextBox 52"/>
          <p:cNvSpPr txBox="1"/>
          <p:nvPr/>
        </p:nvSpPr>
        <p:spPr>
          <a:xfrm>
            <a:off x="734347" y="4678116"/>
            <a:ext cx="6435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cube has a volume of 10 cm .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501566" y="4583271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34347" y="2802721"/>
            <a:ext cx="6435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volume of this shape?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079085" y="3616249"/>
            <a:ext cx="176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359751" y="3614424"/>
            <a:ext cx="176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20 cubes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3671860" y="198405"/>
            <a:ext cx="783794" cy="961716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/>
          <p:cNvSpPr txBox="1"/>
          <p:nvPr/>
        </p:nvSpPr>
        <p:spPr>
          <a:xfrm>
            <a:off x="2091409" y="4089250"/>
            <a:ext cx="176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cubes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4350" y="2199174"/>
            <a:ext cx="747045" cy="747045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5497194" y="23418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365636" y="4089250"/>
            <a:ext cx="1915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20 cubes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076106" y="4089250"/>
            <a:ext cx="2636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cubes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2074255" y="5246383"/>
            <a:ext cx="17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721903" y="5246383"/>
            <a:ext cx="17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220 cm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781218" y="5173999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9178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  <p:bldP spid="55" grpId="0"/>
      <p:bldP spid="57" grpId="0"/>
      <p:bldP spid="58" grpId="0"/>
      <p:bldP spid="60" grpId="0" animBg="1"/>
      <p:bldP spid="61" grpId="0"/>
      <p:bldP spid="63" grpId="0"/>
      <p:bldP spid="63" grpId="1"/>
      <p:bldP spid="64" grpId="0"/>
      <p:bldP spid="65" grpId="0"/>
      <p:bldP spid="66" grpId="0"/>
      <p:bldP spid="67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1219" y="638071"/>
            <a:ext cx="6435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volume of a small bath is 250,000 cm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14979" y="542745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36025" y="2731784"/>
            <a:ext cx="6435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Estimate the volume of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2131" y="4757057"/>
            <a:ext cx="2780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microwave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33130" y="4828529"/>
            <a:ext cx="2569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rucksack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92362" y="4646312"/>
            <a:ext cx="2569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sports water bottle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20202" y="5552490"/>
            <a:ext cx="2569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20,000 cm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91177" y="5552490"/>
            <a:ext cx="2569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34,000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15157" y="5552490"/>
            <a:ext cx="2569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1,000 cm</a:t>
            </a:r>
          </a:p>
        </p:txBody>
      </p:sp>
      <p:pic>
        <p:nvPicPr>
          <p:cNvPr id="1026" name="Picture 2" descr="Bathtub Tub Bath - Free vector graphic on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1176309"/>
            <a:ext cx="2037705" cy="126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ncer Myths Part 3 | SiOWfa14 Science in Our World: Certainty and Co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025" y="3483655"/>
            <a:ext cx="1793541" cy="111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70+ Free School Bag &amp;amp; Backpack Images - Pixab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238" y="3511083"/>
            <a:ext cx="1282109" cy="123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ports water bottle Convenient water bottle for sports activities Cartoon  style 2511473 Vector Art at Vecteezy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56" r="19520"/>
          <a:stretch/>
        </p:blipFill>
        <p:spPr bwMode="auto">
          <a:xfrm>
            <a:off x="6671622" y="2587681"/>
            <a:ext cx="1010653" cy="184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429050" y="5434227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1962" y="1478813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544806" y="16215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98225" y="5434227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639942" y="5434227"/>
            <a:ext cx="7005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127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6" grpId="0"/>
      <p:bldP spid="18" grpId="0"/>
      <p:bldP spid="18" grpId="1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6360573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6.9|15.3|1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6.6|9.5|10.5|1.2|6.2|2.2|1.5|1.1|10.8|5|0.8|0.9|2.9|0.9|4.3|0.6|1.1|1.3|0.7|2.3|0.8|7.8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4.5|9.9|18.3|1.9|4.4|2.9|7.9|5.4|6.5|4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|6.9|2|4.3|11|1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4|1.8|1.7|12.6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0.9|5.8|4.5|6.1|5.4|6|1.8|3.3|2.8|9|1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7|3|1.8|3.4|5.9|10.5|4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3" ma:contentTypeDescription="Create a new document." ma:contentTypeScope="" ma:versionID="c2e0ad7e8459b4a763097fd9c50beffe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379c73df8c7c32fbb5b9cacbe02209f3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A582A16-4D9C-40F4-B0CB-6321BE225A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microsoft.com/office/2006/metadata/properties"/>
    <ds:schemaRef ds:uri="522d4c35-b548-4432-90ae-af4376e1c4b4"/>
    <ds:schemaRef ds:uri="http://purl.org/dc/elements/1.1/"/>
    <ds:schemaRef ds:uri="http://purl.org/dc/terms/"/>
    <ds:schemaRef ds:uri="http://schemas.microsoft.com/office/2006/documentManagement/types"/>
    <ds:schemaRef ds:uri="cee99ee9-287b-4f9a-957c-ba5ae7375c9a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8559</TotalTime>
  <Words>389</Words>
  <Application>Microsoft Office PowerPoint</Application>
  <PresentationFormat>On-screen Show (4:3)</PresentationFormat>
  <Paragraphs>95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Have a go at questions  4 - 6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Lucy Brazier</cp:lastModifiedBy>
  <cp:revision>271</cp:revision>
  <dcterms:created xsi:type="dcterms:W3CDTF">2019-07-05T11:02:13Z</dcterms:created>
  <dcterms:modified xsi:type="dcterms:W3CDTF">2021-07-13T09:59:48Z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