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2"/>
  </p:handoutMasterIdLst>
  <p:sldIdLst>
    <p:sldId id="261" r:id="rId2"/>
    <p:sldId id="258" r:id="rId3"/>
    <p:sldId id="263" r:id="rId4"/>
    <p:sldId id="264" r:id="rId5"/>
    <p:sldId id="268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80" r:id="rId15"/>
    <p:sldId id="281" r:id="rId16"/>
    <p:sldId id="282" r:id="rId17"/>
    <p:sldId id="283" r:id="rId18"/>
    <p:sldId id="284" r:id="rId19"/>
    <p:sldId id="278" r:id="rId20"/>
    <p:sldId id="279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Sassoon Infant Rg" panose="02000503030000020003" charset="0"/>
      <p:regular r:id="rId27"/>
      <p:bold r:id="rId28"/>
    </p:embeddedFont>
    <p:embeddedFont>
      <p:font typeface="Tuffy" panose="020B0603060100000000" charset="0"/>
      <p:regular r:id="rId29"/>
      <p:bold r:id="rId30"/>
      <p:italic r:id="rId31"/>
      <p:boldItalic r:id="rId32"/>
    </p:embeddedFont>
    <p:embeddedFont>
      <p:font typeface="Twinkl" panose="020B0604020202020204" charset="0"/>
      <p:regular r:id="rId33"/>
      <p:bold r:id="rId34"/>
    </p:embeddedFont>
    <p:embeddedFont>
      <p:font typeface="Twinkl SemiBold" charset="0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DB5183"/>
    <a:srgbClr val="435297"/>
    <a:srgbClr val="A4C8FC"/>
    <a:srgbClr val="B67E92"/>
    <a:srgbClr val="7DA1C4"/>
    <a:srgbClr val="EE7919"/>
    <a:srgbClr val="526085"/>
    <a:srgbClr val="E6C734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microsoft.com/office/2007/relationships/media" Target="../media/media2.wav"/><Relationship Id="rId21" Type="http://schemas.openxmlformats.org/officeDocument/2006/relationships/image" Target="../media/image17.png"/><Relationship Id="rId7" Type="http://schemas.microsoft.com/office/2007/relationships/media" Target="../media/media4.wav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audio" Target="../media/media1.wav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7.png"/><Relationship Id="rId5" Type="http://schemas.microsoft.com/office/2007/relationships/media" Target="../media/media3.wav"/><Relationship Id="rId15" Type="http://schemas.openxmlformats.org/officeDocument/2006/relationships/image" Target="../media/image11.png"/><Relationship Id="rId23" Type="http://schemas.openxmlformats.org/officeDocument/2006/relationships/image" Target="../media/image19.png"/><Relationship Id="rId10" Type="http://schemas.openxmlformats.org/officeDocument/2006/relationships/image" Target="../media/image6.png"/><Relationship Id="rId19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10.png"/><Relationship Id="rId22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media" Target="../media/media6.wav"/><Relationship Id="rId7" Type="http://schemas.openxmlformats.org/officeDocument/2006/relationships/image" Target="../media/image21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0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8.png"/><Relationship Id="rId4" Type="http://schemas.openxmlformats.org/officeDocument/2006/relationships/audio" Target="../media/media6.wav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microsoft.com/office/2007/relationships/media" Target="../media/media8.wav"/><Relationship Id="rId7" Type="http://schemas.openxmlformats.org/officeDocument/2006/relationships/image" Target="../media/image24.png"/><Relationship Id="rId12" Type="http://schemas.openxmlformats.org/officeDocument/2006/relationships/image" Target="../media/image19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0.png"/><Relationship Id="rId11" Type="http://schemas.openxmlformats.org/officeDocument/2006/relationships/image" Target="../media/image18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7.png"/><Relationship Id="rId4" Type="http://schemas.openxmlformats.org/officeDocument/2006/relationships/audio" Target="../media/media8.wav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microsoft.com/office/2007/relationships/media" Target="../media/media10.wav"/><Relationship Id="rId7" Type="http://schemas.openxmlformats.org/officeDocument/2006/relationships/image" Target="../media/image28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0.png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8.png"/><Relationship Id="rId4" Type="http://schemas.openxmlformats.org/officeDocument/2006/relationships/audio" Target="../media/media10.wav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18.png"/><Relationship Id="rId3" Type="http://schemas.microsoft.com/office/2007/relationships/media" Target="../media/media12.wav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20.png"/><Relationship Id="rId11" Type="http://schemas.openxmlformats.org/officeDocument/2006/relationships/image" Target="../media/image35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4.png"/><Relationship Id="rId4" Type="http://schemas.openxmlformats.org/officeDocument/2006/relationships/audio" Target="../media/media12.wav"/><Relationship Id="rId9" Type="http://schemas.openxmlformats.org/officeDocument/2006/relationships/image" Target="../media/image33.png"/><Relationship Id="rId1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5.wav"/><Relationship Id="rId13" Type="http://schemas.microsoft.com/office/2007/relationships/media" Target="../media/media18.wav"/><Relationship Id="rId18" Type="http://schemas.openxmlformats.org/officeDocument/2006/relationships/image" Target="../media/image37.png"/><Relationship Id="rId3" Type="http://schemas.microsoft.com/office/2007/relationships/media" Target="../media/media13.wav"/><Relationship Id="rId21" Type="http://schemas.openxmlformats.org/officeDocument/2006/relationships/image" Target="../media/image18.png"/><Relationship Id="rId7" Type="http://schemas.microsoft.com/office/2007/relationships/media" Target="../media/media15.wav"/><Relationship Id="rId12" Type="http://schemas.openxmlformats.org/officeDocument/2006/relationships/audio" Target="../media/media17.wav"/><Relationship Id="rId17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6" Type="http://schemas.openxmlformats.org/officeDocument/2006/relationships/audio" Target="../media/media19.wav"/><Relationship Id="rId20" Type="http://schemas.openxmlformats.org/officeDocument/2006/relationships/image" Target="../media/image38.png"/><Relationship Id="rId1" Type="http://schemas.microsoft.com/office/2007/relationships/media" Target="../media/media2.wav"/><Relationship Id="rId6" Type="http://schemas.openxmlformats.org/officeDocument/2006/relationships/audio" Target="../media/media14.wav"/><Relationship Id="rId11" Type="http://schemas.microsoft.com/office/2007/relationships/media" Target="../media/media17.wav"/><Relationship Id="rId5" Type="http://schemas.microsoft.com/office/2007/relationships/media" Target="../media/media14.wav"/><Relationship Id="rId15" Type="http://schemas.microsoft.com/office/2007/relationships/media" Target="../media/media19.wav"/><Relationship Id="rId10" Type="http://schemas.openxmlformats.org/officeDocument/2006/relationships/audio" Target="../media/media16.wav"/><Relationship Id="rId19" Type="http://schemas.openxmlformats.org/officeDocument/2006/relationships/image" Target="../media/image20.png"/><Relationship Id="rId4" Type="http://schemas.openxmlformats.org/officeDocument/2006/relationships/audio" Target="../media/media13.wav"/><Relationship Id="rId9" Type="http://schemas.microsoft.com/office/2007/relationships/media" Target="../media/media16.wav"/><Relationship Id="rId14" Type="http://schemas.openxmlformats.org/officeDocument/2006/relationships/audio" Target="../media/media18.wav"/><Relationship Id="rId22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19.png"/><Relationship Id="rId10" Type="http://schemas.openxmlformats.org/officeDocument/2006/relationships/image" Target="../media/image62.png"/><Relationship Id="rId4" Type="http://schemas.openxmlformats.org/officeDocument/2006/relationships/image" Target="../media/image20.png"/><Relationship Id="rId9" Type="http://schemas.openxmlformats.org/officeDocument/2006/relationships/image" Target="../media/image61.png"/><Relationship Id="rId1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7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image" Target="../media/image18.png"/><Relationship Id="rId5" Type="http://schemas.openxmlformats.org/officeDocument/2006/relationships/image" Target="../media/image20.png"/><Relationship Id="rId4" Type="http://schemas.openxmlformats.org/officeDocument/2006/relationships/image" Target="../media/image7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 | Year 6 | Let’s Visit a French Town | Who Lives Where?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Let’s Visit a French Town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22237" y="4055534"/>
            <a:ext cx="4255029" cy="2306638"/>
          </a:xfrm>
          <a:noFill/>
        </p:spPr>
        <p:txBody>
          <a:bodyPr lIns="0" tIns="0" rIns="0" bIns="0" anchor="ctr" anchorCtr="1">
            <a:noAutofit/>
          </a:bodyPr>
          <a:lstStyle/>
          <a:p>
            <a:pPr algn="ctr"/>
            <a:r>
              <a:rPr lang="en-GB" sz="4600" dirty="0">
                <a:solidFill>
                  <a:srgbClr val="2E5896"/>
                </a:solidFill>
              </a:rPr>
              <a:t>Qui </a:t>
            </a:r>
            <a:r>
              <a:rPr lang="en-GB" sz="4600" dirty="0" err="1">
                <a:solidFill>
                  <a:srgbClr val="2E5896"/>
                </a:solidFill>
              </a:rPr>
              <a:t>habite</a:t>
            </a:r>
            <a:r>
              <a:rPr lang="en-GB" sz="4600" dirty="0">
                <a:solidFill>
                  <a:srgbClr val="2E5896"/>
                </a:solidFill>
              </a:rPr>
              <a:t> </a:t>
            </a:r>
            <a:r>
              <a:rPr lang="en-GB" sz="4600" dirty="0" err="1">
                <a:solidFill>
                  <a:srgbClr val="2E5896"/>
                </a:solidFill>
              </a:rPr>
              <a:t>où</a:t>
            </a:r>
            <a:r>
              <a:rPr lang="en-GB" sz="4600" dirty="0">
                <a:solidFill>
                  <a:srgbClr val="2E5896"/>
                </a:solidFill>
              </a:rPr>
              <a:t> ?</a:t>
            </a:r>
            <a:br>
              <a:rPr lang="en-GB" dirty="0">
                <a:solidFill>
                  <a:srgbClr val="2E5896"/>
                </a:solidFill>
              </a:rPr>
            </a:br>
            <a:r>
              <a:rPr lang="en-GB" sz="3000" dirty="0">
                <a:solidFill>
                  <a:srgbClr val="2E5896"/>
                </a:solidFill>
              </a:rPr>
              <a:t>(Who Lives Where?)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2838" y="6177406"/>
            <a:ext cx="678323" cy="432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show how verbs change depending on the subject.</a:t>
            </a:r>
          </a:p>
          <a:p>
            <a:r>
              <a:rPr lang="en-GB" dirty="0"/>
              <a:t>I can join in a song with familiar structures.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make sentences with </a:t>
            </a:r>
            <a:r>
              <a:rPr lang="en-GB" dirty="0" err="1">
                <a:latin typeface="Twinkl" pitchFamily="2" charset="0"/>
              </a:rPr>
              <a:t>habiter</a:t>
            </a:r>
            <a:r>
              <a:rPr lang="en-GB" dirty="0">
                <a:latin typeface="Twinkl" pitchFamily="2" charset="0"/>
              </a:rPr>
              <a:t> (to live).</a:t>
            </a:r>
          </a:p>
          <a:p>
            <a:r>
              <a:rPr lang="en-GB" dirty="0">
                <a:latin typeface="Twinkl" pitchFamily="2" charset="0"/>
              </a:rPr>
              <a:t>I can choose the correct form to go with the subject of the sentence.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listen to and join in a song.</a:t>
            </a:r>
          </a:p>
          <a:p>
            <a:r>
              <a:rPr lang="en-GB" dirty="0">
                <a:latin typeface="Twinkl" pitchFamily="2" charset="0"/>
              </a:rPr>
              <a:t>I can recognise key words and phrases and respond.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2342" y="3327400"/>
            <a:ext cx="1197125" cy="27531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73928" y="3515618"/>
            <a:ext cx="1335136" cy="2580382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80248" y="340136"/>
            <a:ext cx="8220075" cy="1595581"/>
          </a:xfrm>
        </p:spPr>
        <p:txBody>
          <a:bodyPr/>
          <a:lstStyle/>
          <a:p>
            <a:r>
              <a:rPr lang="en-GB" dirty="0"/>
              <a:t>What Do You Know?</a:t>
            </a:r>
          </a:p>
        </p:txBody>
      </p:sp>
      <p:pic>
        <p:nvPicPr>
          <p:cNvPr id="4" name="Pair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752379" y="1778000"/>
            <a:ext cx="3023699" cy="4234191"/>
            <a:chOff x="752379" y="1778000"/>
            <a:chExt cx="3023699" cy="4234191"/>
          </a:xfrm>
        </p:grpSpPr>
        <p:grpSp>
          <p:nvGrpSpPr>
            <p:cNvPr id="29" name="Group 28"/>
            <p:cNvGrpSpPr/>
            <p:nvPr/>
          </p:nvGrpSpPr>
          <p:grpSpPr>
            <a:xfrm>
              <a:off x="752379" y="1778000"/>
              <a:ext cx="3023699" cy="4234191"/>
              <a:chOff x="752379" y="1778000"/>
              <a:chExt cx="3023699" cy="4234191"/>
            </a:xfrm>
          </p:grpSpPr>
          <p:sp>
            <p:nvSpPr>
              <p:cNvPr id="28" name="Rectangle 27"/>
              <p:cNvSpPr/>
              <p:nvPr/>
            </p:nvSpPr>
            <p:spPr>
              <a:xfrm>
                <a:off x="755651" y="1778000"/>
                <a:ext cx="3005935" cy="3916211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A4C8F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752379" y="5560530"/>
                <a:ext cx="3023699" cy="451661"/>
              </a:xfrm>
              <a:prstGeom prst="rect">
                <a:avLst/>
              </a:prstGeom>
              <a:solidFill>
                <a:srgbClr val="A4C8FC"/>
              </a:solidFill>
              <a:ln>
                <a:solidFill>
                  <a:srgbClr val="A4C8F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 err="1">
                    <a:solidFill>
                      <a:schemeClr val="tx1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</a:rPr>
                  <a:t>Où</a:t>
                </a:r>
                <a:r>
                  <a:rPr lang="en-GB" dirty="0">
                    <a:solidFill>
                      <a:schemeClr val="tx1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</a:rPr>
                  <a:t> </a:t>
                </a:r>
                <a:r>
                  <a:rPr lang="en-GB" dirty="0" err="1">
                    <a:solidFill>
                      <a:schemeClr val="tx1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</a:rPr>
                  <a:t>habites-tu</a:t>
                </a:r>
                <a:r>
                  <a:rPr lang="en-GB" dirty="0">
                    <a:solidFill>
                      <a:schemeClr val="tx1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</a:rPr>
                  <a:t>?</a:t>
                </a: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975469" y="1904803"/>
              <a:ext cx="256629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Imagine you are all from different places in France. </a:t>
              </a:r>
            </a:p>
            <a:p>
              <a:pPr algn="ctr"/>
              <a:r>
                <a:rPr lang="en-GB" dirty="0"/>
                <a:t>Can you find out where everyone lives?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1872" y="3354008"/>
            <a:ext cx="1538414" cy="2750459"/>
          </a:xfrm>
          <a:prstGeom prst="rect">
            <a:avLst/>
          </a:prstGeom>
        </p:spPr>
      </p:pic>
      <p:sp>
        <p:nvSpPr>
          <p:cNvPr id="32" name="Oval Callout 31"/>
          <p:cNvSpPr/>
          <p:nvPr/>
        </p:nvSpPr>
        <p:spPr>
          <a:xfrm>
            <a:off x="4646798" y="1700964"/>
            <a:ext cx="1572630" cy="1422597"/>
          </a:xfrm>
          <a:prstGeom prst="wedgeEllipseCallout">
            <a:avLst>
              <a:gd name="adj1" fmla="val -33216"/>
              <a:gd name="adj2" fmla="val 70832"/>
            </a:avLst>
          </a:prstGeom>
          <a:solidFill>
            <a:schemeClr val="bg1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rgbClr val="002060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J’habite</a:t>
            </a:r>
            <a:r>
              <a:rPr lang="en-GB" dirty="0">
                <a:solidFill>
                  <a:srgbClr val="002060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 à Paris.</a:t>
            </a:r>
          </a:p>
        </p:txBody>
      </p:sp>
      <p:sp>
        <p:nvSpPr>
          <p:cNvPr id="33" name="Oval Callout 32"/>
          <p:cNvSpPr/>
          <p:nvPr/>
        </p:nvSpPr>
        <p:spPr>
          <a:xfrm>
            <a:off x="6045808" y="4622918"/>
            <a:ext cx="1533067" cy="1242635"/>
          </a:xfrm>
          <a:prstGeom prst="wedgeEllipseCallout">
            <a:avLst>
              <a:gd name="adj1" fmla="val -57863"/>
              <a:gd name="adj2" fmla="val -86551"/>
            </a:avLst>
          </a:prstGeom>
          <a:solidFill>
            <a:schemeClr val="bg1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 err="1">
                <a:solidFill>
                  <a:srgbClr val="002060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J’habite</a:t>
            </a:r>
            <a:r>
              <a:rPr lang="en-GB" sz="1700" dirty="0">
                <a:solidFill>
                  <a:srgbClr val="002060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 à Toulouse.</a:t>
            </a:r>
          </a:p>
        </p:txBody>
      </p:sp>
      <p:sp>
        <p:nvSpPr>
          <p:cNvPr id="34" name="Oval Callout 33"/>
          <p:cNvSpPr/>
          <p:nvPr/>
        </p:nvSpPr>
        <p:spPr>
          <a:xfrm>
            <a:off x="6476400" y="2003559"/>
            <a:ext cx="1533067" cy="1242635"/>
          </a:xfrm>
          <a:prstGeom prst="wedgeEllipseCallout">
            <a:avLst>
              <a:gd name="adj1" fmla="val 8410"/>
              <a:gd name="adj2" fmla="val 70840"/>
            </a:avLst>
          </a:prstGeom>
          <a:solidFill>
            <a:schemeClr val="bg1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002060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J’habite à Nantes.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75684" y="3215364"/>
            <a:ext cx="2965938" cy="2234934"/>
            <a:chOff x="775684" y="3215364"/>
            <a:chExt cx="2965938" cy="2234934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7997" y="3215364"/>
              <a:ext cx="1594309" cy="112710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23946">
              <a:off x="782825" y="3591072"/>
              <a:ext cx="1602501" cy="113289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0055">
              <a:off x="775684" y="3941825"/>
              <a:ext cx="1597036" cy="1143874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406722">
              <a:off x="777480" y="4311997"/>
              <a:ext cx="1610146" cy="113830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358751">
              <a:off x="2144145" y="3215365"/>
              <a:ext cx="1594307" cy="1127104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85150">
              <a:off x="2146476" y="3567095"/>
              <a:ext cx="1575222" cy="1113612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085611">
              <a:off x="2142144" y="3905333"/>
              <a:ext cx="1576096" cy="1114230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372375">
              <a:off x="2147315" y="4244189"/>
              <a:ext cx="1594307" cy="1127104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24" name="Play J'habite a Pari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3732" y="180430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lay J'habite a Nantes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3551" y="206026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lay J'habite a Toulouse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2959" y="470252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lay Ou habites tu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3736" y="565777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47715" y="3506983"/>
            <a:ext cx="609600" cy="609600"/>
          </a:xfrm>
          <a:prstGeom prst="rect">
            <a:avLst/>
          </a:prstGeom>
        </p:spPr>
      </p:pic>
      <p:pic>
        <p:nvPicPr>
          <p:cNvPr id="14" name="Picture 1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47715" y="4318118"/>
            <a:ext cx="609600" cy="609600"/>
          </a:xfrm>
          <a:prstGeom prst="rect">
            <a:avLst/>
          </a:prstGeom>
        </p:spPr>
      </p:pic>
      <p:pic>
        <p:nvPicPr>
          <p:cNvPr id="23" name="Picture 22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47715" y="5094014"/>
            <a:ext cx="609600" cy="609600"/>
          </a:xfrm>
          <a:prstGeom prst="rect">
            <a:avLst/>
          </a:prstGeom>
        </p:spPr>
      </p:pic>
      <p:pic>
        <p:nvPicPr>
          <p:cNvPr id="35" name="Picture 34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-847715" y="5966024"/>
            <a:ext cx="609601" cy="609600"/>
          </a:xfrm>
          <a:prstGeom prst="rect">
            <a:avLst/>
          </a:prstGeom>
        </p:spPr>
      </p:pic>
      <p:grpSp>
        <p:nvGrpSpPr>
          <p:cNvPr id="36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37" name="Rectangle 36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38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pitchFamily="50" charset="0"/>
                  <a:cs typeface="Sassoon Infant Rg" panose="02000503030000020003" pitchFamily="50" charset="0"/>
                </a:rPr>
                <a:t>Click play buttons throughout to hear phrases and words.</a:t>
              </a:r>
            </a:p>
          </p:txBody>
        </p:sp>
      </p:grpSp>
      <p:pic>
        <p:nvPicPr>
          <p:cNvPr id="39" name="Play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21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26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47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44423"/>
            <a:ext cx="7632700" cy="74840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3"/>
            <a:ext cx="7747002" cy="1595581"/>
          </a:xfrm>
        </p:spPr>
        <p:txBody>
          <a:bodyPr/>
          <a:lstStyle/>
          <a:p>
            <a:pPr algn="ctr"/>
            <a:r>
              <a:rPr lang="fr-FR" dirty="0"/>
              <a:t>Moi et toi et qui d’autre</a:t>
            </a:r>
            <a:r>
              <a:rPr lang="fr-FR" i="1" dirty="0"/>
              <a:t>? </a:t>
            </a:r>
            <a:br>
              <a:rPr lang="fr-FR" i="1" dirty="0"/>
            </a:br>
            <a:r>
              <a:rPr lang="en-GB" sz="2800" dirty="0"/>
              <a:t>(Me and You and Who Else?)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5650" y="5386637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These are personal pronouns. What do they mean?</a:t>
            </a:r>
          </a:p>
          <a:p>
            <a:pPr algn="ctr"/>
            <a:r>
              <a:rPr lang="en-GB" dirty="0"/>
              <a:t>Are they singular or plural?</a:t>
            </a:r>
          </a:p>
        </p:txBody>
      </p:sp>
      <p:grpSp>
        <p:nvGrpSpPr>
          <p:cNvPr id="15" name="Group 14"/>
          <p:cNvGrpSpPr/>
          <p:nvPr/>
        </p:nvGrpSpPr>
        <p:grpSpPr>
          <a:xfrm rot="21437414">
            <a:off x="1719702" y="2156341"/>
            <a:ext cx="2836334" cy="3190568"/>
            <a:chOff x="1376618" y="1923300"/>
            <a:chExt cx="2836334" cy="3190568"/>
          </a:xfrm>
        </p:grpSpPr>
        <p:sp>
          <p:nvSpPr>
            <p:cNvPr id="13" name="Rectangle 12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028138" y="2337409"/>
              <a:ext cx="1727805" cy="1702548"/>
            </a:xfrm>
            <a:prstGeom prst="rect">
              <a:avLst/>
            </a:prstGeom>
          </p:spPr>
        </p:pic>
      </p:grpSp>
      <p:sp>
        <p:nvSpPr>
          <p:cNvPr id="10" name="Oval Callout 9"/>
          <p:cNvSpPr/>
          <p:nvPr/>
        </p:nvSpPr>
        <p:spPr>
          <a:xfrm>
            <a:off x="1159418" y="2282406"/>
            <a:ext cx="1080337" cy="968498"/>
          </a:xfrm>
          <a:prstGeom prst="wedgeEllipseCallout">
            <a:avLst>
              <a:gd name="adj1" fmla="val 85477"/>
              <a:gd name="adj2" fmla="val 16450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Je…</a:t>
            </a:r>
          </a:p>
        </p:txBody>
      </p:sp>
      <p:grpSp>
        <p:nvGrpSpPr>
          <p:cNvPr id="20" name="Group 19"/>
          <p:cNvGrpSpPr/>
          <p:nvPr/>
        </p:nvGrpSpPr>
        <p:grpSpPr>
          <a:xfrm rot="235340">
            <a:off x="4538615" y="2067558"/>
            <a:ext cx="2836334" cy="3190568"/>
            <a:chOff x="4223664" y="2220373"/>
            <a:chExt cx="2836334" cy="3190568"/>
          </a:xfrm>
        </p:grpSpPr>
        <p:grpSp>
          <p:nvGrpSpPr>
            <p:cNvPr id="16" name="Group 15"/>
            <p:cNvGrpSpPr/>
            <p:nvPr/>
          </p:nvGrpSpPr>
          <p:grpSpPr>
            <a:xfrm>
              <a:off x="4223664" y="2220373"/>
              <a:ext cx="2836334" cy="3190568"/>
              <a:chOff x="1376618" y="1923300"/>
              <a:chExt cx="2836334" cy="3190568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1376618" y="1923300"/>
                <a:ext cx="2836334" cy="319056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1689197" y="2188044"/>
                <a:ext cx="2211176" cy="1852381"/>
              </a:xfrm>
              <a:prstGeom prst="rect">
                <a:avLst/>
              </a:prstGeom>
              <a:solidFill>
                <a:srgbClr val="FFFFE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739367" y="2743180"/>
              <a:ext cx="1014364" cy="159441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86489" y="3250681"/>
              <a:ext cx="1077517" cy="1080329"/>
            </a:xfrm>
            <a:prstGeom prst="rect">
              <a:avLst/>
            </a:prstGeom>
          </p:spPr>
        </p:pic>
      </p:grpSp>
      <p:sp>
        <p:nvSpPr>
          <p:cNvPr id="21" name="Oval Callout 20"/>
          <p:cNvSpPr/>
          <p:nvPr/>
        </p:nvSpPr>
        <p:spPr>
          <a:xfrm>
            <a:off x="5466862" y="1839729"/>
            <a:ext cx="1080337" cy="968498"/>
          </a:xfrm>
          <a:prstGeom prst="wedgeEllipseCallout">
            <a:avLst>
              <a:gd name="adj1" fmla="val -35997"/>
              <a:gd name="adj2" fmla="val 84638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Tu</a:t>
            </a:r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…</a:t>
            </a:r>
          </a:p>
        </p:txBody>
      </p:sp>
      <p:sp>
        <p:nvSpPr>
          <p:cNvPr id="23" name="TextBox 22"/>
          <p:cNvSpPr txBox="1"/>
          <p:nvPr/>
        </p:nvSpPr>
        <p:spPr>
          <a:xfrm rot="21423311">
            <a:off x="2105917" y="4348521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I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1</a:t>
            </a:r>
            <a:r>
              <a:rPr lang="en-GB" baseline="30000" dirty="0">
                <a:solidFill>
                  <a:schemeClr val="accent2"/>
                </a:solidFill>
              </a:rPr>
              <a:t>st</a:t>
            </a:r>
            <a:r>
              <a:rPr lang="en-GB" dirty="0">
                <a:solidFill>
                  <a:schemeClr val="accent2"/>
                </a:solidFill>
              </a:rPr>
              <a:t> person singular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 rot="225364">
            <a:off x="4774920" y="4298305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you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2</a:t>
            </a:r>
            <a:r>
              <a:rPr lang="en-GB" baseline="30000" dirty="0">
                <a:solidFill>
                  <a:schemeClr val="accent2"/>
                </a:solidFill>
              </a:rPr>
              <a:t>nd</a:t>
            </a:r>
            <a:r>
              <a:rPr lang="en-GB" dirty="0">
                <a:solidFill>
                  <a:schemeClr val="accent2"/>
                </a:solidFill>
              </a:rPr>
              <a:t> person singular</a:t>
            </a:r>
            <a:endParaRPr lang="en-GB" dirty="0"/>
          </a:p>
        </p:txBody>
      </p:sp>
      <p:pic>
        <p:nvPicPr>
          <p:cNvPr id="22" name="Play Je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4198" y="235084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lay Tu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9004" y="190382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813331" y="1230129"/>
            <a:ext cx="609601" cy="609600"/>
          </a:xfrm>
          <a:prstGeom prst="rect">
            <a:avLst/>
          </a:prstGeom>
        </p:spPr>
      </p:pic>
      <p:pic>
        <p:nvPicPr>
          <p:cNvPr id="19" name="Picture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677381" y="2065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9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36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973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5344423"/>
            <a:ext cx="7632700" cy="74840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3"/>
            <a:ext cx="7747002" cy="1595581"/>
          </a:xfrm>
        </p:spPr>
        <p:txBody>
          <a:bodyPr/>
          <a:lstStyle/>
          <a:p>
            <a:pPr algn="ctr"/>
            <a:r>
              <a:rPr lang="fr-FR" dirty="0"/>
              <a:t>Moi et toi et qui d’autre</a:t>
            </a:r>
            <a:r>
              <a:rPr lang="fr-FR" i="1" dirty="0"/>
              <a:t>? </a:t>
            </a:r>
            <a:br>
              <a:rPr lang="fr-FR" i="1" dirty="0"/>
            </a:br>
            <a:r>
              <a:rPr lang="en-GB" sz="2800" dirty="0"/>
              <a:t>(Me and You and Who Else?)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5650" y="5386637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These are personal pronouns. What do they mean?</a:t>
            </a:r>
          </a:p>
          <a:p>
            <a:pPr algn="ctr"/>
            <a:r>
              <a:rPr lang="en-GB" dirty="0"/>
              <a:t>Are they singular or plural?</a:t>
            </a:r>
          </a:p>
        </p:txBody>
      </p:sp>
      <p:grpSp>
        <p:nvGrpSpPr>
          <p:cNvPr id="15" name="Group 14"/>
          <p:cNvGrpSpPr/>
          <p:nvPr/>
        </p:nvGrpSpPr>
        <p:grpSpPr>
          <a:xfrm rot="21437414">
            <a:off x="1719702" y="2156341"/>
            <a:ext cx="2836334" cy="3190568"/>
            <a:chOff x="1376618" y="1923300"/>
            <a:chExt cx="2836334" cy="3190568"/>
          </a:xfrm>
        </p:grpSpPr>
        <p:sp>
          <p:nvSpPr>
            <p:cNvPr id="13" name="Rectangle 12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 rot="235340">
            <a:off x="4538615" y="2067558"/>
            <a:ext cx="2836334" cy="3190568"/>
            <a:chOff x="1376618" y="1923300"/>
            <a:chExt cx="2836334" cy="3190568"/>
          </a:xfrm>
        </p:grpSpPr>
        <p:sp>
          <p:nvSpPr>
            <p:cNvPr id="17" name="Rectangle 16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Callout 20"/>
          <p:cNvSpPr/>
          <p:nvPr/>
        </p:nvSpPr>
        <p:spPr>
          <a:xfrm>
            <a:off x="5535179" y="1800541"/>
            <a:ext cx="1080337" cy="968498"/>
          </a:xfrm>
          <a:prstGeom prst="wedgeEllipseCallout">
            <a:avLst>
              <a:gd name="adj1" fmla="val -40699"/>
              <a:gd name="adj2" fmla="val 68902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Elle…</a:t>
            </a:r>
          </a:p>
        </p:txBody>
      </p:sp>
      <p:sp>
        <p:nvSpPr>
          <p:cNvPr id="23" name="TextBox 22"/>
          <p:cNvSpPr txBox="1"/>
          <p:nvPr/>
        </p:nvSpPr>
        <p:spPr>
          <a:xfrm rot="21423311">
            <a:off x="2105917" y="4348521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he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3</a:t>
            </a:r>
            <a:r>
              <a:rPr lang="en-GB" baseline="30000" dirty="0">
                <a:solidFill>
                  <a:schemeClr val="accent2"/>
                </a:solidFill>
              </a:rPr>
              <a:t>rd</a:t>
            </a:r>
            <a:r>
              <a:rPr lang="en-GB" dirty="0">
                <a:solidFill>
                  <a:schemeClr val="accent2"/>
                </a:solidFill>
              </a:rPr>
              <a:t> person singular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 rot="225364">
            <a:off x="4774920" y="4298305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she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3</a:t>
            </a:r>
            <a:r>
              <a:rPr lang="en-GB" baseline="30000" dirty="0">
                <a:solidFill>
                  <a:schemeClr val="accent2"/>
                </a:solidFill>
              </a:rPr>
              <a:t>rd</a:t>
            </a:r>
            <a:r>
              <a:rPr lang="en-GB" dirty="0">
                <a:solidFill>
                  <a:schemeClr val="accent2"/>
                </a:solidFill>
              </a:rPr>
              <a:t> person singular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37278">
            <a:off x="3208031" y="2467293"/>
            <a:ext cx="1019754" cy="177019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47519">
            <a:off x="2145064" y="2827343"/>
            <a:ext cx="1038924" cy="1462874"/>
          </a:xfrm>
          <a:prstGeom prst="rect">
            <a:avLst/>
          </a:prstGeom>
        </p:spPr>
      </p:pic>
      <p:sp>
        <p:nvSpPr>
          <p:cNvPr id="10" name="Oval Callout 9"/>
          <p:cNvSpPr/>
          <p:nvPr/>
        </p:nvSpPr>
        <p:spPr>
          <a:xfrm>
            <a:off x="888075" y="2005930"/>
            <a:ext cx="1080337" cy="968498"/>
          </a:xfrm>
          <a:prstGeom prst="wedgeEllipseCallout">
            <a:avLst>
              <a:gd name="adj1" fmla="val 68236"/>
              <a:gd name="adj2" fmla="val 35683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Il…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5583">
            <a:off x="5080428" y="2801377"/>
            <a:ext cx="1148966" cy="1356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22296">
            <a:off x="6236417" y="2559349"/>
            <a:ext cx="840427" cy="1663204"/>
          </a:xfrm>
          <a:prstGeom prst="rect">
            <a:avLst/>
          </a:prstGeom>
        </p:spPr>
      </p:pic>
      <p:pic>
        <p:nvPicPr>
          <p:cNvPr id="20" name="Play Il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425" y="206442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lay elle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4795" y="185941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93788" y="836613"/>
            <a:ext cx="609600" cy="609600"/>
          </a:xfrm>
          <a:prstGeom prst="rect">
            <a:avLst/>
          </a:prstGeom>
        </p:spPr>
      </p:pic>
      <p:pic>
        <p:nvPicPr>
          <p:cNvPr id="19" name="Picture 1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114997" y="15546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11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0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9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85773"/>
            <a:ext cx="7747002" cy="1595581"/>
          </a:xfrm>
        </p:spPr>
        <p:txBody>
          <a:bodyPr/>
          <a:lstStyle/>
          <a:p>
            <a:pPr algn="ctr"/>
            <a:r>
              <a:rPr lang="fr-FR" dirty="0"/>
              <a:t>Moi et toi et qui d’autre</a:t>
            </a:r>
            <a:r>
              <a:rPr lang="fr-FR" i="1" dirty="0"/>
              <a:t>? </a:t>
            </a:r>
            <a:br>
              <a:rPr lang="fr-FR" i="1" dirty="0"/>
            </a:br>
            <a:r>
              <a:rPr lang="en-GB" sz="2800" dirty="0"/>
              <a:t>(Me and You and Who Else?)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755650" y="5344423"/>
            <a:ext cx="7632700" cy="748402"/>
            <a:chOff x="755650" y="5344423"/>
            <a:chExt cx="7632700" cy="748402"/>
          </a:xfrm>
        </p:grpSpPr>
        <p:sp>
          <p:nvSpPr>
            <p:cNvPr id="12" name="Rectangle 11"/>
            <p:cNvSpPr/>
            <p:nvPr/>
          </p:nvSpPr>
          <p:spPr>
            <a:xfrm>
              <a:off x="755650" y="5344423"/>
              <a:ext cx="7632700" cy="748402"/>
            </a:xfrm>
            <a:prstGeom prst="rect">
              <a:avLst/>
            </a:prstGeom>
            <a:solidFill>
              <a:srgbClr val="A4C8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55650" y="5386637"/>
              <a:ext cx="76327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These are personal pronouns. What do they mean?</a:t>
              </a:r>
            </a:p>
            <a:p>
              <a:pPr algn="ctr"/>
              <a:r>
                <a:rPr lang="en-GB" dirty="0"/>
                <a:t>Are they singular or plural?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 rot="21437414">
            <a:off x="1872102" y="2147868"/>
            <a:ext cx="2836334" cy="3190568"/>
            <a:chOff x="1376618" y="1923300"/>
            <a:chExt cx="2836334" cy="3190568"/>
          </a:xfrm>
        </p:grpSpPr>
        <p:sp>
          <p:nvSpPr>
            <p:cNvPr id="25" name="Rectangle 24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7" name="TextBox 26"/>
          <p:cNvSpPr txBox="1"/>
          <p:nvPr/>
        </p:nvSpPr>
        <p:spPr>
          <a:xfrm rot="21423311">
            <a:off x="2258317" y="4340048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we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1</a:t>
            </a:r>
            <a:r>
              <a:rPr lang="en-GB" baseline="30000" dirty="0">
                <a:solidFill>
                  <a:schemeClr val="accent2"/>
                </a:solidFill>
              </a:rPr>
              <a:t>st</a:t>
            </a:r>
            <a:r>
              <a:rPr lang="en-GB" dirty="0">
                <a:solidFill>
                  <a:schemeClr val="accent2"/>
                </a:solidFill>
              </a:rPr>
              <a:t> person plural</a:t>
            </a:r>
            <a:endParaRPr lang="en-GB" dirty="0"/>
          </a:p>
        </p:txBody>
      </p:sp>
      <p:sp>
        <p:nvSpPr>
          <p:cNvPr id="28" name="Oval Callout 27"/>
          <p:cNvSpPr/>
          <p:nvPr/>
        </p:nvSpPr>
        <p:spPr>
          <a:xfrm>
            <a:off x="958394" y="2295939"/>
            <a:ext cx="1252631" cy="1086361"/>
          </a:xfrm>
          <a:prstGeom prst="wedgeEllipseCallout">
            <a:avLst>
              <a:gd name="adj1" fmla="val 74995"/>
              <a:gd name="adj2" fmla="val 24772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Nous…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02711">
            <a:off x="2259146" y="2514189"/>
            <a:ext cx="2030893" cy="1736222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 rot="235340">
            <a:off x="4657148" y="2067558"/>
            <a:ext cx="2836334" cy="3190568"/>
            <a:chOff x="1376618" y="1923300"/>
            <a:chExt cx="2836334" cy="3190568"/>
          </a:xfrm>
        </p:grpSpPr>
        <p:sp>
          <p:nvSpPr>
            <p:cNvPr id="30" name="Rectangle 29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2" name="TextBox 31"/>
          <p:cNvSpPr txBox="1"/>
          <p:nvPr/>
        </p:nvSpPr>
        <p:spPr>
          <a:xfrm rot="225364">
            <a:off x="4893453" y="4298305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you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2</a:t>
            </a:r>
            <a:r>
              <a:rPr lang="en-GB" baseline="30000" dirty="0">
                <a:solidFill>
                  <a:schemeClr val="accent2"/>
                </a:solidFill>
              </a:rPr>
              <a:t>nd</a:t>
            </a:r>
            <a:r>
              <a:rPr lang="en-GB" dirty="0">
                <a:solidFill>
                  <a:schemeClr val="accent2"/>
                </a:solidFill>
              </a:rPr>
              <a:t> person plural</a:t>
            </a:r>
            <a:endParaRPr lang="en-GB" dirty="0"/>
          </a:p>
        </p:txBody>
      </p:sp>
      <p:sp>
        <p:nvSpPr>
          <p:cNvPr id="33" name="Oval Callout 32"/>
          <p:cNvSpPr/>
          <p:nvPr/>
        </p:nvSpPr>
        <p:spPr>
          <a:xfrm>
            <a:off x="7224095" y="1511239"/>
            <a:ext cx="1208211" cy="969013"/>
          </a:xfrm>
          <a:prstGeom prst="wedgeEllipseCallout">
            <a:avLst>
              <a:gd name="adj1" fmla="val -58919"/>
              <a:gd name="adj2" fmla="val 46185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Vous</a:t>
            </a:r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…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31873">
            <a:off x="5723392" y="2524651"/>
            <a:ext cx="1474353" cy="167631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1"/>
          <a:stretch/>
        </p:blipFill>
        <p:spPr>
          <a:xfrm rot="231873">
            <a:off x="5058956" y="2463013"/>
            <a:ext cx="910722" cy="1676313"/>
          </a:xfrm>
          <a:prstGeom prst="rect">
            <a:avLst/>
          </a:prstGeom>
        </p:spPr>
      </p:pic>
      <p:pic>
        <p:nvPicPr>
          <p:cNvPr id="21" name="Play Nous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0171" y="236183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lay Vous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8818" y="155750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23925" y="1300163"/>
            <a:ext cx="609600" cy="609600"/>
          </a:xfrm>
          <a:prstGeom prst="rect">
            <a:avLst/>
          </a:prstGeom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41466" y="20616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86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20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83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7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755650" y="5344423"/>
            <a:ext cx="7632700" cy="748402"/>
            <a:chOff x="755650" y="5344423"/>
            <a:chExt cx="7632700" cy="748402"/>
          </a:xfrm>
        </p:grpSpPr>
        <p:sp>
          <p:nvSpPr>
            <p:cNvPr id="15" name="Rectangle 14"/>
            <p:cNvSpPr/>
            <p:nvPr/>
          </p:nvSpPr>
          <p:spPr>
            <a:xfrm>
              <a:off x="755650" y="5344423"/>
              <a:ext cx="7632700" cy="748402"/>
            </a:xfrm>
            <a:prstGeom prst="rect">
              <a:avLst/>
            </a:prstGeom>
            <a:solidFill>
              <a:srgbClr val="A4C8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55650" y="5533958"/>
              <a:ext cx="76327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Why are there two versions of </a:t>
              </a:r>
              <a:r>
                <a:rPr lang="en-GB" dirty="0" err="1"/>
                <a:t>ils</a:t>
              </a:r>
              <a:r>
                <a:rPr lang="en-GB" dirty="0"/>
                <a:t>...? </a:t>
              </a:r>
            </a:p>
          </p:txBody>
        </p:sp>
      </p:grpSp>
      <p:sp>
        <p:nvSpPr>
          <p:cNvPr id="4" name="Title 1"/>
          <p:cNvSpPr txBox="1">
            <a:spLocks/>
          </p:cNvSpPr>
          <p:nvPr/>
        </p:nvSpPr>
        <p:spPr>
          <a:xfrm>
            <a:off x="457199" y="485773"/>
            <a:ext cx="7747002" cy="159558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fr-FR" dirty="0"/>
              <a:t>Moi et toi et qui d’autre</a:t>
            </a:r>
            <a:r>
              <a:rPr lang="fr-FR" i="1" dirty="0"/>
              <a:t>? </a:t>
            </a:r>
            <a:br>
              <a:rPr lang="fr-FR" i="1" dirty="0"/>
            </a:br>
            <a:r>
              <a:rPr lang="en-GB" sz="2800" dirty="0"/>
              <a:t>(Me and You and Who Else?)</a:t>
            </a:r>
            <a:endParaRPr lang="en-GB" dirty="0"/>
          </a:p>
        </p:txBody>
      </p:sp>
      <p:pic>
        <p:nvPicPr>
          <p:cNvPr id="5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 rot="21437414">
            <a:off x="957901" y="2343845"/>
            <a:ext cx="2539457" cy="2856614"/>
            <a:chOff x="1376618" y="1923300"/>
            <a:chExt cx="2836334" cy="3190568"/>
          </a:xfrm>
        </p:grpSpPr>
        <p:sp>
          <p:nvSpPr>
            <p:cNvPr id="7" name="Rectangle 6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320603" y="2611358"/>
            <a:ext cx="2539457" cy="2856614"/>
            <a:chOff x="1376618" y="1923300"/>
            <a:chExt cx="2836334" cy="3190568"/>
          </a:xfrm>
        </p:grpSpPr>
        <p:sp>
          <p:nvSpPr>
            <p:cNvPr id="10" name="Rectangle 9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 rot="325754">
            <a:off x="5619965" y="2336758"/>
            <a:ext cx="2539457" cy="2856614"/>
            <a:chOff x="1376618" y="1923300"/>
            <a:chExt cx="2836334" cy="3190568"/>
          </a:xfrm>
        </p:grpSpPr>
        <p:sp>
          <p:nvSpPr>
            <p:cNvPr id="13" name="Rectangle 12"/>
            <p:cNvSpPr/>
            <p:nvPr/>
          </p:nvSpPr>
          <p:spPr>
            <a:xfrm>
              <a:off x="1376618" y="1923300"/>
              <a:ext cx="2836334" cy="31905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689197" y="2188044"/>
              <a:ext cx="2211176" cy="1852381"/>
            </a:xfrm>
            <a:prstGeom prst="rect">
              <a:avLst/>
            </a:prstGeom>
            <a:solidFill>
              <a:srgbClr val="FFFFE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14118">
            <a:off x="1786468" y="2649934"/>
            <a:ext cx="1397000" cy="15749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24"/>
          <a:stretch/>
        </p:blipFill>
        <p:spPr>
          <a:xfrm rot="21414118">
            <a:off x="1260799" y="2685924"/>
            <a:ext cx="960012" cy="15749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7561" y="2974306"/>
            <a:ext cx="1151466" cy="15169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402" t="-561"/>
          <a:stretch/>
        </p:blipFill>
        <p:spPr>
          <a:xfrm>
            <a:off x="3746872" y="2989985"/>
            <a:ext cx="951839" cy="15169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12843">
            <a:off x="6730894" y="2724584"/>
            <a:ext cx="1177581" cy="15443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35340">
            <a:off x="5947049" y="3357146"/>
            <a:ext cx="810856" cy="81297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 rot="21423311">
            <a:off x="1234290" y="4291511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they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3</a:t>
            </a:r>
            <a:r>
              <a:rPr lang="en-GB" baseline="30000" dirty="0">
                <a:solidFill>
                  <a:schemeClr val="accent2"/>
                </a:solidFill>
              </a:rPr>
              <a:t>rd</a:t>
            </a:r>
            <a:r>
              <a:rPr lang="en-GB" dirty="0">
                <a:solidFill>
                  <a:schemeClr val="accent2"/>
                </a:solidFill>
              </a:rPr>
              <a:t> person plural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3483226" y="4579329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they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3</a:t>
            </a:r>
            <a:r>
              <a:rPr lang="en-GB" baseline="30000" dirty="0">
                <a:solidFill>
                  <a:schemeClr val="accent2"/>
                </a:solidFill>
              </a:rPr>
              <a:t>rd</a:t>
            </a:r>
            <a:r>
              <a:rPr lang="en-GB" dirty="0">
                <a:solidFill>
                  <a:schemeClr val="accent2"/>
                </a:solidFill>
              </a:rPr>
              <a:t> person plural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 rot="337362">
            <a:off x="5705723" y="4291511"/>
            <a:ext cx="21840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accent2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they</a:t>
            </a:r>
          </a:p>
          <a:p>
            <a:pPr algn="ctr"/>
            <a:r>
              <a:rPr lang="en-GB" dirty="0">
                <a:solidFill>
                  <a:schemeClr val="accent2"/>
                </a:solidFill>
              </a:rPr>
              <a:t>3</a:t>
            </a:r>
            <a:r>
              <a:rPr lang="en-GB" baseline="30000" dirty="0">
                <a:solidFill>
                  <a:schemeClr val="accent2"/>
                </a:solidFill>
              </a:rPr>
              <a:t>rd</a:t>
            </a:r>
            <a:r>
              <a:rPr lang="en-GB" dirty="0">
                <a:solidFill>
                  <a:schemeClr val="accent2"/>
                </a:solidFill>
              </a:rPr>
              <a:t> person plural</a:t>
            </a:r>
            <a:endParaRPr lang="en-GB" dirty="0"/>
          </a:p>
        </p:txBody>
      </p:sp>
      <p:sp>
        <p:nvSpPr>
          <p:cNvPr id="28" name="Oval Callout 27"/>
          <p:cNvSpPr/>
          <p:nvPr/>
        </p:nvSpPr>
        <p:spPr>
          <a:xfrm>
            <a:off x="1602914" y="1973932"/>
            <a:ext cx="1006570" cy="872961"/>
          </a:xfrm>
          <a:prstGeom prst="wedgeEllipseCallout">
            <a:avLst>
              <a:gd name="adj1" fmla="val -42765"/>
              <a:gd name="adj2" fmla="val 81025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Ils</a:t>
            </a:r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…</a:t>
            </a:r>
          </a:p>
        </p:txBody>
      </p:sp>
      <p:sp>
        <p:nvSpPr>
          <p:cNvPr id="29" name="Oval Callout 28"/>
          <p:cNvSpPr/>
          <p:nvPr/>
        </p:nvSpPr>
        <p:spPr>
          <a:xfrm>
            <a:off x="4041575" y="2123029"/>
            <a:ext cx="1220361" cy="830734"/>
          </a:xfrm>
          <a:prstGeom prst="wedgeEllipseCallout">
            <a:avLst>
              <a:gd name="adj1" fmla="val -42765"/>
              <a:gd name="adj2" fmla="val 81025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Elles</a:t>
            </a:r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…</a:t>
            </a:r>
          </a:p>
        </p:txBody>
      </p:sp>
      <p:sp>
        <p:nvSpPr>
          <p:cNvPr id="30" name="Oval Callout 29"/>
          <p:cNvSpPr/>
          <p:nvPr/>
        </p:nvSpPr>
        <p:spPr>
          <a:xfrm>
            <a:off x="6157358" y="2116443"/>
            <a:ext cx="1006570" cy="872961"/>
          </a:xfrm>
          <a:prstGeom prst="wedgeEllipseCallout">
            <a:avLst>
              <a:gd name="adj1" fmla="val -31830"/>
              <a:gd name="adj2" fmla="val 81025"/>
            </a:avLst>
          </a:prstGeom>
          <a:solidFill>
            <a:srgbClr val="2E5896"/>
          </a:solidFill>
          <a:ln>
            <a:solidFill>
              <a:srgbClr val="2E5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Ils</a:t>
            </a:r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…</a:t>
            </a:r>
          </a:p>
        </p:txBody>
      </p:sp>
      <p:pic>
        <p:nvPicPr>
          <p:cNvPr id="32" name="Play Il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6817" y="20043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lay elle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7396" y="214734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lay Ils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5998" y="214807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145227" y="1171200"/>
            <a:ext cx="609601" cy="609600"/>
          </a:xfrm>
          <a:prstGeom prst="rect">
            <a:avLst/>
          </a:prstGeom>
        </p:spPr>
      </p:pic>
      <p:pic>
        <p:nvPicPr>
          <p:cNvPr id="35" name="Picture 3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141376" y="1925812"/>
            <a:ext cx="609600" cy="609600"/>
          </a:xfrm>
          <a:prstGeom prst="rect">
            <a:avLst/>
          </a:prstGeom>
        </p:spPr>
      </p:pic>
      <p:pic>
        <p:nvPicPr>
          <p:cNvPr id="36" name="Picture 3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138982" y="2755592"/>
            <a:ext cx="609600" cy="609600"/>
          </a:xfrm>
          <a:prstGeom prst="rect">
            <a:avLst/>
          </a:prstGeom>
        </p:spPr>
      </p:pic>
      <p:pic>
        <p:nvPicPr>
          <p:cNvPr id="37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421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11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19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11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  <p:bldLst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30"/>
          <a:stretch/>
        </p:blipFill>
        <p:spPr>
          <a:xfrm>
            <a:off x="5833533" y="1657963"/>
            <a:ext cx="2556935" cy="44380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956" y="485773"/>
            <a:ext cx="7848602" cy="1595581"/>
          </a:xfrm>
        </p:spPr>
        <p:txBody>
          <a:bodyPr/>
          <a:lstStyle/>
          <a:p>
            <a:pPr algn="ctr"/>
            <a:r>
              <a:rPr lang="en-GB" dirty="0"/>
              <a:t>La </a:t>
            </a:r>
            <a:r>
              <a:rPr lang="en-GB" dirty="0" err="1"/>
              <a:t>Conjugaison</a:t>
            </a:r>
            <a:r>
              <a:rPr lang="en-GB" dirty="0"/>
              <a:t> – ‘</a:t>
            </a:r>
            <a:r>
              <a:rPr lang="en-GB" dirty="0" err="1"/>
              <a:t>Habiter</a:t>
            </a:r>
            <a:r>
              <a:rPr lang="en-GB" dirty="0"/>
              <a:t>’</a:t>
            </a:r>
            <a:br>
              <a:rPr lang="en-GB" dirty="0"/>
            </a:br>
            <a:r>
              <a:rPr lang="en-GB" sz="2800" dirty="0"/>
              <a:t>(Verb Conjugation – to Live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2977" y="2216873"/>
            <a:ext cx="2412999" cy="90411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J’habite</a:t>
            </a:r>
            <a:r>
              <a:rPr lang="en-GB" dirty="0">
                <a:solidFill>
                  <a:schemeClr val="tx1"/>
                </a:solidFill>
              </a:rPr>
              <a:t> à Paris</a:t>
            </a:r>
          </a:p>
        </p:txBody>
      </p:sp>
      <p:sp>
        <p:nvSpPr>
          <p:cNvPr id="6" name="Rectangle 5"/>
          <p:cNvSpPr/>
          <p:nvPr/>
        </p:nvSpPr>
        <p:spPr>
          <a:xfrm>
            <a:off x="942977" y="3241164"/>
            <a:ext cx="2412999" cy="90411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Tu</a:t>
            </a:r>
            <a:r>
              <a:rPr lang="en-GB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habites</a:t>
            </a:r>
            <a:r>
              <a:rPr lang="en-GB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 à Paris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77" y="4265455"/>
            <a:ext cx="2412999" cy="94080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Il habite à Paris.</a:t>
            </a:r>
          </a:p>
          <a:p>
            <a:pPr algn="ctr"/>
            <a:r>
              <a:rPr lang="fr-FR" sz="1600" dirty="0">
                <a:solidFill>
                  <a:schemeClr val="tx1"/>
                </a:solidFill>
              </a:rPr>
              <a:t>  Elle habite à Paris.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466044" y="2216872"/>
            <a:ext cx="2412999" cy="90411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 Nous </a:t>
            </a:r>
            <a:r>
              <a:rPr lang="en-GB" dirty="0" err="1">
                <a:solidFill>
                  <a:schemeClr val="tx1"/>
                </a:solidFill>
              </a:rPr>
              <a:t>habitons</a:t>
            </a:r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à Paris.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66044" y="3241163"/>
            <a:ext cx="2412999" cy="90411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  </a:t>
            </a:r>
            <a:r>
              <a:rPr lang="en-GB" dirty="0" err="1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Vous</a:t>
            </a:r>
            <a:r>
              <a:rPr lang="en-GB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habitez</a:t>
            </a:r>
            <a:endParaRPr lang="en-GB" dirty="0">
              <a:solidFill>
                <a:schemeClr val="tx1"/>
              </a:solidFill>
              <a:latin typeface="Sassoon Infant Rg" panose="02000503030000020003" pitchFamily="50" charset="0"/>
              <a:ea typeface="Sassoon Infant Rg" panose="02000503030000020003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à Paris.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466044" y="4265454"/>
            <a:ext cx="2412999" cy="94080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 Ils habitent à Paris.</a:t>
            </a:r>
          </a:p>
          <a:p>
            <a:pPr algn="ctr"/>
            <a:r>
              <a:rPr lang="fr-FR" sz="1600" dirty="0">
                <a:solidFill>
                  <a:schemeClr val="tx1"/>
                </a:solidFill>
              </a:rPr>
              <a:t>   Elles habitent à Paris.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942978" y="5341776"/>
            <a:ext cx="4936066" cy="748402"/>
            <a:chOff x="755650" y="5344423"/>
            <a:chExt cx="7632700" cy="748402"/>
          </a:xfrm>
          <a:solidFill>
            <a:srgbClr val="435297"/>
          </a:solidFill>
        </p:grpSpPr>
        <p:sp>
          <p:nvSpPr>
            <p:cNvPr id="19" name="Rectangle 18"/>
            <p:cNvSpPr/>
            <p:nvPr/>
          </p:nvSpPr>
          <p:spPr>
            <a:xfrm>
              <a:off x="755650" y="5344423"/>
              <a:ext cx="7632700" cy="7484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55650" y="5533958"/>
              <a:ext cx="763270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What do you notice about the pronunciation?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6758" y="2261701"/>
            <a:ext cx="1693332" cy="3834299"/>
          </a:xfrm>
          <a:prstGeom prst="rect">
            <a:avLst/>
          </a:prstGeom>
        </p:spPr>
      </p:pic>
      <p:pic>
        <p:nvPicPr>
          <p:cNvPr id="21" name="1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389" y="254034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2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389" y="356463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3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5625" y="445948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4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8355" y="2498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5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8355" y="354456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6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8355" y="44486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3b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5626" y="474697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6b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8355" y="47361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lay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2055813" y="7237413"/>
            <a:ext cx="609600" cy="609600"/>
          </a:xfrm>
          <a:prstGeom prst="rect">
            <a:avLst/>
          </a:prstGeom>
        </p:spPr>
      </p:pic>
      <p:pic>
        <p:nvPicPr>
          <p:cNvPr id="34" name="Picture 3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2898064" y="7237413"/>
            <a:ext cx="609600" cy="609600"/>
          </a:xfrm>
          <a:prstGeom prst="rect">
            <a:avLst/>
          </a:prstGeom>
        </p:spPr>
      </p:pic>
      <p:pic>
        <p:nvPicPr>
          <p:cNvPr id="35" name="Picture 34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3740315" y="7255881"/>
            <a:ext cx="609600" cy="609600"/>
          </a:xfrm>
          <a:prstGeom prst="rect">
            <a:avLst/>
          </a:prstGeom>
        </p:spPr>
      </p:pic>
      <p:pic>
        <p:nvPicPr>
          <p:cNvPr id="36" name="Picture 35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4582566" y="7286678"/>
            <a:ext cx="609600" cy="609600"/>
          </a:xfrm>
          <a:prstGeom prst="rect">
            <a:avLst/>
          </a:prstGeom>
        </p:spPr>
      </p:pic>
      <p:pic>
        <p:nvPicPr>
          <p:cNvPr id="37" name="Picture 36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5326758" y="7269445"/>
            <a:ext cx="609600" cy="609600"/>
          </a:xfrm>
          <a:prstGeom prst="rect">
            <a:avLst/>
          </a:prstGeom>
        </p:spPr>
      </p:pic>
      <p:pic>
        <p:nvPicPr>
          <p:cNvPr id="38" name="Picture 37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070950" y="7286678"/>
            <a:ext cx="609600" cy="609600"/>
          </a:xfrm>
          <a:prstGeom prst="rect">
            <a:avLst/>
          </a:prstGeom>
        </p:spPr>
      </p:pic>
      <p:pic>
        <p:nvPicPr>
          <p:cNvPr id="39" name="Picture 38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6871151" y="7286678"/>
            <a:ext cx="609600" cy="609600"/>
          </a:xfrm>
          <a:prstGeom prst="rect">
            <a:avLst/>
          </a:prstGeom>
        </p:spPr>
      </p:pic>
      <p:pic>
        <p:nvPicPr>
          <p:cNvPr id="40" name="Picture 39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7671352" y="72866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742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21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304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166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625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212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304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983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53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755650" y="2031273"/>
            <a:ext cx="7632700" cy="4061552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Allons</a:t>
            </a:r>
            <a:r>
              <a:rPr lang="en-GB" dirty="0"/>
              <a:t> </a:t>
            </a:r>
            <a:r>
              <a:rPr lang="en-GB" dirty="0" err="1"/>
              <a:t>Jouer</a:t>
            </a:r>
            <a:r>
              <a:rPr lang="en-GB" dirty="0"/>
              <a:t>!</a:t>
            </a:r>
            <a:br>
              <a:rPr lang="en-GB" dirty="0"/>
            </a:br>
            <a:r>
              <a:rPr lang="en-GB" sz="2800" dirty="0"/>
              <a:t>(Let’s Play!)</a:t>
            </a:r>
            <a:endParaRPr lang="en-GB" dirty="0"/>
          </a:p>
        </p:txBody>
      </p:sp>
      <p:pic>
        <p:nvPicPr>
          <p:cNvPr id="4" name="Group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2412">
            <a:off x="3990225" y="2284054"/>
            <a:ext cx="1996334" cy="90045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79959">
            <a:off x="3997802" y="2962638"/>
            <a:ext cx="1981181" cy="90045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922">
            <a:off x="3997802" y="3641222"/>
            <a:ext cx="1981181" cy="90045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17381">
            <a:off x="3992140" y="4319806"/>
            <a:ext cx="1992504" cy="90045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06356">
            <a:off x="6111753" y="2268045"/>
            <a:ext cx="1992504" cy="90045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61846">
            <a:off x="6111753" y="3146692"/>
            <a:ext cx="1992504" cy="90045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33171">
            <a:off x="6107497" y="4025339"/>
            <a:ext cx="2001016" cy="90045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50639">
            <a:off x="6107497" y="4903986"/>
            <a:ext cx="2001016" cy="90045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9291">
            <a:off x="3992831" y="4998390"/>
            <a:ext cx="2001016" cy="90045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463" y="2227263"/>
            <a:ext cx="2636837" cy="372903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9919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Allez</a:t>
            </a:r>
            <a:r>
              <a:rPr lang="en-GB" dirty="0"/>
              <a:t>-y !</a:t>
            </a:r>
            <a:br>
              <a:rPr lang="en-GB" dirty="0"/>
            </a:br>
            <a:r>
              <a:rPr lang="en-GB" dirty="0"/>
              <a:t>(Your Turn!)</a:t>
            </a:r>
          </a:p>
        </p:txBody>
      </p:sp>
      <p:pic>
        <p:nvPicPr>
          <p:cNvPr id="4" name="Individual Work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2031273"/>
            <a:ext cx="7632700" cy="3091060"/>
          </a:xfrm>
          <a:prstGeom prst="rect">
            <a:avLst/>
          </a:prstGeom>
          <a:solidFill>
            <a:srgbClr val="A4C8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5650" y="5248557"/>
            <a:ext cx="7632700" cy="844267"/>
          </a:xfrm>
          <a:prstGeom prst="rect">
            <a:avLst/>
          </a:prstGeom>
          <a:solidFill>
            <a:srgbClr val="435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Sassoon Infant Rg" panose="02000503030000020003" pitchFamily="50" charset="0"/>
                <a:ea typeface="Sassoon Infant Rg" panose="02000503030000020003" pitchFamily="50" charset="0"/>
              </a:rPr>
              <a:t>Can you complete and/or match the French and English sentences?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106488" y="2236788"/>
            <a:ext cx="1868487" cy="26431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92238" y="2236788"/>
            <a:ext cx="1868487" cy="26431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475038" y="2236788"/>
            <a:ext cx="1868487" cy="26431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805238" y="2236788"/>
            <a:ext cx="1868487" cy="26431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888038" y="2236788"/>
            <a:ext cx="1868487" cy="26431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218238" y="2236788"/>
            <a:ext cx="1868487" cy="264318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819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128889" y="5793722"/>
            <a:ext cx="7259459" cy="299103"/>
          </a:xfrm>
          <a:prstGeom prst="rect">
            <a:avLst/>
          </a:prstGeom>
          <a:solidFill>
            <a:srgbClr val="435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</a:rPr>
              <a:t>          Listen to the song.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Chantons</a:t>
            </a:r>
            <a:r>
              <a:rPr lang="en-GB" dirty="0"/>
              <a:t> !</a:t>
            </a:r>
            <a:br>
              <a:rPr lang="en-GB" dirty="0"/>
            </a:br>
            <a:r>
              <a:rPr lang="en-GB" sz="2800" dirty="0"/>
              <a:t>(Let’s Sing!)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646803" y="1894076"/>
            <a:ext cx="5175022" cy="3899646"/>
            <a:chOff x="638518" y="2223882"/>
            <a:chExt cx="5175022" cy="3899646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2553" y="2223882"/>
              <a:ext cx="2781845" cy="196664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23946">
              <a:off x="650978" y="2879439"/>
              <a:ext cx="2796139" cy="197674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0055">
              <a:off x="638518" y="3491454"/>
              <a:ext cx="2786604" cy="1995899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406722">
              <a:off x="641652" y="4137352"/>
              <a:ext cx="2809479" cy="198617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26290" y="2223884"/>
              <a:ext cx="2781843" cy="1966639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408843">
              <a:off x="3030358" y="2650138"/>
              <a:ext cx="2748542" cy="1943097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76854">
              <a:off x="3022799" y="3036856"/>
              <a:ext cx="2750067" cy="1944175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351614">
              <a:off x="3031697" y="3441684"/>
              <a:ext cx="2781843" cy="1966639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424" y="3005667"/>
            <a:ext cx="3338926" cy="3087158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912813" y="2497138"/>
            <a:ext cx="609600" cy="609600"/>
          </a:xfrm>
          <a:prstGeom prst="rect">
            <a:avLst/>
          </a:prstGeom>
        </p:spPr>
      </p:pic>
      <p:pic>
        <p:nvPicPr>
          <p:cNvPr id="26" name="1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259" y="5717341"/>
            <a:ext cx="431937" cy="42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19142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01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50883" y="5793722"/>
            <a:ext cx="7637465" cy="299103"/>
          </a:xfrm>
          <a:prstGeom prst="rect">
            <a:avLst/>
          </a:prstGeom>
          <a:solidFill>
            <a:srgbClr val="435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</a:rPr>
              <a:t>          Learn the song.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Chantons</a:t>
            </a:r>
            <a:r>
              <a:rPr lang="en-GB" dirty="0"/>
              <a:t> !</a:t>
            </a:r>
            <a:br>
              <a:rPr lang="en-GB" dirty="0"/>
            </a:br>
            <a:r>
              <a:rPr lang="en-GB" sz="2800" dirty="0"/>
              <a:t>(Let’s Sing!)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0884" y="2084202"/>
            <a:ext cx="763746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/>
              <a:t>Où est-ce que tu habites…</a:t>
            </a:r>
          </a:p>
          <a:p>
            <a:pPr algn="ctr"/>
            <a:r>
              <a:rPr lang="fr-FR" sz="1600" dirty="0"/>
              <a:t>(To the tune of Old </a:t>
            </a:r>
            <a:r>
              <a:rPr lang="fr-FR" sz="1600" dirty="0" err="1"/>
              <a:t>MacDonald</a:t>
            </a:r>
            <a:r>
              <a:rPr lang="fr-FR" sz="1600" dirty="0"/>
              <a:t> </a:t>
            </a:r>
            <a:r>
              <a:rPr lang="fr-FR" sz="1600" dirty="0" err="1"/>
              <a:t>Had</a:t>
            </a:r>
            <a:r>
              <a:rPr lang="fr-FR" sz="1600" dirty="0"/>
              <a:t> a </a:t>
            </a:r>
            <a:r>
              <a:rPr lang="fr-FR" sz="1600" dirty="0" err="1"/>
              <a:t>Farm</a:t>
            </a:r>
            <a:r>
              <a:rPr lang="fr-FR" sz="1600" dirty="0"/>
              <a:t>)</a:t>
            </a:r>
          </a:p>
        </p:txBody>
      </p:sp>
      <p:sp>
        <p:nvSpPr>
          <p:cNvPr id="9" name="Rectangle 8"/>
          <p:cNvSpPr/>
          <p:nvPr/>
        </p:nvSpPr>
        <p:spPr>
          <a:xfrm>
            <a:off x="1367327" y="2756040"/>
            <a:ext cx="3666146" cy="2679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Où est-ce que </a:t>
            </a:r>
            <a:r>
              <a:rPr lang="fr-FR" b="1" dirty="0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tu habites </a:t>
            </a: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dirty="0"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solidFill>
                  <a:srgbClr val="DB5183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J’habite</a:t>
            </a: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à Montpellier.</a:t>
            </a:r>
            <a:endParaRPr lang="en-GB" dirty="0"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Et toi, où est-ce que </a:t>
            </a:r>
            <a:r>
              <a:rPr lang="fr-FR" b="1" dirty="0">
                <a:solidFill>
                  <a:srgbClr val="3399FF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tu habites </a:t>
            </a: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GB" dirty="0"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Moi, </a:t>
            </a:r>
            <a:r>
              <a:rPr lang="fr-FR" b="1" dirty="0">
                <a:solidFill>
                  <a:srgbClr val="DB5183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j’habite</a:t>
            </a: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à Toulouse.</a:t>
            </a:r>
            <a:endParaRPr lang="en-GB" dirty="0"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Moi à Montpellier et toi à Toulouse</a:t>
            </a:r>
            <a:endParaRPr lang="en-GB" dirty="0"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solidFill>
                  <a:srgbClr val="00B050"/>
                </a:solidFill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Nous habitons </a:t>
            </a:r>
            <a:r>
              <a:rPr lang="fr-FR" dirty="0">
                <a:latin typeface="Twinkl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tous en France !</a:t>
            </a:r>
            <a:endParaRPr lang="en-GB" dirty="0">
              <a:effectLst/>
              <a:latin typeface="Twinkl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5413596" y="2283416"/>
            <a:ext cx="2422081" cy="3582026"/>
            <a:chOff x="5413596" y="2283416"/>
            <a:chExt cx="2422081" cy="358202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13596" y="2283416"/>
              <a:ext cx="2422081" cy="1664361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13596" y="4190879"/>
              <a:ext cx="2410637" cy="1674563"/>
            </a:xfrm>
            <a:prstGeom prst="rect">
              <a:avLst/>
            </a:prstGeom>
            <a:ln w="57150"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3" name="Rectangle 12"/>
            <p:cNvSpPr/>
            <p:nvPr/>
          </p:nvSpPr>
          <p:spPr>
            <a:xfrm>
              <a:off x="5603414" y="3572142"/>
              <a:ext cx="2042445" cy="2991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</a:rPr>
                <a:t>Montpellier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5603414" y="5442247"/>
              <a:ext cx="2036723" cy="2991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tx1"/>
                  </a:solidFill>
                </a:rPr>
                <a:t>Toulouse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7545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Chantons</a:t>
            </a:r>
            <a:r>
              <a:rPr lang="en-GB" dirty="0"/>
              <a:t> !</a:t>
            </a:r>
            <a:br>
              <a:rPr lang="en-GB" dirty="0"/>
            </a:br>
            <a:r>
              <a:rPr lang="en-GB" sz="2800" dirty="0"/>
              <a:t>(Let’s Sing!)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67327" y="2756040"/>
            <a:ext cx="36661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altLang="fr-FR" dirty="0"/>
              <a:t>Où est-ce que Pierre habite ?</a:t>
            </a:r>
          </a:p>
          <a:p>
            <a:pPr>
              <a:defRPr/>
            </a:pPr>
            <a:r>
              <a:rPr lang="fr-FR" altLang="fr-FR" b="1" dirty="0">
                <a:solidFill>
                  <a:srgbClr val="3399FF"/>
                </a:solidFill>
              </a:rPr>
              <a:t>Il habite </a:t>
            </a:r>
            <a:r>
              <a:rPr lang="fr-FR" altLang="fr-FR" dirty="0"/>
              <a:t>à Marseille.</a:t>
            </a:r>
          </a:p>
          <a:p>
            <a:pPr>
              <a:defRPr/>
            </a:pPr>
            <a:r>
              <a:rPr lang="fr-FR" altLang="fr-FR" dirty="0"/>
              <a:t>Et où est-ce que Claire habite</a:t>
            </a:r>
            <a:r>
              <a:rPr lang="fr-FR" altLang="fr-FR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fr-FR" altLang="fr-FR" dirty="0"/>
              <a:t>?</a:t>
            </a:r>
          </a:p>
          <a:p>
            <a:pPr>
              <a:defRPr/>
            </a:pPr>
            <a:r>
              <a:rPr lang="fr-FR" altLang="fr-FR" b="1" dirty="0">
                <a:solidFill>
                  <a:srgbClr val="DB5183"/>
                </a:solidFill>
              </a:rPr>
              <a:t>Elle habite </a:t>
            </a:r>
            <a:r>
              <a:rPr lang="fr-FR" altLang="fr-FR" dirty="0"/>
              <a:t>à Bordeaux.</a:t>
            </a:r>
          </a:p>
          <a:p>
            <a:pPr>
              <a:defRPr/>
            </a:pPr>
            <a:endParaRPr lang="fr-FR" altLang="fr-FR" dirty="0"/>
          </a:p>
          <a:p>
            <a:pPr>
              <a:defRPr/>
            </a:pPr>
            <a:r>
              <a:rPr lang="fr-FR" altLang="fr-FR" dirty="0"/>
              <a:t>Pierre à Marseille et Claire à Bordeaux,</a:t>
            </a:r>
          </a:p>
          <a:p>
            <a:pPr>
              <a:defRPr/>
            </a:pPr>
            <a:r>
              <a:rPr lang="fr-FR" altLang="fr-FR" b="1" dirty="0">
                <a:solidFill>
                  <a:srgbClr val="00B050"/>
                </a:solidFill>
              </a:rPr>
              <a:t>Nous habitons </a:t>
            </a:r>
            <a:r>
              <a:rPr lang="fr-FR" altLang="fr-FR" dirty="0"/>
              <a:t>tous en France 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3596" y="2308467"/>
            <a:ext cx="2422081" cy="1614259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3596" y="4225988"/>
            <a:ext cx="2410637" cy="1604344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5603414" y="3572142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Marseille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03414" y="5450793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Bordeaux</a:t>
            </a:r>
          </a:p>
        </p:txBody>
      </p:sp>
    </p:spTree>
    <p:extLst>
      <p:ext uri="{BB962C8B-B14F-4D97-AF65-F5344CB8AC3E}">
        <p14:creationId xmlns:p14="http://schemas.microsoft.com/office/powerpoint/2010/main" val="1695878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Chantons</a:t>
            </a:r>
            <a:r>
              <a:rPr lang="en-GB" dirty="0"/>
              <a:t> !</a:t>
            </a:r>
            <a:br>
              <a:rPr lang="en-GB" dirty="0"/>
            </a:br>
            <a:r>
              <a:rPr lang="en-GB" sz="2800" dirty="0"/>
              <a:t>(Let’s Sing!)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67327" y="2756040"/>
            <a:ext cx="366614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altLang="fr-FR" dirty="0"/>
              <a:t>Tes cousins, où est-ce qu’ils habitent ?</a:t>
            </a:r>
          </a:p>
          <a:p>
            <a:pPr>
              <a:defRPr/>
            </a:pPr>
            <a:r>
              <a:rPr lang="fr-FR" altLang="fr-FR" b="1" dirty="0">
                <a:solidFill>
                  <a:srgbClr val="3399FF"/>
                </a:solidFill>
              </a:rPr>
              <a:t>Ils habitent </a:t>
            </a:r>
            <a:r>
              <a:rPr lang="fr-FR" altLang="fr-FR" dirty="0"/>
              <a:t>à Strasbourg.</a:t>
            </a:r>
          </a:p>
          <a:p>
            <a:pPr>
              <a:defRPr/>
            </a:pPr>
            <a:r>
              <a:rPr lang="fr-FR" altLang="fr-FR" dirty="0"/>
              <a:t>Et tes cousines, où est-ce qu’elles habitent</a:t>
            </a:r>
            <a:r>
              <a:rPr lang="fr-FR" altLang="fr-FR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fr-FR" altLang="fr-FR" dirty="0"/>
              <a:t>?</a:t>
            </a:r>
          </a:p>
          <a:p>
            <a:pPr>
              <a:defRPr/>
            </a:pPr>
            <a:r>
              <a:rPr lang="fr-FR" altLang="fr-FR" b="1" dirty="0">
                <a:solidFill>
                  <a:srgbClr val="DB5183"/>
                </a:solidFill>
              </a:rPr>
              <a:t>Elles habitent </a:t>
            </a:r>
            <a:r>
              <a:rPr lang="fr-FR" altLang="fr-FR" dirty="0"/>
              <a:t>à Paris.</a:t>
            </a:r>
          </a:p>
          <a:p>
            <a:pPr>
              <a:defRPr/>
            </a:pPr>
            <a:endParaRPr lang="fr-FR" altLang="fr-FR" dirty="0"/>
          </a:p>
          <a:p>
            <a:pPr>
              <a:defRPr/>
            </a:pPr>
            <a:r>
              <a:rPr lang="fr-FR" altLang="fr-FR" dirty="0"/>
              <a:t>Les cousins à Strasbourg et les cousines à Paris,</a:t>
            </a:r>
          </a:p>
          <a:p>
            <a:pPr>
              <a:defRPr/>
            </a:pPr>
            <a:r>
              <a:rPr lang="fr-FR" altLang="fr-FR" b="1" dirty="0">
                <a:solidFill>
                  <a:srgbClr val="00B050"/>
                </a:solidFill>
              </a:rPr>
              <a:t>Nous habitons </a:t>
            </a:r>
            <a:r>
              <a:rPr lang="fr-FR" altLang="fr-FR" dirty="0"/>
              <a:t>tous en France 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3596" y="2308467"/>
            <a:ext cx="2410637" cy="1614259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6596" y="4225988"/>
            <a:ext cx="2404637" cy="1604344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5597692" y="3572142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Strasbourg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597692" y="4356931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Paris</a:t>
            </a:r>
          </a:p>
        </p:txBody>
      </p:sp>
    </p:spTree>
    <p:extLst>
      <p:ext uri="{BB962C8B-B14F-4D97-AF65-F5344CB8AC3E}">
        <p14:creationId xmlns:p14="http://schemas.microsoft.com/office/powerpoint/2010/main" val="1750120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Chantons</a:t>
            </a:r>
            <a:r>
              <a:rPr lang="en-GB" dirty="0"/>
              <a:t> !</a:t>
            </a:r>
            <a:br>
              <a:rPr lang="en-GB" dirty="0"/>
            </a:br>
            <a:r>
              <a:rPr lang="en-GB" sz="2800" dirty="0"/>
              <a:t>(Let’s Sing!)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67327" y="2756040"/>
            <a:ext cx="366614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altLang="fr-FR" dirty="0"/>
              <a:t>Où est-ce que </a:t>
            </a:r>
            <a:r>
              <a:rPr lang="fr-FR" altLang="fr-FR" b="1" dirty="0">
                <a:solidFill>
                  <a:srgbClr val="DB5183"/>
                </a:solidFill>
              </a:rPr>
              <a:t>vous habitez </a:t>
            </a:r>
            <a:r>
              <a:rPr lang="fr-FR" altLang="fr-FR" dirty="0"/>
              <a:t>?</a:t>
            </a:r>
          </a:p>
          <a:p>
            <a:r>
              <a:rPr lang="fr-FR" altLang="fr-FR" b="1" dirty="0">
                <a:solidFill>
                  <a:srgbClr val="00B050"/>
                </a:solidFill>
              </a:rPr>
              <a:t>Nous habitons </a:t>
            </a:r>
            <a:r>
              <a:rPr lang="fr-FR" altLang="fr-FR" dirty="0"/>
              <a:t>à Lyon.</a:t>
            </a:r>
          </a:p>
          <a:p>
            <a:r>
              <a:rPr lang="fr-FR" altLang="fr-FR" dirty="0"/>
              <a:t>Et où est-ce que </a:t>
            </a:r>
            <a:r>
              <a:rPr lang="fr-FR" altLang="fr-FR" b="1" dirty="0">
                <a:solidFill>
                  <a:srgbClr val="DB5183"/>
                </a:solidFill>
              </a:rPr>
              <a:t>vous habitez </a:t>
            </a:r>
            <a:r>
              <a:rPr lang="fr-FR" altLang="fr-FR" dirty="0"/>
              <a:t>?</a:t>
            </a:r>
          </a:p>
          <a:p>
            <a:r>
              <a:rPr lang="fr-FR" altLang="fr-FR" b="1" dirty="0">
                <a:solidFill>
                  <a:srgbClr val="00B050"/>
                </a:solidFill>
              </a:rPr>
              <a:t>Nous habitons </a:t>
            </a:r>
            <a:r>
              <a:rPr lang="fr-FR" altLang="fr-FR" dirty="0"/>
              <a:t>à Nantes.</a:t>
            </a:r>
          </a:p>
          <a:p>
            <a:endParaRPr lang="fr-FR" altLang="fr-FR" dirty="0"/>
          </a:p>
          <a:p>
            <a:r>
              <a:rPr lang="fr-FR" altLang="fr-FR" dirty="0"/>
              <a:t>Nous à Lyon et vous à Nantes,</a:t>
            </a:r>
          </a:p>
          <a:p>
            <a:r>
              <a:rPr lang="fr-FR" altLang="fr-FR" b="1" dirty="0">
                <a:solidFill>
                  <a:srgbClr val="00B050"/>
                </a:solidFill>
              </a:rPr>
              <a:t>Nous habitons </a:t>
            </a:r>
            <a:r>
              <a:rPr lang="fr-FR" altLang="fr-FR" dirty="0"/>
              <a:t>tous en France 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6596" y="2446654"/>
            <a:ext cx="2407637" cy="154423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6597" y="4225988"/>
            <a:ext cx="2407636" cy="1604344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5597692" y="3572142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Lyons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597692" y="5408064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Nantes</a:t>
            </a:r>
          </a:p>
        </p:txBody>
      </p:sp>
    </p:spTree>
    <p:extLst>
      <p:ext uri="{BB962C8B-B14F-4D97-AF65-F5344CB8AC3E}">
        <p14:creationId xmlns:p14="http://schemas.microsoft.com/office/powerpoint/2010/main" val="4730348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Chantons</a:t>
            </a:r>
            <a:r>
              <a:rPr lang="en-GB" dirty="0"/>
              <a:t> !</a:t>
            </a:r>
            <a:br>
              <a:rPr lang="en-GB" dirty="0"/>
            </a:br>
            <a:r>
              <a:rPr lang="en-GB" sz="2800" dirty="0"/>
              <a:t>(Let’s Sing!)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367327" y="2756040"/>
            <a:ext cx="366614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fr-FR" altLang="fr-FR" dirty="0"/>
              <a:t>Où est-ce que </a:t>
            </a:r>
            <a:r>
              <a:rPr lang="fr-FR" altLang="fr-FR" b="1" dirty="0">
                <a:solidFill>
                  <a:srgbClr val="3399FF"/>
                </a:solidFill>
              </a:rPr>
              <a:t>tu habites </a:t>
            </a:r>
            <a:r>
              <a:rPr lang="fr-FR" altLang="fr-FR" dirty="0"/>
              <a:t>?</a:t>
            </a:r>
          </a:p>
          <a:p>
            <a:pPr>
              <a:defRPr/>
            </a:pPr>
            <a:r>
              <a:rPr lang="fr-FR" altLang="fr-FR" dirty="0"/>
              <a:t>Moi, </a:t>
            </a:r>
            <a:r>
              <a:rPr lang="fr-FR" altLang="fr-FR" b="1" dirty="0">
                <a:solidFill>
                  <a:srgbClr val="DB5183"/>
                </a:solidFill>
              </a:rPr>
              <a:t>j’habite</a:t>
            </a:r>
            <a:r>
              <a:rPr lang="fr-FR" altLang="fr-FR" dirty="0"/>
              <a:t> à Lille.</a:t>
            </a:r>
          </a:p>
          <a:p>
            <a:pPr>
              <a:defRPr/>
            </a:pPr>
            <a:r>
              <a:rPr lang="fr-FR" altLang="fr-FR" dirty="0"/>
              <a:t>Et toi, où est-ce que </a:t>
            </a:r>
            <a:r>
              <a:rPr lang="fr-FR" altLang="fr-FR" b="1" dirty="0">
                <a:solidFill>
                  <a:srgbClr val="3399FF"/>
                </a:solidFill>
              </a:rPr>
              <a:t>tu habites </a:t>
            </a:r>
            <a:r>
              <a:rPr lang="fr-FR" altLang="fr-FR" dirty="0"/>
              <a:t>?</a:t>
            </a:r>
          </a:p>
          <a:p>
            <a:pPr>
              <a:defRPr/>
            </a:pPr>
            <a:r>
              <a:rPr lang="fr-FR" altLang="fr-FR" dirty="0"/>
              <a:t>Moi, </a:t>
            </a:r>
            <a:r>
              <a:rPr lang="fr-FR" altLang="fr-FR" b="1" dirty="0">
                <a:solidFill>
                  <a:srgbClr val="DB5183"/>
                </a:solidFill>
              </a:rPr>
              <a:t>j’habite</a:t>
            </a:r>
            <a:r>
              <a:rPr lang="fr-FR" altLang="fr-FR" dirty="0"/>
              <a:t> à Nice.</a:t>
            </a:r>
          </a:p>
          <a:p>
            <a:pPr>
              <a:defRPr/>
            </a:pPr>
            <a:endParaRPr lang="fr-FR" altLang="fr-FR" dirty="0"/>
          </a:p>
          <a:p>
            <a:pPr>
              <a:defRPr/>
            </a:pPr>
            <a:r>
              <a:rPr lang="fr-FR" altLang="fr-FR" dirty="0"/>
              <a:t>Moi à Lille et toi à Nice</a:t>
            </a:r>
          </a:p>
          <a:p>
            <a:pPr>
              <a:defRPr/>
            </a:pPr>
            <a:r>
              <a:rPr lang="fr-FR" altLang="fr-FR" b="1" dirty="0">
                <a:solidFill>
                  <a:srgbClr val="00B050"/>
                </a:solidFill>
              </a:rPr>
              <a:t>On habite </a:t>
            </a:r>
            <a:r>
              <a:rPr lang="fr-FR" altLang="fr-FR" dirty="0"/>
              <a:t>tous en France 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6597" y="2446654"/>
            <a:ext cx="2407636" cy="154423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6597" y="4425743"/>
            <a:ext cx="2407636" cy="1428125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13" name="Rectangle 12"/>
          <p:cNvSpPr/>
          <p:nvPr/>
        </p:nvSpPr>
        <p:spPr>
          <a:xfrm>
            <a:off x="5597692" y="3572142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Lille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597692" y="5408064"/>
            <a:ext cx="2042445" cy="2991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Nice</a:t>
            </a:r>
          </a:p>
        </p:txBody>
      </p:sp>
    </p:spTree>
    <p:extLst>
      <p:ext uri="{BB962C8B-B14F-4D97-AF65-F5344CB8AC3E}">
        <p14:creationId xmlns:p14="http://schemas.microsoft.com/office/powerpoint/2010/main" val="2696144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6987" y="2081354"/>
            <a:ext cx="2540959" cy="3594226"/>
          </a:xfrm>
          <a:prstGeom prst="rect">
            <a:avLst/>
          </a:prstGeom>
          <a:ln>
            <a:solidFill>
              <a:schemeClr val="tx1">
                <a:lumMod val="25000"/>
                <a:lumOff val="75000"/>
              </a:schemeClr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sp>
        <p:nvSpPr>
          <p:cNvPr id="25" name="Rectangle 24"/>
          <p:cNvSpPr/>
          <p:nvPr/>
        </p:nvSpPr>
        <p:spPr>
          <a:xfrm>
            <a:off x="750883" y="5793722"/>
            <a:ext cx="7637465" cy="299103"/>
          </a:xfrm>
          <a:prstGeom prst="rect">
            <a:avLst/>
          </a:prstGeom>
          <a:solidFill>
            <a:srgbClr val="4352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bg1"/>
                </a:solidFill>
              </a:rPr>
              <a:t>Sing the song.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Chantons</a:t>
            </a:r>
            <a:r>
              <a:rPr lang="en-GB" dirty="0"/>
              <a:t> !</a:t>
            </a:r>
            <a:br>
              <a:rPr lang="en-GB" dirty="0"/>
            </a:br>
            <a:r>
              <a:rPr lang="en-GB" sz="2800" dirty="0"/>
              <a:t>(Let’s Sing!)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4529" y="1208690"/>
            <a:ext cx="3719297" cy="4585032"/>
          </a:xfrm>
          <a:prstGeom prst="rect">
            <a:avLst/>
          </a:prstGeom>
        </p:spPr>
      </p:pic>
      <p:pic>
        <p:nvPicPr>
          <p:cNvPr id="3" name="Who Lives Where Song">
            <a:hlinkClick r:id="" action="ppaction://media"/>
            <a:extLst>
              <a:ext uri="{FF2B5EF4-FFF2-40B4-BE49-F238E27FC236}">
                <a16:creationId xmlns:a16="http://schemas.microsoft.com/office/drawing/2014/main" id="{FEF75334-0D56-43FB-AB88-D49C3F107F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431078" y="1476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9055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01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show how verbs change depending on the subject.</a:t>
            </a:r>
          </a:p>
          <a:p>
            <a:r>
              <a:rPr lang="en-GB" dirty="0"/>
              <a:t>I can join in a song with familiar structures.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make sentences with </a:t>
            </a:r>
            <a:r>
              <a:rPr lang="en-GB" dirty="0" err="1">
                <a:latin typeface="Twinkl" pitchFamily="2" charset="0"/>
              </a:rPr>
              <a:t>habiter</a:t>
            </a:r>
            <a:r>
              <a:rPr lang="en-GB" dirty="0">
                <a:latin typeface="Twinkl" pitchFamily="2" charset="0"/>
              </a:rPr>
              <a:t> (to live).</a:t>
            </a:r>
          </a:p>
          <a:p>
            <a:r>
              <a:rPr lang="en-GB" dirty="0">
                <a:latin typeface="Twinkl" pitchFamily="2" charset="0"/>
              </a:rPr>
              <a:t>I can choose the correct form to go with the subject of the sentence.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listen to and join in a song.</a:t>
            </a:r>
          </a:p>
          <a:p>
            <a:r>
              <a:rPr lang="en-GB" dirty="0">
                <a:latin typeface="Twinkl" pitchFamily="2" charset="0"/>
              </a:rPr>
              <a:t>I can recognise key words and phrases and respond.</a:t>
            </a:r>
          </a:p>
        </p:txBody>
      </p:sp>
    </p:spTree>
    <p:extLst>
      <p:ext uri="{BB962C8B-B14F-4D97-AF65-F5344CB8AC3E}">
        <p14:creationId xmlns:p14="http://schemas.microsoft.com/office/powerpoint/2010/main" val="480883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9260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1428</TotalTime>
  <Words>777</Words>
  <Application>Microsoft Office PowerPoint</Application>
  <PresentationFormat>On-screen Show (4:3)</PresentationFormat>
  <Paragraphs>144</Paragraphs>
  <Slides>20</Slides>
  <Notes>0</Notes>
  <HiddenSlides>0</HiddenSlides>
  <MMClips>23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Tuffy</vt:lpstr>
      <vt:lpstr>Times New Roman</vt:lpstr>
      <vt:lpstr>Calibri</vt:lpstr>
      <vt:lpstr>Arial</vt:lpstr>
      <vt:lpstr>Twinkl SemiBold</vt:lpstr>
      <vt:lpstr>Twinkl</vt:lpstr>
      <vt:lpstr>Sassoon Infant Rg</vt:lpstr>
      <vt:lpstr>Office Theme</vt:lpstr>
      <vt:lpstr>French</vt:lpstr>
      <vt:lpstr>Qui habite où ? (Who Lives Where?)</vt:lpstr>
      <vt:lpstr>PowerPoint Presentation</vt:lpstr>
      <vt:lpstr>What Do You Know?</vt:lpstr>
      <vt:lpstr>Moi et toi et qui d’autre?  (Me and You and Who Else?)</vt:lpstr>
      <vt:lpstr>Moi et toi et qui d’autre?  (Me and You and Who Else?)</vt:lpstr>
      <vt:lpstr>Moi et toi et qui d’autre?  (Me and You and Who Else?)</vt:lpstr>
      <vt:lpstr>PowerPoint Presentation</vt:lpstr>
      <vt:lpstr>La Conjugaison – ‘Habiter’ (Verb Conjugation – to Live</vt:lpstr>
      <vt:lpstr>Allons Jouer! (Let’s Play!)</vt:lpstr>
      <vt:lpstr>Allez-y ! (Your Turn!)</vt:lpstr>
      <vt:lpstr>Chantons ! (Let’s Sing!)</vt:lpstr>
      <vt:lpstr>Chantons ! (Let’s Sing!)</vt:lpstr>
      <vt:lpstr>Chantons ! (Let’s Sing!)</vt:lpstr>
      <vt:lpstr>Chantons ! (Let’s Sing!)</vt:lpstr>
      <vt:lpstr>Chantons ! (Let’s Sing!)</vt:lpstr>
      <vt:lpstr>Chantons ! (Let’s Sing!)</vt:lpstr>
      <vt:lpstr>Chantons ! (Let’s Sing!)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Sally Lukehurst</cp:lastModifiedBy>
  <cp:revision>104</cp:revision>
  <dcterms:created xsi:type="dcterms:W3CDTF">2014-10-01T16:09:27Z</dcterms:created>
  <dcterms:modified xsi:type="dcterms:W3CDTF">2020-05-20T10:39:10Z</dcterms:modified>
</cp:coreProperties>
</file>