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311" r:id="rId2"/>
    <p:sldId id="305" r:id="rId3"/>
    <p:sldId id="280" r:id="rId4"/>
    <p:sldId id="281" r:id="rId5"/>
    <p:sldId id="306" r:id="rId6"/>
    <p:sldId id="285" r:id="rId7"/>
    <p:sldId id="310" r:id="rId8"/>
    <p:sldId id="287" r:id="rId9"/>
    <p:sldId id="312" r:id="rId10"/>
    <p:sldId id="313" r:id="rId11"/>
  </p:sldIdLst>
  <p:sldSz cx="12192000" cy="6858000"/>
  <p:notesSz cx="6881813" cy="100028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78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1" userDrawn="1">
          <p15:clr>
            <a:srgbClr val="A4A3A4"/>
          </p15:clr>
        </p15:guide>
        <p15:guide id="2" pos="216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D9D9D9"/>
    <a:srgbClr val="B7B7FF"/>
    <a:srgbClr val="9B9BFF"/>
    <a:srgbClr val="7030A0"/>
    <a:srgbClr val="FF0066"/>
    <a:srgbClr val="FF6600"/>
    <a:srgbClr val="FF7D7D"/>
    <a:srgbClr val="FFABCD"/>
    <a:srgbClr val="C7A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63" autoAdjust="0"/>
    <p:restoredTop sz="94291" autoAdjust="0"/>
  </p:normalViewPr>
  <p:slideViewPr>
    <p:cSldViewPr snapToGrid="0">
      <p:cViewPr varScale="1">
        <p:scale>
          <a:sx n="72" d="100"/>
          <a:sy n="72" d="100"/>
        </p:scale>
        <p:origin x="894" y="66"/>
      </p:cViewPr>
      <p:guideLst>
        <p:guide orient="horz" pos="2478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3151"/>
        <p:guide pos="216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r">
              <a:defRPr sz="1300"/>
            </a:lvl1pPr>
          </a:lstStyle>
          <a:p>
            <a:fld id="{3145069D-0DA1-4F58-8F43-90C43489E8AD}" type="datetimeFigureOut">
              <a:rPr lang="en-GB" smtClean="0"/>
              <a:t>17/05/2020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50888"/>
            <a:ext cx="6665913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478" tIns="48239" rIns="96478" bIns="48239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751348"/>
            <a:ext cx="5505450" cy="4501277"/>
          </a:xfrm>
          <a:prstGeom prst="rect">
            <a:avLst/>
          </a:prstGeom>
        </p:spPr>
        <p:txBody>
          <a:bodyPr vert="horz" lIns="96478" tIns="48239" rIns="96478" bIns="4823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r">
              <a:defRPr sz="13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4427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16087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73723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32811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86726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97031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3672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79002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94773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17/05/2020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17/05/2020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17/05/2020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17/05/2020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17/05/2020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17/05/2020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17/05/2020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17/05/2020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17/05/2020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17/05/2020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17/05/2020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17/05/2020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jpe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3.m4a"/><Relationship Id="rId7" Type="http://schemas.openxmlformats.org/officeDocument/2006/relationships/image" Target="../media/image1.jpe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3.m4a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media" Target="../media/media7.m4a"/><Relationship Id="rId7" Type="http://schemas.openxmlformats.org/officeDocument/2006/relationships/image" Target="../media/image6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7.m4a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9.m4a"/><Relationship Id="rId7" Type="http://schemas.openxmlformats.org/officeDocument/2006/relationships/image" Target="../media/image7.jp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9.m4a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7.jpg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12.m4a"/><Relationship Id="rId7" Type="http://schemas.openxmlformats.org/officeDocument/2006/relationships/image" Target="../media/image9.jp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12.m4a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media16.m4a"/><Relationship Id="rId3" Type="http://schemas.microsoft.com/office/2007/relationships/media" Target="../media/media14.m4a"/><Relationship Id="rId7" Type="http://schemas.microsoft.com/office/2007/relationships/media" Target="../media/media16.m4a"/><Relationship Id="rId12" Type="http://schemas.openxmlformats.org/officeDocument/2006/relationships/image" Target="../media/image6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audio" Target="../media/media15.m4a"/><Relationship Id="rId11" Type="http://schemas.openxmlformats.org/officeDocument/2006/relationships/image" Target="../media/image10.jpeg"/><Relationship Id="rId5" Type="http://schemas.microsoft.com/office/2007/relationships/media" Target="../media/media15.m4a"/><Relationship Id="rId10" Type="http://schemas.openxmlformats.org/officeDocument/2006/relationships/notesSlide" Target="../notesSlides/notesSlide9.xml"/><Relationship Id="rId4" Type="http://schemas.openxmlformats.org/officeDocument/2006/relationships/audio" Target="../media/media14.m4a"/><Relationship Id="rId9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milton-trust.org.uk/" TargetMode="External"/><Relationship Id="rId2" Type="http://schemas.openxmlformats.org/officeDocument/2006/relationships/hyperlink" Target="https://wrht.org.uk/hamilton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DC2E811C-1CF5-4D10-B028-DB478FEA7A68}"/>
              </a:ext>
            </a:extLst>
          </p:cNvPr>
          <p:cNvSpPr txBox="1">
            <a:spLocks/>
          </p:cNvSpPr>
          <p:nvPr/>
        </p:nvSpPr>
        <p:spPr>
          <a:xfrm>
            <a:off x="414549" y="0"/>
            <a:ext cx="11362902" cy="168138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 b="1" dirty="0">
                <a:latin typeface="+mn-lt"/>
              </a:rPr>
              <a:t>Adverbials and Fronted Adverbials</a:t>
            </a:r>
            <a:br>
              <a:rPr lang="en-GB" sz="3600" dirty="0">
                <a:latin typeface="+mn-lt"/>
              </a:rPr>
            </a:br>
            <a:r>
              <a:rPr lang="en-GB" sz="3600" i="1" dirty="0">
                <a:latin typeface="+mn-lt"/>
              </a:rPr>
              <a:t>Animals in Captivity</a:t>
            </a:r>
            <a:endParaRPr lang="en-GB" sz="4800" i="1" dirty="0">
              <a:latin typeface="+mn-lt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469EFEA-B7F2-4D40-A6B8-2DA9599808C1}"/>
              </a:ext>
            </a:extLst>
          </p:cNvPr>
          <p:cNvSpPr/>
          <p:nvPr/>
        </p:nvSpPr>
        <p:spPr>
          <a:xfrm>
            <a:off x="414549" y="1968596"/>
            <a:ext cx="11038698" cy="486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3000"/>
              </a:lnSpc>
              <a:spcAft>
                <a:spcPts val="0"/>
              </a:spcAft>
            </a:pPr>
            <a:r>
              <a:rPr lang="en-GB" sz="2400" i="1" dirty="0">
                <a:solidFill>
                  <a:srgbClr val="0000FF"/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do you think these animals have in common?</a:t>
            </a:r>
            <a:endParaRPr lang="en-GB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A close up of an animal&#10;&#10;Description automatically generated">
            <a:extLst>
              <a:ext uri="{FF2B5EF4-FFF2-40B4-BE49-F238E27FC236}">
                <a16:creationId xmlns:a16="http://schemas.microsoft.com/office/drawing/2014/main" id="{82431906-17B6-4E0B-B808-95CB509150D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489" y="2476060"/>
            <a:ext cx="2219809" cy="2481774"/>
          </a:xfrm>
          <a:prstGeom prst="rect">
            <a:avLst/>
          </a:prstGeom>
        </p:spPr>
      </p:pic>
      <p:pic>
        <p:nvPicPr>
          <p:cNvPr id="5" name="Picture 4" descr="A close up of an animal&#10;&#10;Description automatically generated">
            <a:extLst>
              <a:ext uri="{FF2B5EF4-FFF2-40B4-BE49-F238E27FC236}">
                <a16:creationId xmlns:a16="http://schemas.microsoft.com/office/drawing/2014/main" id="{664C616A-0D22-416A-A71D-C93336E8CCA0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0859" y="2476060"/>
            <a:ext cx="1654516" cy="2481774"/>
          </a:xfrm>
          <a:prstGeom prst="rect">
            <a:avLst/>
          </a:prstGeom>
        </p:spPr>
      </p:pic>
      <p:pic>
        <p:nvPicPr>
          <p:cNvPr id="7" name="Picture 6" descr="A close up of a reptile&#10;&#10;Description automatically generated">
            <a:extLst>
              <a:ext uri="{FF2B5EF4-FFF2-40B4-BE49-F238E27FC236}">
                <a16:creationId xmlns:a16="http://schemas.microsoft.com/office/drawing/2014/main" id="{218661AF-E7CA-4FC9-A43A-54D73C5D9DC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60845" y="2476060"/>
            <a:ext cx="2219809" cy="2481773"/>
          </a:xfrm>
          <a:prstGeom prst="rect">
            <a:avLst/>
          </a:prstGeom>
        </p:spPr>
      </p:pic>
      <p:pic>
        <p:nvPicPr>
          <p:cNvPr id="4" name="Picture 3" descr="A bird standing on a lush green field&#10;&#10;Description automatically generated">
            <a:extLst>
              <a:ext uri="{FF2B5EF4-FFF2-40B4-BE49-F238E27FC236}">
                <a16:creationId xmlns:a16="http://schemas.microsoft.com/office/drawing/2014/main" id="{D130DBA4-739A-4327-BC07-2ECDFFC39413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9988" y="2476060"/>
            <a:ext cx="1654516" cy="2502629"/>
          </a:xfrm>
          <a:prstGeom prst="rect">
            <a:avLst/>
          </a:prstGeom>
        </p:spPr>
      </p:pic>
      <p:pic>
        <p:nvPicPr>
          <p:cNvPr id="12" name="Picture 11" descr="A close up of a wolf&#10;&#10;Description automatically generated">
            <a:extLst>
              <a:ext uri="{FF2B5EF4-FFF2-40B4-BE49-F238E27FC236}">
                <a16:creationId xmlns:a16="http://schemas.microsoft.com/office/drawing/2014/main" id="{05BCA0B6-8D0C-4743-9DBB-1E800B0DCA74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93838" y="2455204"/>
            <a:ext cx="2219809" cy="2481772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FD85AF3-C317-4CC0-8DE9-FF1E1D850D14}"/>
              </a:ext>
            </a:extLst>
          </p:cNvPr>
          <p:cNvSpPr/>
          <p:nvPr/>
        </p:nvSpPr>
        <p:spPr>
          <a:xfrm>
            <a:off x="414549" y="5180280"/>
            <a:ext cx="11038698" cy="486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3000"/>
              </a:lnSpc>
              <a:spcAft>
                <a:spcPts val="0"/>
              </a:spcAft>
            </a:pPr>
            <a:r>
              <a:rPr lang="en-GB" sz="2400" i="1" dirty="0">
                <a:solidFill>
                  <a:srgbClr val="0000FF"/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They are registered exotic pets in the UK.</a:t>
            </a:r>
            <a:endParaRPr lang="en-GB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2370895-7F6B-C94A-B986-E03DD32CF6B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500847" y="111188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033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65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DC2E811C-1CF5-4D10-B028-DB478FEA7A68}"/>
              </a:ext>
            </a:extLst>
          </p:cNvPr>
          <p:cNvSpPr txBox="1">
            <a:spLocks/>
          </p:cNvSpPr>
          <p:nvPr/>
        </p:nvSpPr>
        <p:spPr>
          <a:xfrm>
            <a:off x="414549" y="0"/>
            <a:ext cx="11362902" cy="168138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 b="1" dirty="0">
                <a:latin typeface="+mn-lt"/>
              </a:rPr>
              <a:t>Adverbials and Fronted Adverbials</a:t>
            </a:r>
            <a:br>
              <a:rPr lang="en-GB" sz="3600" dirty="0">
                <a:latin typeface="+mn-lt"/>
              </a:rPr>
            </a:br>
            <a:r>
              <a:rPr lang="en-GB" sz="3600" i="1" dirty="0">
                <a:latin typeface="+mn-lt"/>
              </a:rPr>
              <a:t>Animals in Captivity</a:t>
            </a:r>
            <a:endParaRPr lang="en-GB" sz="4800" i="1" dirty="0">
              <a:latin typeface="+mn-lt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469EFEA-B7F2-4D40-A6B8-2DA9599808C1}"/>
              </a:ext>
            </a:extLst>
          </p:cNvPr>
          <p:cNvSpPr/>
          <p:nvPr/>
        </p:nvSpPr>
        <p:spPr>
          <a:xfrm>
            <a:off x="414549" y="1968596"/>
            <a:ext cx="11038698" cy="2520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3000"/>
              </a:lnSpc>
              <a:spcAft>
                <a:spcPts val="0"/>
              </a:spcAft>
            </a:pPr>
            <a:r>
              <a:rPr lang="en-GB" sz="2800" i="1" dirty="0">
                <a:solidFill>
                  <a:srgbClr val="0000FF"/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the UK</a:t>
            </a:r>
            <a:r>
              <a:rPr lang="en-GB" sz="2800" i="1" dirty="0">
                <a:solidFill>
                  <a:srgbClr val="000000"/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thousands of exotic animals live </a:t>
            </a:r>
            <a:r>
              <a:rPr lang="en-GB" sz="2800" i="1" dirty="0">
                <a:solidFill>
                  <a:srgbClr val="0000FF"/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 pets in family homes</a:t>
            </a:r>
            <a:r>
              <a:rPr lang="en-GB" sz="2800" i="1" dirty="0">
                <a:solidFill>
                  <a:srgbClr val="000000"/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3000"/>
              </a:lnSpc>
              <a:spcAft>
                <a:spcPts val="0"/>
              </a:spcAft>
            </a:pPr>
            <a:r>
              <a:rPr lang="en-GB" sz="2800" i="1" dirty="0">
                <a:solidFill>
                  <a:srgbClr val="0000FF"/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Surprisingly</a:t>
            </a:r>
            <a:r>
              <a:rPr lang="en-GB" sz="2800" i="1" dirty="0">
                <a:solidFill>
                  <a:srgbClr val="000000"/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these pets include crocodiles, lemurs and tigers.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3000"/>
              </a:lnSpc>
              <a:spcAft>
                <a:spcPts val="0"/>
              </a:spcAft>
            </a:pPr>
            <a:r>
              <a:rPr lang="en-GB" sz="2800" i="1" dirty="0">
                <a:solidFill>
                  <a:srgbClr val="0000FF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Often</a:t>
            </a:r>
            <a:r>
              <a:rPr lang="en-GB" sz="2800" i="1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owners choose them </a:t>
            </a:r>
            <a:r>
              <a:rPr lang="en-GB" sz="2800" i="1" dirty="0">
                <a:solidFill>
                  <a:srgbClr val="0000FF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 their beautiful appearance</a:t>
            </a:r>
            <a:r>
              <a:rPr lang="en-GB" sz="2800" i="1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3000"/>
              </a:lnSpc>
              <a:spcAft>
                <a:spcPts val="0"/>
              </a:spcAft>
            </a:pPr>
            <a:r>
              <a:rPr lang="en-GB" sz="2800" i="1" dirty="0">
                <a:solidFill>
                  <a:srgbClr val="0000FF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Without meaning to</a:t>
            </a:r>
            <a:r>
              <a:rPr lang="en-GB" sz="2800" i="1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people can cause distress </a:t>
            </a:r>
            <a:r>
              <a:rPr lang="en-GB" sz="2800" i="1" dirty="0">
                <a:solidFill>
                  <a:srgbClr val="0000FF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their pets</a:t>
            </a:r>
            <a:r>
              <a:rPr lang="en-GB" sz="2800" i="1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i="1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Some animals struggle </a:t>
            </a:r>
            <a:r>
              <a:rPr lang="en-GB" sz="2800" i="1" dirty="0">
                <a:solidFill>
                  <a:srgbClr val="0000FF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 human owners.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A close up of an animal&#10;&#10;Description automatically generated">
            <a:extLst>
              <a:ext uri="{FF2B5EF4-FFF2-40B4-BE49-F238E27FC236}">
                <a16:creationId xmlns:a16="http://schemas.microsoft.com/office/drawing/2014/main" id="{82431906-17B6-4E0B-B808-95CB509150DB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33438" y="3725297"/>
            <a:ext cx="2219809" cy="2481774"/>
          </a:xfrm>
          <a:prstGeom prst="rect">
            <a:avLst/>
          </a:prstGeom>
        </p:spPr>
      </p:pic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857AAF2-1919-8B42-890E-7EE5BD7CB40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060265" y="1012190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9A85C17-2064-D741-8E38-F885FFBB502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269989" y="260571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75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098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663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3" y="2340526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can be</a:t>
            </a:r>
            <a:endParaRPr lang="en-GB" sz="4800" dirty="0"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85912" y="2946272"/>
            <a:ext cx="2093366" cy="1964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/>
              <a:t>a word,</a:t>
            </a:r>
          </a:p>
          <a:p>
            <a:pPr algn="ctr">
              <a:lnSpc>
                <a:spcPct val="150000"/>
              </a:lnSpc>
            </a:pPr>
            <a:r>
              <a:rPr lang="en-GB" sz="2800" dirty="0"/>
              <a:t>a phrase,</a:t>
            </a:r>
          </a:p>
          <a:p>
            <a:pPr algn="ctr">
              <a:lnSpc>
                <a:spcPct val="150000"/>
              </a:lnSpc>
            </a:pPr>
            <a:r>
              <a:rPr lang="en-GB" sz="2800" dirty="0"/>
              <a:t>or a clause.</a:t>
            </a:r>
          </a:p>
        </p:txBody>
      </p:sp>
      <p:sp>
        <p:nvSpPr>
          <p:cNvPr id="4" name="Rectangle 3"/>
          <p:cNvSpPr/>
          <p:nvPr/>
        </p:nvSpPr>
        <p:spPr>
          <a:xfrm>
            <a:off x="5085912" y="779690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</a:t>
            </a:r>
            <a:endParaRPr lang="en-GB" b="1" dirty="0"/>
          </a:p>
        </p:txBody>
      </p:sp>
      <p:sp>
        <p:nvSpPr>
          <p:cNvPr id="9" name="TextBox 8"/>
          <p:cNvSpPr txBox="1"/>
          <p:nvPr/>
        </p:nvSpPr>
        <p:spPr>
          <a:xfrm>
            <a:off x="790463" y="1443643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tell us more about a </a:t>
            </a:r>
            <a:r>
              <a:rPr lang="en-GB" sz="2800" u="sng" dirty="0"/>
              <a:t>verb</a:t>
            </a:r>
            <a:r>
              <a:rPr lang="en-GB" sz="2800" dirty="0"/>
              <a:t>.</a:t>
            </a:r>
            <a:endParaRPr lang="en-GB" sz="4800" dirty="0">
              <a:effectLst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179872" y="3802950"/>
            <a:ext cx="2625213" cy="57262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n w="0"/>
                <a:solidFill>
                  <a:schemeClr val="tx1"/>
                </a:solidFill>
              </a:rPr>
              <a:t>unfortunately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73190" y="3783509"/>
            <a:ext cx="2930737" cy="57262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n w="0"/>
                <a:solidFill>
                  <a:schemeClr val="tx1"/>
                </a:solidFill>
              </a:rPr>
              <a:t>in the wild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036645" y="5257919"/>
            <a:ext cx="4191900" cy="57262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n w="0"/>
                <a:solidFill>
                  <a:schemeClr val="tx1"/>
                </a:solidFill>
              </a:rPr>
              <a:t>as they adapt to captivity</a:t>
            </a:r>
          </a:p>
        </p:txBody>
      </p:sp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02C582D-8F88-9749-B0EA-38A9C745C1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051876" y="78892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777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200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5" grpId="0" uiExpand="1" build="p"/>
      <p:bldP spid="9" grpId="0"/>
      <p:bldP spid="3" grpId="0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3" y="1443643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answer the questions…</a:t>
            </a:r>
            <a:endParaRPr lang="en-GB" sz="4800" dirty="0">
              <a:effectLst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85912" y="779690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</a:t>
            </a:r>
            <a:endParaRPr lang="en-GB" dirty="0"/>
          </a:p>
        </p:txBody>
      </p:sp>
      <p:sp>
        <p:nvSpPr>
          <p:cNvPr id="3" name="Rounded Rectangular Callout 2"/>
          <p:cNvSpPr/>
          <p:nvPr/>
        </p:nvSpPr>
        <p:spPr>
          <a:xfrm>
            <a:off x="5048042" y="2310972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Where?</a:t>
            </a:r>
          </a:p>
        </p:txBody>
      </p:sp>
      <p:sp>
        <p:nvSpPr>
          <p:cNvPr id="9" name="Rounded Rectangular Callout 8"/>
          <p:cNvSpPr/>
          <p:nvPr/>
        </p:nvSpPr>
        <p:spPr>
          <a:xfrm>
            <a:off x="5048042" y="3390314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rgbClr val="BDD7EE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When?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5048041" y="4469656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rgbClr val="BDD7EE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How?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5A9F678-543E-45E3-A4DA-5A77EB07A3E1}"/>
              </a:ext>
            </a:extLst>
          </p:cNvPr>
          <p:cNvSpPr txBox="1"/>
          <p:nvPr/>
        </p:nvSpPr>
        <p:spPr>
          <a:xfrm>
            <a:off x="790463" y="2761087"/>
            <a:ext cx="302470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tell us more about a </a:t>
            </a:r>
            <a:r>
              <a:rPr lang="en-GB" sz="2800" u="sng" dirty="0"/>
              <a:t>verb</a:t>
            </a:r>
            <a:r>
              <a:rPr lang="en-GB" sz="2800" dirty="0"/>
              <a:t>.</a:t>
            </a:r>
            <a:endParaRPr lang="en-GB" sz="4800" dirty="0">
              <a:effectLst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DF83450-9715-4C09-8583-0066D767B7FC}"/>
              </a:ext>
            </a:extLst>
          </p:cNvPr>
          <p:cNvSpPr/>
          <p:nvPr/>
        </p:nvSpPr>
        <p:spPr>
          <a:xfrm>
            <a:off x="7799840" y="2407045"/>
            <a:ext cx="3601697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Tigers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hunt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in the wild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B08CFE7-DA10-4F39-8270-018EBFFD282A}"/>
              </a:ext>
            </a:extLst>
          </p:cNvPr>
          <p:cNvSpPr/>
          <p:nvPr/>
        </p:nvSpPr>
        <p:spPr>
          <a:xfrm>
            <a:off x="7799840" y="4469656"/>
            <a:ext cx="3834142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Tigers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hunt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with cunning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31DFD20-D445-4039-980D-0670B1539784}"/>
              </a:ext>
            </a:extLst>
          </p:cNvPr>
          <p:cNvSpPr/>
          <p:nvPr/>
        </p:nvSpPr>
        <p:spPr>
          <a:xfrm>
            <a:off x="7799840" y="3504503"/>
            <a:ext cx="3601697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Tigers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hunt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at night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F00D8D4-9B46-3F48-8E23-DFFA6DF9A9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286767" y="107207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498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88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animBg="1"/>
      <p:bldP spid="9" grpId="0" animBg="1"/>
      <p:bldP spid="10" grpId="0" animBg="1"/>
      <p:bldP spid="8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3294" y="558071"/>
            <a:ext cx="1022587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 can be placed before and after the main clause. </a:t>
            </a:r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577CD53-68A7-4592-B655-E9BE5F53DCF8}"/>
              </a:ext>
            </a:extLst>
          </p:cNvPr>
          <p:cNvSpPr/>
          <p:nvPr/>
        </p:nvSpPr>
        <p:spPr>
          <a:xfrm>
            <a:off x="1244054" y="2370136"/>
            <a:ext cx="8633385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For much of the day</a:t>
            </a:r>
            <a:r>
              <a:rPr lang="en-GB" sz="2800" i="1" dirty="0">
                <a:latin typeface="+mj-lt"/>
              </a:rPr>
              <a:t>, 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Lemurs forage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in the wild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63C8361-2637-414F-9304-AD402CB6B1BF}"/>
              </a:ext>
            </a:extLst>
          </p:cNvPr>
          <p:cNvSpPr/>
          <p:nvPr/>
        </p:nvSpPr>
        <p:spPr>
          <a:xfrm>
            <a:off x="1244054" y="3041987"/>
            <a:ext cx="9745116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With nimble fingers</a:t>
            </a:r>
            <a:r>
              <a:rPr lang="en-GB" sz="2800" i="1" dirty="0">
                <a:latin typeface="+mj-lt"/>
              </a:rPr>
              <a:t>,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lemurs forage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for fruit and small insects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D469C84-45E9-4D83-A2DE-3C767E40579B}"/>
              </a:ext>
            </a:extLst>
          </p:cNvPr>
          <p:cNvSpPr/>
          <p:nvPr/>
        </p:nvSpPr>
        <p:spPr>
          <a:xfrm>
            <a:off x="1244054" y="3713838"/>
            <a:ext cx="8336044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Up in trees</a:t>
            </a:r>
            <a:r>
              <a:rPr lang="en-GB" sz="2800" i="1" dirty="0">
                <a:latin typeface="+mj-lt"/>
              </a:rPr>
              <a:t>,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Lemurs forage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with others nearby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B565F02-5932-48DB-834A-33D36F38AD69}"/>
              </a:ext>
            </a:extLst>
          </p:cNvPr>
          <p:cNvSpPr/>
          <p:nvPr/>
        </p:nvSpPr>
        <p:spPr>
          <a:xfrm>
            <a:off x="4613931" y="1652786"/>
            <a:ext cx="23635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i="1" dirty="0">
                <a:solidFill>
                  <a:prstClr val="black"/>
                </a:solidFill>
              </a:rPr>
              <a:t>Lemurs forage.</a:t>
            </a:r>
            <a:endParaRPr lang="en-GB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7E1AD86-C2AB-4DB2-A6D1-8863A782FB49}"/>
              </a:ext>
            </a:extLst>
          </p:cNvPr>
          <p:cNvSpPr txBox="1"/>
          <p:nvPr/>
        </p:nvSpPr>
        <p:spPr>
          <a:xfrm>
            <a:off x="763294" y="4832081"/>
            <a:ext cx="10573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an </a:t>
            </a:r>
            <a:r>
              <a:rPr lang="en-GB" sz="2400" dirty="0">
                <a:solidFill>
                  <a:srgbClr val="0000FF"/>
                </a:solidFill>
              </a:rPr>
              <a:t>adverbial</a:t>
            </a:r>
            <a:r>
              <a:rPr lang="en-GB" sz="2400" dirty="0"/>
              <a:t> appears in front of the sentence it is modifying…</a:t>
            </a:r>
          </a:p>
          <a:p>
            <a:pPr algn="ctr"/>
            <a:r>
              <a:rPr lang="en-GB" sz="2400" dirty="0"/>
              <a:t>it is called a </a:t>
            </a:r>
            <a:r>
              <a:rPr lang="en-GB" sz="2400" u="sng" dirty="0">
                <a:solidFill>
                  <a:srgbClr val="0000FF"/>
                </a:solidFill>
              </a:rPr>
              <a:t>fronted adverbial</a:t>
            </a:r>
            <a:r>
              <a:rPr lang="en-GB" sz="2400" b="1" dirty="0"/>
              <a:t>.</a:t>
            </a:r>
            <a:endParaRPr lang="en-GB" sz="4400" dirty="0">
              <a:effectLst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6265DC7-D2C4-495C-BB0A-5C66E43A43E2}"/>
              </a:ext>
            </a:extLst>
          </p:cNvPr>
          <p:cNvCxnSpPr/>
          <p:nvPr/>
        </p:nvCxnSpPr>
        <p:spPr>
          <a:xfrm>
            <a:off x="1306046" y="3041987"/>
            <a:ext cx="2801004" cy="0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3108D38D-3696-4B63-ACEF-594A9CEF80A4}"/>
              </a:ext>
            </a:extLst>
          </p:cNvPr>
          <p:cNvCxnSpPr/>
          <p:nvPr/>
        </p:nvCxnSpPr>
        <p:spPr>
          <a:xfrm>
            <a:off x="1306046" y="3713838"/>
            <a:ext cx="2801004" cy="0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7C2BC0EB-B1EE-4279-B103-F3FB83C2CC6B}"/>
              </a:ext>
            </a:extLst>
          </p:cNvPr>
          <p:cNvCxnSpPr/>
          <p:nvPr/>
        </p:nvCxnSpPr>
        <p:spPr>
          <a:xfrm>
            <a:off x="1306046" y="4385689"/>
            <a:ext cx="1548000" cy="0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D3350DE9-4B38-4131-BA56-0E30A8D1272B}"/>
              </a:ext>
            </a:extLst>
          </p:cNvPr>
          <p:cNvSpPr txBox="1"/>
          <p:nvPr/>
        </p:nvSpPr>
        <p:spPr>
          <a:xfrm>
            <a:off x="812147" y="5838264"/>
            <a:ext cx="10832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00FF"/>
                </a:solidFill>
              </a:rPr>
              <a:t>Fronted adverbials </a:t>
            </a:r>
            <a:r>
              <a:rPr lang="en-GB" sz="2400" dirty="0"/>
              <a:t>are punctuated by a comma.</a:t>
            </a:r>
            <a:endParaRPr lang="en-GB" sz="4400" dirty="0">
              <a:effectLst/>
            </a:endParaRP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4828D87D-5BBD-460F-AF58-9FE95C90709F}"/>
              </a:ext>
            </a:extLst>
          </p:cNvPr>
          <p:cNvCxnSpPr>
            <a:cxnSpLocks/>
          </p:cNvCxnSpPr>
          <p:nvPr/>
        </p:nvCxnSpPr>
        <p:spPr>
          <a:xfrm flipH="1" flipV="1">
            <a:off x="4233897" y="2921316"/>
            <a:ext cx="249383" cy="26323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7392BD6B-4265-4608-ABE2-93BA235F1D20}"/>
              </a:ext>
            </a:extLst>
          </p:cNvPr>
          <p:cNvCxnSpPr>
            <a:cxnSpLocks/>
          </p:cNvCxnSpPr>
          <p:nvPr/>
        </p:nvCxnSpPr>
        <p:spPr>
          <a:xfrm flipH="1" flipV="1">
            <a:off x="4169042" y="3582218"/>
            <a:ext cx="249383" cy="26323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DFF1D92E-1469-427B-B7D1-BE1ABEE572E8}"/>
              </a:ext>
            </a:extLst>
          </p:cNvPr>
          <p:cNvCxnSpPr>
            <a:cxnSpLocks/>
          </p:cNvCxnSpPr>
          <p:nvPr/>
        </p:nvCxnSpPr>
        <p:spPr>
          <a:xfrm flipH="1" flipV="1">
            <a:off x="2916038" y="4280647"/>
            <a:ext cx="249383" cy="26323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8F5EFBB-186D-8F4C-9391-5AA76C5C8E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582770" y="1363206"/>
            <a:ext cx="812800" cy="812800"/>
          </a:xfrm>
          <a:prstGeom prst="rect">
            <a:avLst/>
          </a:prstGeom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0334B20-B5C1-C24B-9ACA-6983E082E28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722994" y="566307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502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76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0" dur="1056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/>
      <p:bldP spid="10" grpId="0"/>
      <p:bldP spid="12" grpId="0"/>
      <p:bldP spid="18" grpId="0" build="p"/>
      <p:bldP spid="21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3" y="1443643"/>
            <a:ext cx="10573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00FF"/>
                </a:solidFill>
              </a:rPr>
              <a:t>Adverbials</a:t>
            </a:r>
            <a:r>
              <a:rPr lang="en-GB" sz="2400" dirty="0"/>
              <a:t> often open with a </a:t>
            </a:r>
            <a:r>
              <a:rPr lang="en-GB" sz="2400" u="sng" dirty="0">
                <a:solidFill>
                  <a:srgbClr val="0000FF"/>
                </a:solidFill>
              </a:rPr>
              <a:t>preposition</a:t>
            </a:r>
            <a:r>
              <a:rPr lang="en-GB" sz="2400" dirty="0"/>
              <a:t>.</a:t>
            </a:r>
            <a:endParaRPr lang="en-GB" sz="4400" dirty="0"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90463" y="2213482"/>
            <a:ext cx="6149173" cy="2333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Some snakes can adapt </a:t>
            </a:r>
            <a:r>
              <a:rPr lang="en-GB" sz="2400" i="1" u="sng" dirty="0">
                <a:solidFill>
                  <a:srgbClr val="0000FF"/>
                </a:solidFill>
                <a:latin typeface="+mj-lt"/>
              </a:rPr>
              <a:t>to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life in captivity</a:t>
            </a:r>
            <a:r>
              <a:rPr lang="en-GB" sz="2400" i="1" dirty="0">
                <a:latin typeface="+mj-lt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They live </a:t>
            </a:r>
            <a:r>
              <a:rPr lang="en-GB" sz="2400" i="1" u="sng" dirty="0">
                <a:solidFill>
                  <a:srgbClr val="0000FF"/>
                </a:solidFill>
                <a:latin typeface="+mj-lt"/>
              </a:rPr>
              <a:t>in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special heat-controlled tanks.</a:t>
            </a:r>
            <a:endParaRPr lang="en-GB" sz="2400" i="1" dirty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GB" sz="2400" i="1" u="sng" dirty="0">
                <a:solidFill>
                  <a:srgbClr val="0000FF"/>
                </a:solidFill>
                <a:latin typeface="+mj-lt"/>
              </a:rPr>
              <a:t>As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wild animals</a:t>
            </a:r>
            <a:r>
              <a:rPr lang="en-GB" sz="2400" i="1" dirty="0">
                <a:latin typeface="+mj-lt"/>
              </a:rPr>
              <a:t>, these pets require special food.</a:t>
            </a:r>
          </a:p>
          <a:p>
            <a:pPr algn="ctr">
              <a:lnSpc>
                <a:spcPct val="150000"/>
              </a:lnSpc>
            </a:pPr>
            <a:endParaRPr lang="en-GB" sz="2800" i="1" dirty="0">
              <a:latin typeface="+mj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90463" y="748002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6543423" y="5176911"/>
            <a:ext cx="6149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The </a:t>
            </a:r>
            <a:r>
              <a:rPr lang="en-GB" sz="2400" u="sng" dirty="0">
                <a:solidFill>
                  <a:srgbClr val="0000FF"/>
                </a:solidFill>
              </a:rPr>
              <a:t>preposition</a:t>
            </a:r>
            <a:r>
              <a:rPr lang="en-GB" sz="2400" dirty="0"/>
              <a:t> is part of the </a:t>
            </a:r>
            <a:r>
              <a:rPr lang="en-GB" sz="2400" dirty="0">
                <a:solidFill>
                  <a:srgbClr val="0000FF"/>
                </a:solidFill>
              </a:rPr>
              <a:t>adverbial</a:t>
            </a:r>
            <a:r>
              <a:rPr lang="en-GB" sz="2400" dirty="0"/>
              <a:t>. </a:t>
            </a:r>
          </a:p>
        </p:txBody>
      </p:sp>
      <p:sp>
        <p:nvSpPr>
          <p:cNvPr id="9" name="TextBox 4">
            <a:extLst>
              <a:ext uri="{FF2B5EF4-FFF2-40B4-BE49-F238E27FC236}">
                <a16:creationId xmlns:a16="http://schemas.microsoft.com/office/drawing/2014/main" id="{40751643-2ECC-4DC7-B4DE-22A6B3A232AE}"/>
              </a:ext>
            </a:extLst>
          </p:cNvPr>
          <p:cNvSpPr txBox="1"/>
          <p:nvPr/>
        </p:nvSpPr>
        <p:spPr>
          <a:xfrm>
            <a:off x="7350520" y="486392"/>
            <a:ext cx="1404000" cy="523220"/>
          </a:xfrm>
          <a:prstGeom prst="rect">
            <a:avLst/>
          </a:prstGeom>
          <a:solidFill>
            <a:srgbClr val="B7B7FF"/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/>
              <a:t>time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264D3D-7CCC-4928-AD24-21474B39A671}"/>
              </a:ext>
            </a:extLst>
          </p:cNvPr>
          <p:cNvSpPr txBox="1"/>
          <p:nvPr/>
        </p:nvSpPr>
        <p:spPr>
          <a:xfrm>
            <a:off x="8916010" y="486392"/>
            <a:ext cx="1404000" cy="523220"/>
          </a:xfrm>
          <a:prstGeom prst="rect">
            <a:avLst/>
          </a:prstGeom>
          <a:solidFill>
            <a:srgbClr val="B7B7FF"/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/>
              <a:t>place</a:t>
            </a:r>
          </a:p>
        </p:txBody>
      </p:sp>
      <p:sp>
        <p:nvSpPr>
          <p:cNvPr id="11" name="TextBox 7">
            <a:extLst>
              <a:ext uri="{FF2B5EF4-FFF2-40B4-BE49-F238E27FC236}">
                <a16:creationId xmlns:a16="http://schemas.microsoft.com/office/drawing/2014/main" id="{E41C09B8-531F-4162-B05F-EB46C642B2B0}"/>
              </a:ext>
            </a:extLst>
          </p:cNvPr>
          <p:cNvSpPr txBox="1"/>
          <p:nvPr/>
        </p:nvSpPr>
        <p:spPr>
          <a:xfrm>
            <a:off x="7200157" y="1120476"/>
            <a:ext cx="170472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>
                <a:solidFill>
                  <a:srgbClr val="0000FF"/>
                </a:solidFill>
              </a:rPr>
              <a:t>before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after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while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in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on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at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until</a:t>
            </a:r>
          </a:p>
        </p:txBody>
      </p:sp>
      <p:sp>
        <p:nvSpPr>
          <p:cNvPr id="12" name="TextBox 16">
            <a:extLst>
              <a:ext uri="{FF2B5EF4-FFF2-40B4-BE49-F238E27FC236}">
                <a16:creationId xmlns:a16="http://schemas.microsoft.com/office/drawing/2014/main" id="{F372521E-4E93-4988-BD79-B668C03E3019}"/>
              </a:ext>
            </a:extLst>
          </p:cNvPr>
          <p:cNvSpPr txBox="1"/>
          <p:nvPr/>
        </p:nvSpPr>
        <p:spPr>
          <a:xfrm>
            <a:off x="8979000" y="1120477"/>
            <a:ext cx="128380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>
                <a:solidFill>
                  <a:srgbClr val="0000FF"/>
                </a:solidFill>
              </a:rPr>
              <a:t>above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below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inside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outside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to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on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from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by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across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under</a:t>
            </a:r>
          </a:p>
          <a:p>
            <a:pPr algn="ctr"/>
            <a:endParaRPr lang="en-GB" sz="2400" dirty="0">
              <a:solidFill>
                <a:srgbClr val="0000FF"/>
              </a:solidFill>
            </a:endParaRPr>
          </a:p>
          <a:p>
            <a:pPr algn="ctr"/>
            <a:endParaRPr lang="en-GB" sz="2400" dirty="0">
              <a:solidFill>
                <a:srgbClr val="0000FF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F0291A2-AE9D-4B21-87E6-9BBC89A90988}"/>
              </a:ext>
            </a:extLst>
          </p:cNvPr>
          <p:cNvSpPr txBox="1"/>
          <p:nvPr/>
        </p:nvSpPr>
        <p:spPr>
          <a:xfrm>
            <a:off x="10457139" y="486392"/>
            <a:ext cx="1404000" cy="523220"/>
          </a:xfrm>
          <a:prstGeom prst="rect">
            <a:avLst/>
          </a:prstGeom>
          <a:solidFill>
            <a:srgbClr val="B7B7FF"/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/>
              <a:t>manner</a:t>
            </a:r>
          </a:p>
        </p:txBody>
      </p:sp>
      <p:sp>
        <p:nvSpPr>
          <p:cNvPr id="14" name="TextBox 16">
            <a:extLst>
              <a:ext uri="{FF2B5EF4-FFF2-40B4-BE49-F238E27FC236}">
                <a16:creationId xmlns:a16="http://schemas.microsoft.com/office/drawing/2014/main" id="{8B4BD771-4080-4018-9DA6-2BEAB611D68F}"/>
              </a:ext>
            </a:extLst>
          </p:cNvPr>
          <p:cNvSpPr txBox="1"/>
          <p:nvPr/>
        </p:nvSpPr>
        <p:spPr>
          <a:xfrm>
            <a:off x="10511871" y="1120476"/>
            <a:ext cx="128380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>
                <a:solidFill>
                  <a:srgbClr val="0000FF"/>
                </a:solidFill>
              </a:rPr>
              <a:t>in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with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as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like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08B679-E225-4A7B-A69B-68F93DB319E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050" y="4952693"/>
            <a:ext cx="1319512" cy="1355997"/>
          </a:xfrm>
          <a:prstGeom prst="rect">
            <a:avLst/>
          </a:prstGeom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C209C447-B6C5-446F-A527-4BAFAF48BCCB}"/>
              </a:ext>
            </a:extLst>
          </p:cNvPr>
          <p:cNvSpPr/>
          <p:nvPr/>
        </p:nvSpPr>
        <p:spPr>
          <a:xfrm>
            <a:off x="2149972" y="4229896"/>
            <a:ext cx="2640948" cy="947015"/>
          </a:xfrm>
          <a:prstGeom prst="wedgeRoundRectCallout">
            <a:avLst>
              <a:gd name="adj1" fmla="val -59885"/>
              <a:gd name="adj2" fmla="val 67523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You can look for prepositions to help you spot some adverbials. </a:t>
            </a:r>
            <a:r>
              <a:rPr lang="en-GB" dirty="0"/>
              <a:t> </a:t>
            </a:r>
          </a:p>
        </p:txBody>
      </p:sp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123AF6E-C550-F146-8A4B-1065F6D914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340974" y="5737524"/>
            <a:ext cx="812800" cy="812800"/>
          </a:xfrm>
          <a:prstGeom prst="rect">
            <a:avLst/>
          </a:prstGeom>
        </p:spPr>
      </p:pic>
      <p:pic>
        <p:nvPicPr>
          <p:cNvPr id="15" name="Online Media 1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A7A05EB-90A9-6F45-804C-76856DA0C8A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103919" y="571025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197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1746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21408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6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5" grpId="0" uiExpand="1" build="p"/>
      <p:bldP spid="8" grpId="0"/>
      <p:bldP spid="9" grpId="0" animBg="1"/>
      <p:bldP spid="10" grpId="0" animBg="1"/>
      <p:bldP spid="11" grpId="0"/>
      <p:bldP spid="12" grpId="0"/>
      <p:bldP spid="13" grpId="0" animBg="1"/>
      <p:bldP spid="14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3" y="1443643"/>
            <a:ext cx="10573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00FF"/>
                </a:solidFill>
              </a:rPr>
              <a:t>Can you spot the adverbials in these sentences?</a:t>
            </a:r>
            <a:endParaRPr lang="en-GB" sz="4400" dirty="0"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90463" y="1936623"/>
            <a:ext cx="6890497" cy="16970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Servals are very active hunters in the wild. 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Sometimes servals are mistaken for domestic cats.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They can leap from standstill to catch birds. </a:t>
            </a:r>
            <a:endParaRPr lang="en-GB" sz="2800" i="1" dirty="0">
              <a:latin typeface="+mj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90463" y="748002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</a:t>
            </a:r>
            <a:endParaRPr lang="en-GB" dirty="0"/>
          </a:p>
        </p:txBody>
      </p:sp>
      <p:sp>
        <p:nvSpPr>
          <p:cNvPr id="9" name="TextBox 4">
            <a:extLst>
              <a:ext uri="{FF2B5EF4-FFF2-40B4-BE49-F238E27FC236}">
                <a16:creationId xmlns:a16="http://schemas.microsoft.com/office/drawing/2014/main" id="{40751643-2ECC-4DC7-B4DE-22A6B3A232AE}"/>
              </a:ext>
            </a:extLst>
          </p:cNvPr>
          <p:cNvSpPr txBox="1"/>
          <p:nvPr/>
        </p:nvSpPr>
        <p:spPr>
          <a:xfrm>
            <a:off x="7350520" y="486392"/>
            <a:ext cx="1404000" cy="523220"/>
          </a:xfrm>
          <a:prstGeom prst="rect">
            <a:avLst/>
          </a:prstGeom>
          <a:solidFill>
            <a:srgbClr val="B7B7FF"/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/>
              <a:t>time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264D3D-7CCC-4928-AD24-21474B39A671}"/>
              </a:ext>
            </a:extLst>
          </p:cNvPr>
          <p:cNvSpPr txBox="1"/>
          <p:nvPr/>
        </p:nvSpPr>
        <p:spPr>
          <a:xfrm>
            <a:off x="8916010" y="486392"/>
            <a:ext cx="1404000" cy="523220"/>
          </a:xfrm>
          <a:prstGeom prst="rect">
            <a:avLst/>
          </a:prstGeom>
          <a:solidFill>
            <a:srgbClr val="B7B7FF"/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/>
              <a:t>place</a:t>
            </a:r>
          </a:p>
        </p:txBody>
      </p:sp>
      <p:sp>
        <p:nvSpPr>
          <p:cNvPr id="11" name="TextBox 7">
            <a:extLst>
              <a:ext uri="{FF2B5EF4-FFF2-40B4-BE49-F238E27FC236}">
                <a16:creationId xmlns:a16="http://schemas.microsoft.com/office/drawing/2014/main" id="{E41C09B8-531F-4162-B05F-EB46C642B2B0}"/>
              </a:ext>
            </a:extLst>
          </p:cNvPr>
          <p:cNvSpPr txBox="1"/>
          <p:nvPr/>
        </p:nvSpPr>
        <p:spPr>
          <a:xfrm>
            <a:off x="7200157" y="1120476"/>
            <a:ext cx="170472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>
                <a:solidFill>
                  <a:srgbClr val="0000FF"/>
                </a:solidFill>
              </a:rPr>
              <a:t>before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after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while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in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on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at</a:t>
            </a:r>
          </a:p>
        </p:txBody>
      </p:sp>
      <p:sp>
        <p:nvSpPr>
          <p:cNvPr id="12" name="TextBox 16">
            <a:extLst>
              <a:ext uri="{FF2B5EF4-FFF2-40B4-BE49-F238E27FC236}">
                <a16:creationId xmlns:a16="http://schemas.microsoft.com/office/drawing/2014/main" id="{F372521E-4E93-4988-BD79-B668C03E3019}"/>
              </a:ext>
            </a:extLst>
          </p:cNvPr>
          <p:cNvSpPr txBox="1"/>
          <p:nvPr/>
        </p:nvSpPr>
        <p:spPr>
          <a:xfrm>
            <a:off x="8979000" y="1120477"/>
            <a:ext cx="128380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>
                <a:solidFill>
                  <a:srgbClr val="0000FF"/>
                </a:solidFill>
              </a:rPr>
              <a:t>above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below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inside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outside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to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on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from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by</a:t>
            </a:r>
          </a:p>
          <a:p>
            <a:pPr algn="ctr"/>
            <a:endParaRPr lang="en-GB" sz="2400" dirty="0">
              <a:solidFill>
                <a:srgbClr val="0000FF"/>
              </a:solidFill>
            </a:endParaRPr>
          </a:p>
          <a:p>
            <a:pPr algn="ctr"/>
            <a:endParaRPr lang="en-GB" sz="2400" dirty="0">
              <a:solidFill>
                <a:srgbClr val="0000FF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F0291A2-AE9D-4B21-87E6-9BBC89A90988}"/>
              </a:ext>
            </a:extLst>
          </p:cNvPr>
          <p:cNvSpPr txBox="1"/>
          <p:nvPr/>
        </p:nvSpPr>
        <p:spPr>
          <a:xfrm>
            <a:off x="10457139" y="486392"/>
            <a:ext cx="1404000" cy="523220"/>
          </a:xfrm>
          <a:prstGeom prst="rect">
            <a:avLst/>
          </a:prstGeom>
          <a:solidFill>
            <a:srgbClr val="B7B7FF"/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/>
              <a:t>manner</a:t>
            </a:r>
          </a:p>
        </p:txBody>
      </p:sp>
      <p:sp>
        <p:nvSpPr>
          <p:cNvPr id="14" name="TextBox 16">
            <a:extLst>
              <a:ext uri="{FF2B5EF4-FFF2-40B4-BE49-F238E27FC236}">
                <a16:creationId xmlns:a16="http://schemas.microsoft.com/office/drawing/2014/main" id="{8B4BD771-4080-4018-9DA6-2BEAB611D68F}"/>
              </a:ext>
            </a:extLst>
          </p:cNvPr>
          <p:cNvSpPr txBox="1"/>
          <p:nvPr/>
        </p:nvSpPr>
        <p:spPr>
          <a:xfrm>
            <a:off x="10511871" y="1120476"/>
            <a:ext cx="128380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>
                <a:solidFill>
                  <a:srgbClr val="0000FF"/>
                </a:solidFill>
              </a:rPr>
              <a:t>in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with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as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like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for</a:t>
            </a:r>
          </a:p>
        </p:txBody>
      </p:sp>
      <p:pic>
        <p:nvPicPr>
          <p:cNvPr id="15" name="Picture 14" descr="A cat that is standing in the grass&#10;&#10;Description automatically generated">
            <a:extLst>
              <a:ext uri="{FF2B5EF4-FFF2-40B4-BE49-F238E27FC236}">
                <a16:creationId xmlns:a16="http://schemas.microsoft.com/office/drawing/2014/main" id="{ED308294-E52B-4C1F-80FD-6995AED75BA7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27348" y="4247435"/>
            <a:ext cx="1656381" cy="2333844"/>
          </a:xfrm>
          <a:prstGeom prst="rect">
            <a:avLst/>
          </a:prstGeom>
        </p:spPr>
      </p:pic>
      <p:sp>
        <p:nvSpPr>
          <p:cNvPr id="17" name="Speech Bubble: Rectangle with Corners Rounded 16">
            <a:extLst>
              <a:ext uri="{FF2B5EF4-FFF2-40B4-BE49-F238E27FC236}">
                <a16:creationId xmlns:a16="http://schemas.microsoft.com/office/drawing/2014/main" id="{B15F264C-F2C2-46E8-A544-C5912FFD4B53}"/>
              </a:ext>
            </a:extLst>
          </p:cNvPr>
          <p:cNvSpPr/>
          <p:nvPr/>
        </p:nvSpPr>
        <p:spPr>
          <a:xfrm>
            <a:off x="4766597" y="5157183"/>
            <a:ext cx="4945242" cy="947015"/>
          </a:xfrm>
          <a:prstGeom prst="wedgeRoundRectCallout">
            <a:avLst>
              <a:gd name="adj1" fmla="val 61944"/>
              <a:gd name="adj2" fmla="val -972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HINT: Look for the </a:t>
            </a:r>
            <a:r>
              <a:rPr lang="en-GB" dirty="0">
                <a:solidFill>
                  <a:schemeClr val="tx1"/>
                </a:solidFill>
                <a:highlight>
                  <a:srgbClr val="C0C0C0"/>
                </a:highlight>
              </a:rPr>
              <a:t>main clause </a:t>
            </a:r>
            <a:r>
              <a:rPr lang="en-GB" dirty="0">
                <a:solidFill>
                  <a:schemeClr val="tx1"/>
                </a:solidFill>
              </a:rPr>
              <a:t>and find the </a:t>
            </a:r>
            <a:r>
              <a:rPr lang="en-GB" u="sng" dirty="0">
                <a:solidFill>
                  <a:schemeClr val="tx1"/>
                </a:solidFill>
              </a:rPr>
              <a:t>verb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The adverbial will be modifying it.</a:t>
            </a:r>
            <a:endParaRPr lang="en-GB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8DA5591D-B0BF-4EEC-90E0-EDC91BAC210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050" y="4952693"/>
            <a:ext cx="1319512" cy="1355997"/>
          </a:xfrm>
          <a:prstGeom prst="rect">
            <a:avLst/>
          </a:prstGeom>
        </p:spPr>
      </p:pic>
      <p:sp>
        <p:nvSpPr>
          <p:cNvPr id="20" name="Rounded Rectangular Callout 2">
            <a:extLst>
              <a:ext uri="{FF2B5EF4-FFF2-40B4-BE49-F238E27FC236}">
                <a16:creationId xmlns:a16="http://schemas.microsoft.com/office/drawing/2014/main" id="{407F6B2B-77F2-4EB8-9FC8-C9ED8C51D6DE}"/>
              </a:ext>
            </a:extLst>
          </p:cNvPr>
          <p:cNvSpPr/>
          <p:nvPr/>
        </p:nvSpPr>
        <p:spPr>
          <a:xfrm>
            <a:off x="2829133" y="5905285"/>
            <a:ext cx="1342724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F39CBC6B-2D35-443E-9ADF-6FD4307F562F}"/>
              </a:ext>
            </a:extLst>
          </p:cNvPr>
          <p:cNvCxnSpPr/>
          <p:nvPr/>
        </p:nvCxnSpPr>
        <p:spPr>
          <a:xfrm>
            <a:off x="4633506" y="2484048"/>
            <a:ext cx="1296000" cy="0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5B923216-A178-49FA-B287-3E0E208E808A}"/>
              </a:ext>
            </a:extLst>
          </p:cNvPr>
          <p:cNvCxnSpPr/>
          <p:nvPr/>
        </p:nvCxnSpPr>
        <p:spPr>
          <a:xfrm>
            <a:off x="884968" y="3012974"/>
            <a:ext cx="1296000" cy="0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FF83914B-BD3E-436C-99A0-E6AF7430FFD8}"/>
              </a:ext>
            </a:extLst>
          </p:cNvPr>
          <p:cNvCxnSpPr/>
          <p:nvPr/>
        </p:nvCxnSpPr>
        <p:spPr>
          <a:xfrm>
            <a:off x="4800000" y="3014710"/>
            <a:ext cx="2124000" cy="0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CD8E0C0-EEAE-4479-B6E4-66F21426DC0A}"/>
              </a:ext>
            </a:extLst>
          </p:cNvPr>
          <p:cNvCxnSpPr/>
          <p:nvPr/>
        </p:nvCxnSpPr>
        <p:spPr>
          <a:xfrm>
            <a:off x="2672495" y="3556201"/>
            <a:ext cx="1656000" cy="0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>
            <a:extLst>
              <a:ext uri="{FF2B5EF4-FFF2-40B4-BE49-F238E27FC236}">
                <a16:creationId xmlns:a16="http://schemas.microsoft.com/office/drawing/2014/main" id="{A3672B9C-5C47-4CC5-936E-3D7C035FDC29}"/>
              </a:ext>
            </a:extLst>
          </p:cNvPr>
          <p:cNvSpPr/>
          <p:nvPr/>
        </p:nvSpPr>
        <p:spPr>
          <a:xfrm>
            <a:off x="790463" y="2048207"/>
            <a:ext cx="3843043" cy="414061"/>
          </a:xfrm>
          <a:prstGeom prst="rect">
            <a:avLst/>
          </a:prstGeom>
          <a:solidFill>
            <a:schemeClr val="bg1">
              <a:lumMod val="50000"/>
              <a:alpha val="4902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85F9832-74CE-467E-9AFF-C939E55E35CF}"/>
              </a:ext>
            </a:extLst>
          </p:cNvPr>
          <p:cNvSpPr/>
          <p:nvPr/>
        </p:nvSpPr>
        <p:spPr>
          <a:xfrm>
            <a:off x="2250073" y="2633918"/>
            <a:ext cx="2520000" cy="414061"/>
          </a:xfrm>
          <a:prstGeom prst="rect">
            <a:avLst/>
          </a:prstGeom>
          <a:solidFill>
            <a:schemeClr val="bg1">
              <a:lumMod val="50000"/>
              <a:alpha val="4902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B883B4F-2B85-4365-BA87-587F990F5CAD}"/>
              </a:ext>
            </a:extLst>
          </p:cNvPr>
          <p:cNvSpPr/>
          <p:nvPr/>
        </p:nvSpPr>
        <p:spPr>
          <a:xfrm>
            <a:off x="851068" y="3217176"/>
            <a:ext cx="1712842" cy="329422"/>
          </a:xfrm>
          <a:prstGeom prst="rect">
            <a:avLst/>
          </a:prstGeom>
          <a:solidFill>
            <a:schemeClr val="bg1">
              <a:lumMod val="50000"/>
              <a:alpha val="4902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7FCE90EB-1F9A-4D3F-A17C-F370508439C5}"/>
              </a:ext>
            </a:extLst>
          </p:cNvPr>
          <p:cNvCxnSpPr/>
          <p:nvPr/>
        </p:nvCxnSpPr>
        <p:spPr>
          <a:xfrm>
            <a:off x="1810232" y="2407848"/>
            <a:ext cx="396000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5FD8772C-9708-4F9C-90BC-C248B6A25337}"/>
              </a:ext>
            </a:extLst>
          </p:cNvPr>
          <p:cNvCxnSpPr/>
          <p:nvPr/>
        </p:nvCxnSpPr>
        <p:spPr>
          <a:xfrm>
            <a:off x="3186998" y="2963910"/>
            <a:ext cx="1476000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366F443C-C5E9-4998-A68F-A18C039400E0}"/>
              </a:ext>
            </a:extLst>
          </p:cNvPr>
          <p:cNvCxnSpPr/>
          <p:nvPr/>
        </p:nvCxnSpPr>
        <p:spPr>
          <a:xfrm>
            <a:off x="1541109" y="3505401"/>
            <a:ext cx="972000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104BCEF5-5F7E-DC43-9B78-87C09D0222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990263" y="341602"/>
            <a:ext cx="812800" cy="812800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91D66206-EE31-4B46-BBA4-433A26550764}"/>
              </a:ext>
            </a:extLst>
          </p:cNvPr>
          <p:cNvSpPr/>
          <p:nvPr/>
        </p:nvSpPr>
        <p:spPr>
          <a:xfrm>
            <a:off x="4383158" y="3210616"/>
            <a:ext cx="1712842" cy="329422"/>
          </a:xfrm>
          <a:prstGeom prst="rect">
            <a:avLst/>
          </a:prstGeom>
          <a:solidFill>
            <a:schemeClr val="bg1">
              <a:lumMod val="50000"/>
              <a:alpha val="4902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539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9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 uiExpand="1" build="p"/>
      <p:bldP spid="17" grpId="0" animBg="1"/>
      <p:bldP spid="20" grpId="0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3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781925" y="2551832"/>
            <a:ext cx="2479730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the lemur stared</a:t>
            </a:r>
          </a:p>
        </p:txBody>
      </p:sp>
      <p:sp>
        <p:nvSpPr>
          <p:cNvPr id="4" name="Rectangle 3"/>
          <p:cNvSpPr/>
          <p:nvPr/>
        </p:nvSpPr>
        <p:spPr>
          <a:xfrm>
            <a:off x="3252106" y="699364"/>
            <a:ext cx="37759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 add detail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7566852" y="868640"/>
            <a:ext cx="39990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solidFill>
                  <a:srgbClr val="0000FF"/>
                </a:solidFill>
              </a:rPr>
              <a:t>How did the added detail change the emotion you felt?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AD4796-4B9A-4F59-A78C-BC3C3A694067}"/>
              </a:ext>
            </a:extLst>
          </p:cNvPr>
          <p:cNvSpPr txBox="1"/>
          <p:nvPr/>
        </p:nvSpPr>
        <p:spPr>
          <a:xfrm>
            <a:off x="511443" y="1458902"/>
            <a:ext cx="62373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Adverbials</a:t>
            </a:r>
            <a:r>
              <a:rPr lang="en-GB" sz="2400" dirty="0"/>
              <a:t> add more information about a verb. </a:t>
            </a:r>
            <a:r>
              <a:rPr lang="en-GB" sz="2400" dirty="0">
                <a:effectLst/>
              </a:rPr>
              <a:t>The senten</a:t>
            </a:r>
            <a:r>
              <a:rPr lang="en-GB" sz="2400" dirty="0"/>
              <a:t>ce will still make sense without it.</a:t>
            </a:r>
            <a:endParaRPr lang="en-GB" sz="4400" dirty="0">
              <a:effectLst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1CE8EC6-8F32-4063-B761-4ACF10B0D842}"/>
              </a:ext>
            </a:extLst>
          </p:cNvPr>
          <p:cNvSpPr txBox="1"/>
          <p:nvPr/>
        </p:nvSpPr>
        <p:spPr>
          <a:xfrm>
            <a:off x="6096000" y="2551832"/>
            <a:ext cx="3473865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i="1" dirty="0">
                <a:solidFill>
                  <a:srgbClr val="0000FF"/>
                </a:solidFill>
                <a:latin typeface="+mj-lt"/>
              </a:rPr>
              <a:t>through the steel bars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3AC0391-6A33-4D6F-90D8-547B47552973}"/>
              </a:ext>
            </a:extLst>
          </p:cNvPr>
          <p:cNvSpPr txBox="1"/>
          <p:nvPr/>
        </p:nvSpPr>
        <p:spPr>
          <a:xfrm>
            <a:off x="6099510" y="2551832"/>
            <a:ext cx="3473865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i="1" dirty="0">
                <a:solidFill>
                  <a:srgbClr val="0000FF"/>
                </a:solidFill>
                <a:latin typeface="+mj-lt"/>
              </a:rPr>
              <a:t>at the bored tourists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765849C-6F0C-472A-B9A7-96109BA90772}"/>
              </a:ext>
            </a:extLst>
          </p:cNvPr>
          <p:cNvSpPr txBox="1"/>
          <p:nvPr/>
        </p:nvSpPr>
        <p:spPr>
          <a:xfrm>
            <a:off x="6099510" y="2558910"/>
            <a:ext cx="3473865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i="1" dirty="0">
                <a:solidFill>
                  <a:srgbClr val="0000FF"/>
                </a:solidFill>
                <a:latin typeface="+mj-lt"/>
              </a:rPr>
              <a:t>with love for her child</a:t>
            </a:r>
          </a:p>
        </p:txBody>
      </p:sp>
      <p:pic>
        <p:nvPicPr>
          <p:cNvPr id="3" name="Picture 2" descr="A close up of an animal&#10;&#10;Description automatically generated">
            <a:extLst>
              <a:ext uri="{FF2B5EF4-FFF2-40B4-BE49-F238E27FC236}">
                <a16:creationId xmlns:a16="http://schemas.microsoft.com/office/drawing/2014/main" id="{8EB8B95A-78A9-457B-ACC7-210320438FB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857" y="3305934"/>
            <a:ext cx="1874689" cy="1262167"/>
          </a:xfrm>
          <a:prstGeom prst="rect">
            <a:avLst/>
          </a:prstGeom>
        </p:spPr>
      </p:pic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A69B81B-6088-B942-9DBA-31CA286957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55857" y="462240"/>
            <a:ext cx="812800" cy="812800"/>
          </a:xfrm>
          <a:prstGeom prst="rect">
            <a:avLst/>
          </a:prstGeom>
        </p:spPr>
      </p:pic>
      <p:pic>
        <p:nvPicPr>
          <p:cNvPr id="11" name="Online Media 10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F1DEA45-F3E7-3944-8DAA-FB9FF82302C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753057" y="18744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417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107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3.7037E-6 L 0.00586 0.31041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" y="15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0.0082 0.18611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4" y="9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750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5" grpId="0" uiExpand="1" build="p"/>
      <p:bldP spid="8" grpId="0" build="p"/>
      <p:bldP spid="7" grpId="0"/>
      <p:bldP spid="7" grpId="1"/>
      <p:bldP spid="9" grpId="0"/>
      <p:bldP spid="9" grpId="1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856132" y="2621371"/>
            <a:ext cx="2479730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the tiger paced</a:t>
            </a:r>
          </a:p>
        </p:txBody>
      </p:sp>
      <p:sp>
        <p:nvSpPr>
          <p:cNvPr id="4" name="Rectangle 3"/>
          <p:cNvSpPr/>
          <p:nvPr/>
        </p:nvSpPr>
        <p:spPr>
          <a:xfrm>
            <a:off x="3252106" y="699364"/>
            <a:ext cx="37759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 add detail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7569532" y="699364"/>
            <a:ext cx="411102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i="1" dirty="0">
                <a:solidFill>
                  <a:srgbClr val="0000FF"/>
                </a:solidFill>
              </a:rPr>
              <a:t>Try adding different adverbials to this clause.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i="1" dirty="0">
                <a:solidFill>
                  <a:srgbClr val="0000FF"/>
                </a:solidFill>
              </a:rPr>
              <a:t>What is the impact?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The </a:t>
            </a:r>
            <a:r>
              <a:rPr lang="en-GB" sz="2400" b="1" dirty="0"/>
              <a:t>verb</a:t>
            </a:r>
            <a:r>
              <a:rPr lang="en-GB" sz="2400" dirty="0"/>
              <a:t> has not changed but our perception of it has.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This is a powerful way to make writing </a:t>
            </a:r>
            <a:r>
              <a:rPr lang="en-GB" sz="2400" b="1" dirty="0"/>
              <a:t>persuasive</a:t>
            </a:r>
            <a:r>
              <a:rPr lang="en-GB" sz="2400" dirty="0"/>
              <a:t>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AD4796-4B9A-4F59-A78C-BC3C3A694067}"/>
              </a:ext>
            </a:extLst>
          </p:cNvPr>
          <p:cNvSpPr txBox="1"/>
          <p:nvPr/>
        </p:nvSpPr>
        <p:spPr>
          <a:xfrm>
            <a:off x="511443" y="1458902"/>
            <a:ext cx="62373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Adverbials</a:t>
            </a:r>
            <a:r>
              <a:rPr lang="en-GB" sz="2400" dirty="0"/>
              <a:t> add more information about a verb. </a:t>
            </a:r>
            <a:r>
              <a:rPr lang="en-GB" sz="2400" dirty="0">
                <a:effectLst/>
              </a:rPr>
              <a:t>The senten</a:t>
            </a:r>
            <a:r>
              <a:rPr lang="en-GB" sz="2400" dirty="0"/>
              <a:t>ce will still make sense without it.</a:t>
            </a:r>
            <a:endParaRPr lang="en-GB" sz="4400" dirty="0">
              <a:effectLst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1CE8EC6-8F32-4063-B761-4ACF10B0D842}"/>
              </a:ext>
            </a:extLst>
          </p:cNvPr>
          <p:cNvSpPr txBox="1"/>
          <p:nvPr/>
        </p:nvSpPr>
        <p:spPr>
          <a:xfrm>
            <a:off x="4740636" y="3799515"/>
            <a:ext cx="2710719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>
                <a:solidFill>
                  <a:srgbClr val="0000FF"/>
                </a:solidFill>
                <a:latin typeface="+mj-lt"/>
              </a:rPr>
              <a:t>in deep frustration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765849C-6F0C-472A-B9A7-96109BA90772}"/>
              </a:ext>
            </a:extLst>
          </p:cNvPr>
          <p:cNvSpPr txBox="1"/>
          <p:nvPr/>
        </p:nvSpPr>
        <p:spPr>
          <a:xfrm>
            <a:off x="4398934" y="3210443"/>
            <a:ext cx="3394129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>
                <a:solidFill>
                  <a:srgbClr val="0000FF"/>
                </a:solidFill>
                <a:latin typeface="+mj-lt"/>
              </a:rPr>
              <a:t>at the dead of night</a:t>
            </a:r>
          </a:p>
        </p:txBody>
      </p:sp>
      <p:pic>
        <p:nvPicPr>
          <p:cNvPr id="11" name="Picture 10" descr="A tiger standing in the grass&#10;&#10;Description automatically generated">
            <a:extLst>
              <a:ext uri="{FF2B5EF4-FFF2-40B4-BE49-F238E27FC236}">
                <a16:creationId xmlns:a16="http://schemas.microsoft.com/office/drawing/2014/main" id="{316CB9CA-E25A-4904-A2D5-712F0CFDC7A3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1443" y="4568102"/>
            <a:ext cx="1984301" cy="191587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6C494D9-C416-4B12-A08B-C3D00D8CC34E}"/>
              </a:ext>
            </a:extLst>
          </p:cNvPr>
          <p:cNvSpPr txBox="1"/>
          <p:nvPr/>
        </p:nvSpPr>
        <p:spPr>
          <a:xfrm>
            <a:off x="4541003" y="4388587"/>
            <a:ext cx="3252059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>
                <a:solidFill>
                  <a:srgbClr val="0000FF"/>
                </a:solidFill>
                <a:latin typeface="+mj-lt"/>
              </a:rPr>
              <a:t>with menace in its heart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A31CB32-0D65-4C42-A79C-125B06A678F9}"/>
              </a:ext>
            </a:extLst>
          </p:cNvPr>
          <p:cNvSpPr txBox="1"/>
          <p:nvPr/>
        </p:nvSpPr>
        <p:spPr>
          <a:xfrm>
            <a:off x="4541003" y="4977659"/>
            <a:ext cx="3252059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>
                <a:solidFill>
                  <a:srgbClr val="0000FF"/>
                </a:solidFill>
                <a:latin typeface="+mj-lt"/>
              </a:rPr>
              <a:t>with powerful grace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F7685B-6A8C-4906-9340-80E6AD452A05}"/>
              </a:ext>
            </a:extLst>
          </p:cNvPr>
          <p:cNvSpPr txBox="1"/>
          <p:nvPr/>
        </p:nvSpPr>
        <p:spPr>
          <a:xfrm>
            <a:off x="4541003" y="5566731"/>
            <a:ext cx="3252059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>
                <a:solidFill>
                  <a:srgbClr val="0000FF"/>
                </a:solidFill>
                <a:latin typeface="+mj-lt"/>
              </a:rPr>
              <a:t>on tired paws</a:t>
            </a:r>
          </a:p>
        </p:txBody>
      </p:sp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id="{4B6194CA-24AE-41E8-BFB8-FE5F5A54D201}"/>
              </a:ext>
            </a:extLst>
          </p:cNvPr>
          <p:cNvSpPr/>
          <p:nvPr/>
        </p:nvSpPr>
        <p:spPr>
          <a:xfrm>
            <a:off x="739564" y="3210443"/>
            <a:ext cx="2640948" cy="947015"/>
          </a:xfrm>
          <a:prstGeom prst="wedgeRoundRectCallout">
            <a:avLst>
              <a:gd name="adj1" fmla="val -13524"/>
              <a:gd name="adj2" fmla="val 11825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 would you use to make the tiger </a:t>
            </a:r>
            <a:r>
              <a:rPr lang="en-GB" b="1" dirty="0">
                <a:solidFill>
                  <a:schemeClr val="tx1"/>
                </a:solidFill>
              </a:rPr>
              <a:t>seem scary</a:t>
            </a:r>
            <a:r>
              <a:rPr lang="en-GB" dirty="0">
                <a:solidFill>
                  <a:schemeClr val="tx1"/>
                </a:solidFill>
              </a:rPr>
              <a:t>?</a:t>
            </a:r>
            <a:endParaRPr lang="en-GB" dirty="0"/>
          </a:p>
        </p:txBody>
      </p:sp>
      <p:sp>
        <p:nvSpPr>
          <p:cNvPr id="17" name="Speech Bubble: Rectangle with Corners Rounded 16">
            <a:extLst>
              <a:ext uri="{FF2B5EF4-FFF2-40B4-BE49-F238E27FC236}">
                <a16:creationId xmlns:a16="http://schemas.microsoft.com/office/drawing/2014/main" id="{C8E8B587-AAD9-4A0C-91A5-C3678A10E76F}"/>
              </a:ext>
            </a:extLst>
          </p:cNvPr>
          <p:cNvSpPr/>
          <p:nvPr/>
        </p:nvSpPr>
        <p:spPr>
          <a:xfrm>
            <a:off x="739564" y="3210443"/>
            <a:ext cx="2640948" cy="947015"/>
          </a:xfrm>
          <a:prstGeom prst="wedgeRoundRectCallout">
            <a:avLst>
              <a:gd name="adj1" fmla="val -13524"/>
              <a:gd name="adj2" fmla="val 11825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 would you use to make someone </a:t>
            </a:r>
            <a:r>
              <a:rPr lang="en-GB" b="1" dirty="0">
                <a:solidFill>
                  <a:schemeClr val="tx1"/>
                </a:solidFill>
              </a:rPr>
              <a:t>feel sorry </a:t>
            </a:r>
            <a:r>
              <a:rPr lang="en-GB" dirty="0">
                <a:solidFill>
                  <a:schemeClr val="tx1"/>
                </a:solidFill>
              </a:rPr>
              <a:t>for the tiger?</a:t>
            </a:r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2EEC1D6-E4F8-4AD7-B10F-24315DBA4659}"/>
              </a:ext>
            </a:extLst>
          </p:cNvPr>
          <p:cNvSpPr/>
          <p:nvPr/>
        </p:nvSpPr>
        <p:spPr>
          <a:xfrm>
            <a:off x="4940390" y="2624006"/>
            <a:ext cx="2952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i="1" dirty="0">
                <a:solidFill>
                  <a:srgbClr val="FF0000"/>
                </a:solidFill>
                <a:latin typeface="Calibri Light"/>
              </a:rPr>
              <a:t>,</a:t>
            </a:r>
            <a:endParaRPr lang="en-GB" sz="2800" b="1" dirty="0">
              <a:solidFill>
                <a:srgbClr val="FF0000"/>
              </a:solidFill>
            </a:endParaRPr>
          </a:p>
        </p:txBody>
      </p:sp>
      <p:sp>
        <p:nvSpPr>
          <p:cNvPr id="19" name="Speech Bubble: Rectangle with Corners Rounded 18">
            <a:extLst>
              <a:ext uri="{FF2B5EF4-FFF2-40B4-BE49-F238E27FC236}">
                <a16:creationId xmlns:a16="http://schemas.microsoft.com/office/drawing/2014/main" id="{0E2DB127-0998-421A-AA9B-592307DAFFAD}"/>
              </a:ext>
            </a:extLst>
          </p:cNvPr>
          <p:cNvSpPr/>
          <p:nvPr/>
        </p:nvSpPr>
        <p:spPr>
          <a:xfrm>
            <a:off x="737085" y="3210442"/>
            <a:ext cx="2640948" cy="947015"/>
          </a:xfrm>
          <a:prstGeom prst="wedgeRoundRectCallout">
            <a:avLst>
              <a:gd name="adj1" fmla="val -13524"/>
              <a:gd name="adj2" fmla="val 11825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 would you use to make someone </a:t>
            </a:r>
            <a:r>
              <a:rPr lang="en-GB" b="1" dirty="0">
                <a:solidFill>
                  <a:schemeClr val="tx1"/>
                </a:solidFill>
              </a:rPr>
              <a:t>feel admiration </a:t>
            </a:r>
            <a:r>
              <a:rPr lang="en-GB" dirty="0">
                <a:solidFill>
                  <a:schemeClr val="tx1"/>
                </a:solidFill>
              </a:rPr>
              <a:t>for the tiger?</a:t>
            </a:r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3430EE5-274A-4320-9304-65003EB6904B}"/>
              </a:ext>
            </a:extLst>
          </p:cNvPr>
          <p:cNvSpPr/>
          <p:nvPr/>
        </p:nvSpPr>
        <p:spPr>
          <a:xfrm>
            <a:off x="7046787" y="2621370"/>
            <a:ext cx="2718949" cy="5890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en-GB" sz="2400" i="1" dirty="0">
                <a:solidFill>
                  <a:srgbClr val="0000FF"/>
                </a:solidFill>
                <a:latin typeface="Calibri Light"/>
              </a:rPr>
              <a:t>like a thing of magic 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27DCD594-D287-824F-B363-CA9B699DC8D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900873" y="4388587"/>
            <a:ext cx="812800" cy="812800"/>
          </a:xfrm>
          <a:prstGeom prst="rect">
            <a:avLst/>
          </a:prstGeom>
        </p:spPr>
      </p:pic>
      <p:pic>
        <p:nvPicPr>
          <p:cNvPr id="9" name="Online Media 8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7F244D9-656B-CB42-A9A0-939909B8F89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  <p:pic>
        <p:nvPicPr>
          <p:cNvPr id="12" name="Online Media 1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7130556-2494-654C-8BD4-2CB74593CFAB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900873" y="5197828"/>
            <a:ext cx="812800" cy="812800"/>
          </a:xfrm>
          <a:prstGeom prst="rect">
            <a:avLst/>
          </a:prstGeom>
        </p:spPr>
      </p:pic>
      <p:pic>
        <p:nvPicPr>
          <p:cNvPr id="20" name="Online Media 19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5BEE793-738F-164A-A474-166616D3FB49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900873" y="600706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640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133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7037E-7 L 0.17969 -0.08588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84" y="-4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.01157 L -0.2224 -0.25833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20" y="-1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659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.00463 L -0.16276 -0.43009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38" y="-21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0463 L 0.17969 -0.17037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84" y="-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1" dur="73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.00463 L -0.20065 -0.34421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39" y="-17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7" dur="6780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1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1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5" grpId="0" uiExpand="1" build="p"/>
      <p:bldP spid="8" grpId="0" uiExpand="1" build="p"/>
      <p:bldP spid="7" grpId="0"/>
      <p:bldP spid="7" grpId="1"/>
      <p:bldP spid="7" grpId="2"/>
      <p:bldP spid="10" grpId="0"/>
      <p:bldP spid="10" grpId="1"/>
      <p:bldP spid="10" grpId="2"/>
      <p:bldP spid="13" grpId="0"/>
      <p:bldP spid="13" grpId="1"/>
      <p:bldP spid="13" grpId="2"/>
      <p:bldP spid="14" grpId="0"/>
      <p:bldP spid="14" grpId="1"/>
      <p:bldP spid="15" grpId="0"/>
      <p:bldP spid="15" grpId="1"/>
      <p:bldP spid="15" grpId="2"/>
      <p:bldP spid="16" grpId="0" animBg="1"/>
      <p:bldP spid="17" grpId="0" animBg="1"/>
      <p:bldP spid="18" grpId="0"/>
      <p:bldP spid="19" grpId="0" animBg="1"/>
      <p:bldP spid="2" grpId="0"/>
      <p:bldP spid="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4109" y="1922176"/>
            <a:ext cx="8534400" cy="3565124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/>
              <a:t>Explore more Hamilton Trust Learning Materials at </a:t>
            </a:r>
            <a:r>
              <a:rPr lang="en-GB" dirty="0">
                <a:hlinkClick r:id="rId2"/>
              </a:rPr>
              <a:t>https://wrht.org.uk/hamilton</a:t>
            </a:r>
            <a:r>
              <a:rPr lang="en-GB" dirty="0">
                <a:hlinkClick r:id="rId3"/>
              </a:rPr>
              <a:t>/</a:t>
            </a:r>
            <a:r>
              <a:rPr lang="en-GB" dirty="0"/>
              <a:t> 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12" y="802915"/>
            <a:ext cx="5743575" cy="158115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07957D5-E1F6-4BAB-8E43-B72E2923BC03}"/>
              </a:ext>
            </a:extLst>
          </p:cNvPr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771" y="4571158"/>
            <a:ext cx="2370631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2248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12055</TotalTime>
  <Words>584</Words>
  <Application>Microsoft Office PowerPoint</Application>
  <PresentationFormat>Widescreen</PresentationFormat>
  <Paragraphs>132</Paragraphs>
  <Slides>10</Slides>
  <Notes>9</Notes>
  <HiddenSlides>0</HiddenSlides>
  <MMClips>16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DeputyHead</cp:lastModifiedBy>
  <cp:revision>708</cp:revision>
  <cp:lastPrinted>2018-05-09T10:54:19Z</cp:lastPrinted>
  <dcterms:created xsi:type="dcterms:W3CDTF">2013-08-23T07:43:20Z</dcterms:created>
  <dcterms:modified xsi:type="dcterms:W3CDTF">2020-05-17T09:18:31Z</dcterms:modified>
</cp:coreProperties>
</file>