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handoutMasterIdLst>
    <p:handoutMasterId r:id="rId16"/>
  </p:handoutMasterIdLst>
  <p:sldIdLst>
    <p:sldId id="256" r:id="rId2"/>
    <p:sldId id="260" r:id="rId3"/>
    <p:sldId id="271" r:id="rId4"/>
    <p:sldId id="259" r:id="rId5"/>
    <p:sldId id="261" r:id="rId6"/>
    <p:sldId id="263" r:id="rId7"/>
    <p:sldId id="264" r:id="rId8"/>
    <p:sldId id="265" r:id="rId9"/>
    <p:sldId id="267" r:id="rId10"/>
    <p:sldId id="268" r:id="rId11"/>
    <p:sldId id="269" r:id="rId12"/>
    <p:sldId id="270" r:id="rId13"/>
    <p:sldId id="272" r:id="rId14"/>
  </p:sldIdLst>
  <p:sldSz cx="12192000" cy="68580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588"/>
    <p:restoredTop sz="93968"/>
  </p:normalViewPr>
  <p:slideViewPr>
    <p:cSldViewPr snapToGrid="0" snapToObjects="1">
      <p:cViewPr varScale="1">
        <p:scale>
          <a:sx n="107" d="100"/>
          <a:sy n="107" d="100"/>
        </p:scale>
        <p:origin x="139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4091"/>
          </a:xfrm>
          <a:prstGeom prst="rect">
            <a:avLst/>
          </a:prstGeom>
        </p:spPr>
        <p:txBody>
          <a:bodyPr vert="horz" lIns="91440" tIns="45720" rIns="91440" bIns="45720" rtlCol="0"/>
          <a:lstStyle>
            <a:lvl1pPr algn="r">
              <a:defRPr sz="1200"/>
            </a:lvl1pPr>
          </a:lstStyle>
          <a:p>
            <a:fld id="{DE67378B-6019-7248-9B8E-A2337A608453}" type="datetimeFigureOut">
              <a:rPr lang="en-US" smtClean="0"/>
              <a:t>4/2/2020</a:t>
            </a:fld>
            <a:endParaRPr lang="en-US"/>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2E2551D7-45E8-9D4C-8ECA-41FB378F3E04}" type="slidenum">
              <a:rPr lang="en-US" smtClean="0"/>
              <a:t>‹#›</a:t>
            </a:fld>
            <a:endParaRPr lang="en-US"/>
          </a:p>
        </p:txBody>
      </p:sp>
    </p:spTree>
    <p:extLst>
      <p:ext uri="{BB962C8B-B14F-4D97-AF65-F5344CB8AC3E}">
        <p14:creationId xmlns:p14="http://schemas.microsoft.com/office/powerpoint/2010/main" val="1963985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D04D1E24-9F69-9B46-AE42-23B235E129B0}" type="datetimeFigureOut">
              <a:rPr lang="en-US" smtClean="0"/>
              <a:t>4/2/2020</a:t>
            </a:fld>
            <a:endParaRPr lang="en-US"/>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A5A8C344-1561-1049-88F0-4622CD4136C1}" type="slidenum">
              <a:rPr lang="en-US" smtClean="0"/>
              <a:t>‹#›</a:t>
            </a:fld>
            <a:endParaRPr lang="en-US"/>
          </a:p>
        </p:txBody>
      </p:sp>
    </p:spTree>
    <p:extLst>
      <p:ext uri="{BB962C8B-B14F-4D97-AF65-F5344CB8AC3E}">
        <p14:creationId xmlns:p14="http://schemas.microsoft.com/office/powerpoint/2010/main" val="910477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order to answer</a:t>
            </a:r>
            <a:r>
              <a:rPr lang="en-US" baseline="0" dirty="0"/>
              <a:t> the question posed by </a:t>
            </a:r>
            <a:r>
              <a:rPr lang="en-US" baseline="0" dirty="0" err="1"/>
              <a:t>Galieo</a:t>
            </a:r>
            <a:r>
              <a:rPr lang="en-US" baseline="0" dirty="0"/>
              <a:t> of Aristotle’s theory I will </a:t>
            </a:r>
            <a:r>
              <a:rPr lang="is-IS" baseline="0" dirty="0"/>
              <a:t>…</a:t>
            </a:r>
            <a:endParaRPr lang="en-US" dirty="0"/>
          </a:p>
        </p:txBody>
      </p:sp>
      <p:sp>
        <p:nvSpPr>
          <p:cNvPr id="4" name="Slide Number Placeholder 3"/>
          <p:cNvSpPr>
            <a:spLocks noGrp="1"/>
          </p:cNvSpPr>
          <p:nvPr>
            <p:ph type="sldNum" sz="quarter" idx="10"/>
          </p:nvPr>
        </p:nvSpPr>
        <p:spPr/>
        <p:txBody>
          <a:bodyPr/>
          <a:lstStyle/>
          <a:p>
            <a:fld id="{A5A8C344-1561-1049-88F0-4622CD4136C1}" type="slidenum">
              <a:rPr lang="en-US" smtClean="0"/>
              <a:t>5</a:t>
            </a:fld>
            <a:endParaRPr lang="en-US"/>
          </a:p>
        </p:txBody>
      </p:sp>
    </p:spTree>
    <p:extLst>
      <p:ext uri="{BB962C8B-B14F-4D97-AF65-F5344CB8AC3E}">
        <p14:creationId xmlns:p14="http://schemas.microsoft.com/office/powerpoint/2010/main" val="15777694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Dependent</a:t>
            </a:r>
            <a:r>
              <a:rPr lang="en-US" baseline="0" dirty="0"/>
              <a:t> variable. </a:t>
            </a:r>
            <a:r>
              <a:rPr lang="en-US" dirty="0"/>
              <a:t>In my experiment I will measure</a:t>
            </a:r>
            <a:r>
              <a:rPr lang="en-US" baseline="0" dirty="0"/>
              <a:t> whether the heavier or lighter item lands first. </a:t>
            </a:r>
            <a:endParaRPr lang="en-US" dirty="0"/>
          </a:p>
        </p:txBody>
      </p:sp>
      <p:sp>
        <p:nvSpPr>
          <p:cNvPr id="4" name="Slide Number Placeholder 3"/>
          <p:cNvSpPr>
            <a:spLocks noGrp="1"/>
          </p:cNvSpPr>
          <p:nvPr>
            <p:ph type="sldNum" sz="quarter" idx="10"/>
          </p:nvPr>
        </p:nvSpPr>
        <p:spPr/>
        <p:txBody>
          <a:bodyPr/>
          <a:lstStyle/>
          <a:p>
            <a:fld id="{A5A8C344-1561-1049-88F0-4622CD4136C1}" type="slidenum">
              <a:rPr lang="en-US" smtClean="0"/>
              <a:t>6</a:t>
            </a:fld>
            <a:endParaRPr lang="en-US"/>
          </a:p>
        </p:txBody>
      </p:sp>
    </p:spTree>
    <p:extLst>
      <p:ext uri="{BB962C8B-B14F-4D97-AF65-F5344CB8AC3E}">
        <p14:creationId xmlns:p14="http://schemas.microsoft.com/office/powerpoint/2010/main" val="445065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Control</a:t>
            </a:r>
            <a:r>
              <a:rPr lang="en-US" baseline="0" dirty="0"/>
              <a:t> variables. </a:t>
            </a:r>
            <a:r>
              <a:rPr lang="en-US" dirty="0"/>
              <a:t>The</a:t>
            </a:r>
            <a:r>
              <a:rPr lang="en-US" baseline="0" dirty="0"/>
              <a:t> h</a:t>
            </a:r>
            <a:r>
              <a:rPr lang="en-US" dirty="0"/>
              <a:t>eight</a:t>
            </a:r>
            <a:r>
              <a:rPr lang="en-US" baseline="0" dirty="0"/>
              <a:t> the objects are dropped from. That the two objects are simultaneously dropped. That one object is heavier than the other. That we drop each item the same way. </a:t>
            </a:r>
            <a:endParaRPr lang="en-US" dirty="0"/>
          </a:p>
        </p:txBody>
      </p:sp>
      <p:sp>
        <p:nvSpPr>
          <p:cNvPr id="4" name="Slide Number Placeholder 3"/>
          <p:cNvSpPr>
            <a:spLocks noGrp="1"/>
          </p:cNvSpPr>
          <p:nvPr>
            <p:ph type="sldNum" sz="quarter" idx="10"/>
          </p:nvPr>
        </p:nvSpPr>
        <p:spPr/>
        <p:txBody>
          <a:bodyPr/>
          <a:lstStyle/>
          <a:p>
            <a:fld id="{A5A8C344-1561-1049-88F0-4622CD4136C1}" type="slidenum">
              <a:rPr lang="en-US" smtClean="0"/>
              <a:t>8</a:t>
            </a:fld>
            <a:endParaRPr lang="en-US"/>
          </a:p>
        </p:txBody>
      </p:sp>
    </p:spTree>
    <p:extLst>
      <p:ext uri="{BB962C8B-B14F-4D97-AF65-F5344CB8AC3E}">
        <p14:creationId xmlns:p14="http://schemas.microsoft.com/office/powerpoint/2010/main" val="358700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Independent</a:t>
            </a:r>
            <a:r>
              <a:rPr lang="en-US" baseline="0" dirty="0"/>
              <a:t> variable – The object</a:t>
            </a:r>
            <a:endParaRPr lang="en-US" dirty="0"/>
          </a:p>
        </p:txBody>
      </p:sp>
      <p:sp>
        <p:nvSpPr>
          <p:cNvPr id="4" name="Slide Number Placeholder 3"/>
          <p:cNvSpPr>
            <a:spLocks noGrp="1"/>
          </p:cNvSpPr>
          <p:nvPr>
            <p:ph type="sldNum" sz="quarter" idx="10"/>
          </p:nvPr>
        </p:nvSpPr>
        <p:spPr/>
        <p:txBody>
          <a:bodyPr/>
          <a:lstStyle/>
          <a:p>
            <a:fld id="{A5A8C344-1561-1049-88F0-4622CD4136C1}" type="slidenum">
              <a:rPr lang="en-US" smtClean="0"/>
              <a:t>9</a:t>
            </a:fld>
            <a:endParaRPr lang="en-US"/>
          </a:p>
        </p:txBody>
      </p:sp>
    </p:spTree>
    <p:extLst>
      <p:ext uri="{BB962C8B-B14F-4D97-AF65-F5344CB8AC3E}">
        <p14:creationId xmlns:p14="http://schemas.microsoft.com/office/powerpoint/2010/main" val="12801115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A8C344-1561-1049-88F0-4622CD4136C1}" type="slidenum">
              <a:rPr lang="en-US" smtClean="0"/>
              <a:t>10</a:t>
            </a:fld>
            <a:endParaRPr lang="en-US"/>
          </a:p>
        </p:txBody>
      </p:sp>
    </p:spTree>
    <p:extLst>
      <p:ext uri="{BB962C8B-B14F-4D97-AF65-F5344CB8AC3E}">
        <p14:creationId xmlns:p14="http://schemas.microsoft.com/office/powerpoint/2010/main" val="860976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A8C344-1561-1049-88F0-4622CD4136C1}" type="slidenum">
              <a:rPr lang="en-US" smtClean="0"/>
              <a:t>11</a:t>
            </a:fld>
            <a:endParaRPr lang="en-US"/>
          </a:p>
        </p:txBody>
      </p:sp>
    </p:spTree>
    <p:extLst>
      <p:ext uri="{BB962C8B-B14F-4D97-AF65-F5344CB8AC3E}">
        <p14:creationId xmlns:p14="http://schemas.microsoft.com/office/powerpoint/2010/main" val="4062615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A8C344-1561-1049-88F0-4622CD4136C1}" type="slidenum">
              <a:rPr lang="en-US" smtClean="0"/>
              <a:t>12</a:t>
            </a:fld>
            <a:endParaRPr lang="en-US"/>
          </a:p>
        </p:txBody>
      </p:sp>
    </p:spTree>
    <p:extLst>
      <p:ext uri="{BB962C8B-B14F-4D97-AF65-F5344CB8AC3E}">
        <p14:creationId xmlns:p14="http://schemas.microsoft.com/office/powerpoint/2010/main" val="15951674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4/2/2020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4/2/2020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4/2/2020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4/2/2020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4/2/2020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4/2/2020</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4/2/2020</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4/2/2020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Drag picture to placeholder or click icon to add</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4/2/2020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4/2/2020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4/2/2020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4/2/2020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4/2/2020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4/2/2020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Drag picture to placeholder or click icon to add</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Drag picture to placeholder or click icon to add</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Drag picture to placeholder or click icon to add</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4/2/2020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4/2/2020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4/2/2020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4/2/2020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ljRlB6TuMOU" TargetMode="External"/><Relationship Id="rId2" Type="http://schemas.openxmlformats.org/officeDocument/2006/relationships/image" Target="../media/image3.tiff"/><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7.tiff"/><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e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7.tiff"/><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e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bbc.co.uk/education/clips/zqshfg8"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www.planetseed.com/files/uploadedfiles/Science/Laboratory/Air_and_Space/Galileo_Drops_the_Ball/anim/en/index.html?width=440&amp;height=670&amp;popup=true" TargetMode="External"/><Relationship Id="rId4" Type="http://schemas.openxmlformats.org/officeDocument/2006/relationships/hyperlink" Target="https://www.youtube.com/watch?v=akWo3QpiL2I"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6293" y="499533"/>
            <a:ext cx="8825658" cy="2677648"/>
          </a:xfrm>
        </p:spPr>
        <p:txBody>
          <a:bodyPr/>
          <a:lstStyle/>
          <a:p>
            <a:pPr algn="ctr"/>
            <a:r>
              <a:rPr lang="en-US" dirty="0">
                <a:latin typeface="Comic Sans MS" charset="0"/>
                <a:ea typeface="Comic Sans MS" charset="0"/>
                <a:cs typeface="Comic Sans MS" charset="0"/>
              </a:rPr>
              <a:t>The Galileo Experiment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5475" y="3177181"/>
            <a:ext cx="1644099" cy="2689015"/>
          </a:xfrm>
          <a:prstGeom prst="rect">
            <a:avLst/>
          </a:prstGeom>
        </p:spPr>
      </p:pic>
    </p:spTree>
    <p:extLst>
      <p:ext uri="{BB962C8B-B14F-4D97-AF65-F5344CB8AC3E}">
        <p14:creationId xmlns:p14="http://schemas.microsoft.com/office/powerpoint/2010/main" val="1104519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omic Sans MS" charset="0"/>
                <a:ea typeface="Comic Sans MS" charset="0"/>
                <a:cs typeface="Comic Sans MS" charset="0"/>
              </a:rPr>
              <a:t>Background information</a:t>
            </a:r>
            <a:endParaRPr lang="en-US" dirty="0"/>
          </a:p>
        </p:txBody>
      </p:sp>
      <p:sp>
        <p:nvSpPr>
          <p:cNvPr id="5" name="TextBox 4"/>
          <p:cNvSpPr txBox="1"/>
          <p:nvPr/>
        </p:nvSpPr>
        <p:spPr>
          <a:xfrm>
            <a:off x="2714624" y="2649995"/>
            <a:ext cx="7501431" cy="369332"/>
          </a:xfrm>
          <a:prstGeom prst="rect">
            <a:avLst/>
          </a:prstGeom>
          <a:noFill/>
        </p:spPr>
        <p:txBody>
          <a:bodyPr wrap="square" rtlCol="0">
            <a:spAutoFit/>
          </a:bodyPr>
          <a:lstStyle/>
          <a:p>
            <a:r>
              <a:rPr lang="en-US" dirty="0"/>
              <a:t> </a:t>
            </a:r>
          </a:p>
        </p:txBody>
      </p:sp>
      <p:pic>
        <p:nvPicPr>
          <p:cNvPr id="9" name="Picture 8"/>
          <p:cNvPicPr>
            <a:picLocks noChangeAspect="1"/>
          </p:cNvPicPr>
          <p:nvPr/>
        </p:nvPicPr>
        <p:blipFill>
          <a:blip r:embed="rId2"/>
          <a:stretch>
            <a:fillRect/>
          </a:stretch>
        </p:blipFill>
        <p:spPr>
          <a:xfrm>
            <a:off x="2948474" y="2649995"/>
            <a:ext cx="6071118" cy="3335042"/>
          </a:xfrm>
          <a:prstGeom prst="rect">
            <a:avLst/>
          </a:prstGeom>
        </p:spPr>
      </p:pic>
      <p:sp>
        <p:nvSpPr>
          <p:cNvPr id="12" name="TextBox 11"/>
          <p:cNvSpPr txBox="1"/>
          <p:nvPr/>
        </p:nvSpPr>
        <p:spPr>
          <a:xfrm>
            <a:off x="2195804" y="6214188"/>
            <a:ext cx="7576457" cy="923330"/>
          </a:xfrm>
          <a:prstGeom prst="rect">
            <a:avLst/>
          </a:prstGeom>
          <a:noFill/>
        </p:spPr>
        <p:txBody>
          <a:bodyPr wrap="square" rtlCol="0">
            <a:spAutoFit/>
          </a:bodyPr>
          <a:lstStyle/>
          <a:p>
            <a:pPr algn="ctr"/>
            <a:r>
              <a:rPr lang="en-US" dirty="0">
                <a:hlinkClick r:id="rId3"/>
              </a:rPr>
              <a:t>https://www.youtube.com/watch?v=ljRlB6TuMOU</a:t>
            </a:r>
            <a:r>
              <a:rPr lang="en-US" dirty="0"/>
              <a:t>   </a:t>
            </a:r>
          </a:p>
          <a:p>
            <a:pPr algn="ctr"/>
            <a:endParaRPr lang="en-US" dirty="0"/>
          </a:p>
          <a:p>
            <a:pPr algn="ctr"/>
            <a:endParaRPr lang="en-US" dirty="0"/>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041" y="2530153"/>
            <a:ext cx="1670763" cy="1782147"/>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63720" y="4736545"/>
            <a:ext cx="1670763" cy="1782147"/>
          </a:xfrm>
          <a:prstGeom prst="rect">
            <a:avLst/>
          </a:prstGeom>
        </p:spPr>
      </p:pic>
    </p:spTree>
    <p:extLst>
      <p:ext uri="{BB962C8B-B14F-4D97-AF65-F5344CB8AC3E}">
        <p14:creationId xmlns:p14="http://schemas.microsoft.com/office/powerpoint/2010/main" val="552855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omic Sans MS" charset="0"/>
                <a:ea typeface="Comic Sans MS" charset="0"/>
                <a:cs typeface="Comic Sans MS" charset="0"/>
              </a:rPr>
              <a:t>Background information</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6200" y="2451872"/>
            <a:ext cx="1358678" cy="1373469"/>
          </a:xfrm>
          <a:prstGeom prst="rect">
            <a:avLst/>
          </a:prstGeom>
        </p:spPr>
      </p:pic>
      <p:sp>
        <p:nvSpPr>
          <p:cNvPr id="5" name="TextBox 4"/>
          <p:cNvSpPr txBox="1"/>
          <p:nvPr/>
        </p:nvSpPr>
        <p:spPr>
          <a:xfrm>
            <a:off x="2714624" y="2649995"/>
            <a:ext cx="7501431" cy="3139321"/>
          </a:xfrm>
          <a:prstGeom prst="rect">
            <a:avLst/>
          </a:prstGeom>
          <a:noFill/>
        </p:spPr>
        <p:txBody>
          <a:bodyPr wrap="square" rtlCol="0">
            <a:spAutoFit/>
          </a:bodyPr>
          <a:lstStyle/>
          <a:p>
            <a:r>
              <a:rPr lang="en-US" dirty="0"/>
              <a:t>A Greek philosopher called Aristotle claimed heavy items would always fall to the ground before light items because of their mass. The heavier an item, the quicker it would fall. Despite Aristotle never actually conducting an experiment to prove his hypothesis, most people believed that this was the case.  </a:t>
            </a:r>
          </a:p>
          <a:p>
            <a:endParaRPr lang="en-US" dirty="0"/>
          </a:p>
          <a:p>
            <a:r>
              <a:rPr lang="en-US" dirty="0"/>
              <a:t>However, a wise man called Galileo wanted to test Aristotle’s theory.  Can you help Galileo design and conduct an experiment to test Aristotle’s theory? </a:t>
            </a:r>
          </a:p>
          <a:p>
            <a:endParaRPr lang="en-US" dirty="0"/>
          </a:p>
          <a:p>
            <a:r>
              <a:rPr lang="en-US" dirty="0"/>
              <a:t>Galileo is at the top of the Leaning Tower of Pisa, meet him there.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7009" y="3985614"/>
            <a:ext cx="1644099" cy="268901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0486" y="4596581"/>
            <a:ext cx="1294138" cy="1837829"/>
          </a:xfrm>
          <a:prstGeom prst="rect">
            <a:avLst/>
          </a:prstGeom>
        </p:spPr>
      </p:pic>
    </p:spTree>
    <p:extLst>
      <p:ext uri="{BB962C8B-B14F-4D97-AF65-F5344CB8AC3E}">
        <p14:creationId xmlns:p14="http://schemas.microsoft.com/office/powerpoint/2010/main" val="210215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3600" dirty="0">
                <a:solidFill>
                  <a:schemeClr val="tx1"/>
                </a:solidFill>
                <a:latin typeface="Comic Sans MS" charset="0"/>
                <a:ea typeface="Comic Sans MS" charset="0"/>
                <a:cs typeface="Comic Sans MS" charset="0"/>
              </a:rPr>
              <a:t>I want to find out whether heavier objects fall faster than lighter objects. For example, if we dropped two tomatoes of different weights which would hit the floor first?  </a:t>
            </a:r>
          </a:p>
        </p:txBody>
      </p:sp>
      <p:pic>
        <p:nvPicPr>
          <p:cNvPr id="6" name="Picture 5"/>
          <p:cNvPicPr>
            <a:picLocks noChangeAspect="1"/>
          </p:cNvPicPr>
          <p:nvPr/>
        </p:nvPicPr>
        <p:blipFill>
          <a:blip r:embed="rId2"/>
          <a:stretch>
            <a:fillRect/>
          </a:stretch>
        </p:blipFill>
        <p:spPr>
          <a:xfrm>
            <a:off x="539959" y="5003086"/>
            <a:ext cx="2154688" cy="2033428"/>
          </a:xfrm>
          <a:prstGeom prst="rect">
            <a:avLst/>
          </a:prstGeom>
        </p:spPr>
      </p:pic>
      <p:pic>
        <p:nvPicPr>
          <p:cNvPr id="8" name="Picture 7"/>
          <p:cNvPicPr>
            <a:picLocks noChangeAspect="1"/>
          </p:cNvPicPr>
          <p:nvPr/>
        </p:nvPicPr>
        <p:blipFill>
          <a:blip r:embed="rId2"/>
          <a:stretch>
            <a:fillRect/>
          </a:stretch>
        </p:blipFill>
        <p:spPr>
          <a:xfrm>
            <a:off x="9485789" y="5215197"/>
            <a:ext cx="1302040" cy="1228765"/>
          </a:xfrm>
          <a:prstGeom prst="rect">
            <a:avLst/>
          </a:prstGeom>
        </p:spPr>
      </p:pic>
      <p:sp>
        <p:nvSpPr>
          <p:cNvPr id="9" name="Title 1"/>
          <p:cNvSpPr>
            <a:spLocks noGrp="1"/>
          </p:cNvSpPr>
          <p:nvPr>
            <p:ph type="title"/>
          </p:nvPr>
        </p:nvSpPr>
        <p:spPr>
          <a:xfrm>
            <a:off x="1154954" y="973668"/>
            <a:ext cx="8761413" cy="706964"/>
          </a:xfrm>
        </p:spPr>
        <p:txBody>
          <a:bodyPr/>
          <a:lstStyle/>
          <a:p>
            <a:pPr algn="ctr"/>
            <a:r>
              <a:rPr lang="en-US" dirty="0">
                <a:latin typeface="Comic Sans MS" charset="0"/>
                <a:ea typeface="Comic Sans MS" charset="0"/>
                <a:cs typeface="Comic Sans MS" charset="0"/>
              </a:rPr>
              <a:t>What do I want to find out?</a:t>
            </a:r>
          </a:p>
        </p:txBody>
      </p:sp>
    </p:spTree>
    <p:extLst>
      <p:ext uri="{BB962C8B-B14F-4D97-AF65-F5344CB8AC3E}">
        <p14:creationId xmlns:p14="http://schemas.microsoft.com/office/powerpoint/2010/main" val="216658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506070" y="1027456"/>
            <a:ext cx="8761413" cy="706964"/>
          </a:xfrm>
        </p:spPr>
        <p:txBody>
          <a:bodyPr/>
          <a:lstStyle/>
          <a:p>
            <a:pPr algn="ctr"/>
            <a:r>
              <a:rPr lang="en-US" dirty="0">
                <a:latin typeface="Comic Sans MS" charset="0"/>
                <a:ea typeface="Comic Sans MS" charset="0"/>
                <a:cs typeface="Comic Sans MS" charset="0"/>
              </a:rPr>
              <a:t>What experiment could you design to help Galileo find out whether Aristotle was correct or incorrect?</a:t>
            </a:r>
          </a:p>
        </p:txBody>
      </p:sp>
      <p:pic>
        <p:nvPicPr>
          <p:cNvPr id="5" name="Picture 4"/>
          <p:cNvPicPr>
            <a:picLocks noChangeAspect="1"/>
          </p:cNvPicPr>
          <p:nvPr/>
        </p:nvPicPr>
        <p:blipFill>
          <a:blip r:embed="rId3"/>
          <a:stretch>
            <a:fillRect/>
          </a:stretch>
        </p:blipFill>
        <p:spPr>
          <a:xfrm>
            <a:off x="5760915" y="4513178"/>
            <a:ext cx="2280686" cy="2152336"/>
          </a:xfrm>
          <a:prstGeom prst="rect">
            <a:avLst/>
          </a:prstGeom>
        </p:spPr>
      </p:pic>
      <p:pic>
        <p:nvPicPr>
          <p:cNvPr id="6" name="Picture 5"/>
          <p:cNvPicPr>
            <a:picLocks noChangeAspect="1"/>
          </p:cNvPicPr>
          <p:nvPr/>
        </p:nvPicPr>
        <p:blipFill>
          <a:blip r:embed="rId3"/>
          <a:stretch>
            <a:fillRect/>
          </a:stretch>
        </p:blipFill>
        <p:spPr>
          <a:xfrm>
            <a:off x="8222764" y="4312455"/>
            <a:ext cx="955634" cy="901854"/>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6392" y="2561299"/>
            <a:ext cx="2613632" cy="371166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88899" y="2501029"/>
            <a:ext cx="1634468" cy="1624253"/>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75686" y="2219958"/>
            <a:ext cx="1259541" cy="1259541"/>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78398" y="4187673"/>
            <a:ext cx="1856829" cy="1235635"/>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51450" y="5319355"/>
            <a:ext cx="1453896" cy="1088136"/>
          </a:xfrm>
          <a:prstGeom prst="rect">
            <a:avLst/>
          </a:prstGeom>
        </p:spPr>
      </p:pic>
      <p:sp>
        <p:nvSpPr>
          <p:cNvPr id="7" name="TextBox 6"/>
          <p:cNvSpPr txBox="1"/>
          <p:nvPr/>
        </p:nvSpPr>
        <p:spPr>
          <a:xfrm>
            <a:off x="3665692" y="2792879"/>
            <a:ext cx="3770889" cy="1754326"/>
          </a:xfrm>
          <a:prstGeom prst="rect">
            <a:avLst/>
          </a:prstGeom>
          <a:noFill/>
        </p:spPr>
        <p:txBody>
          <a:bodyPr wrap="square" rtlCol="0">
            <a:spAutoFit/>
          </a:bodyPr>
          <a:lstStyle/>
          <a:p>
            <a:pPr algn="ctr"/>
            <a:r>
              <a:rPr lang="en-US" dirty="0">
                <a:latin typeface="Comic Sans MS" charset="0"/>
                <a:ea typeface="Comic Sans MS" charset="0"/>
                <a:cs typeface="Comic Sans MS" charset="0"/>
              </a:rPr>
              <a:t>To help Galileo I have designed an experiment where I will drop 2 objects that weigh different amounts from a height. I will drop the items simultaneously and at the same height. </a:t>
            </a:r>
          </a:p>
        </p:txBody>
      </p:sp>
    </p:spTree>
    <p:extLst>
      <p:ext uri="{BB962C8B-B14F-4D97-AF65-F5344CB8AC3E}">
        <p14:creationId xmlns:p14="http://schemas.microsoft.com/office/powerpoint/2010/main" val="1522960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4238448" y="4291626"/>
            <a:ext cx="2280686" cy="2152336"/>
          </a:xfrm>
          <a:prstGeom prst="rect">
            <a:avLst/>
          </a:prstGeom>
        </p:spPr>
      </p:pic>
      <p:pic>
        <p:nvPicPr>
          <p:cNvPr id="6" name="Picture 5"/>
          <p:cNvPicPr>
            <a:picLocks noChangeAspect="1"/>
          </p:cNvPicPr>
          <p:nvPr/>
        </p:nvPicPr>
        <p:blipFill>
          <a:blip r:embed="rId3"/>
          <a:stretch>
            <a:fillRect/>
          </a:stretch>
        </p:blipFill>
        <p:spPr>
          <a:xfrm>
            <a:off x="6519134" y="5245606"/>
            <a:ext cx="955634" cy="901854"/>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6392" y="2561299"/>
            <a:ext cx="2613632" cy="3711667"/>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43709" y="2667373"/>
            <a:ext cx="1634468" cy="1624253"/>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02906" y="2792879"/>
            <a:ext cx="1259541" cy="1259541"/>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34032" y="5245606"/>
            <a:ext cx="1856829" cy="1235635"/>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51450" y="5319355"/>
            <a:ext cx="1453896" cy="1088136"/>
          </a:xfrm>
          <a:prstGeom prst="rect">
            <a:avLst/>
          </a:prstGeom>
        </p:spPr>
      </p:pic>
      <p:sp>
        <p:nvSpPr>
          <p:cNvPr id="14" name="Title 1"/>
          <p:cNvSpPr>
            <a:spLocks noGrp="1"/>
          </p:cNvSpPr>
          <p:nvPr>
            <p:ph type="title"/>
          </p:nvPr>
        </p:nvSpPr>
        <p:spPr>
          <a:xfrm>
            <a:off x="1506538" y="1027113"/>
            <a:ext cx="8761412" cy="708025"/>
          </a:xfrm>
        </p:spPr>
        <p:txBody>
          <a:bodyPr/>
          <a:lstStyle/>
          <a:p>
            <a:pPr algn="ctr"/>
            <a:r>
              <a:rPr lang="en-US" dirty="0">
                <a:latin typeface="Comic Sans MS" charset="0"/>
                <a:ea typeface="Comic Sans MS" charset="0"/>
                <a:cs typeface="Comic Sans MS" charset="0"/>
              </a:rPr>
              <a:t>What will your experiment measure?</a:t>
            </a:r>
          </a:p>
        </p:txBody>
      </p:sp>
      <p:sp>
        <p:nvSpPr>
          <p:cNvPr id="2" name="TextBox 1"/>
          <p:cNvSpPr txBox="1"/>
          <p:nvPr/>
        </p:nvSpPr>
        <p:spPr>
          <a:xfrm>
            <a:off x="3681876" y="2792879"/>
            <a:ext cx="3792892" cy="1200329"/>
          </a:xfrm>
          <a:prstGeom prst="rect">
            <a:avLst/>
          </a:prstGeom>
          <a:noFill/>
        </p:spPr>
        <p:txBody>
          <a:bodyPr wrap="square" rtlCol="0">
            <a:spAutoFit/>
          </a:bodyPr>
          <a:lstStyle/>
          <a:p>
            <a:r>
              <a:rPr lang="en-US" dirty="0">
                <a:latin typeface="Comic Sans MS" charset="0"/>
                <a:ea typeface="Comic Sans MS" charset="0"/>
                <a:cs typeface="Comic Sans MS" charset="0"/>
              </a:rPr>
              <a:t>In my experiment I will measure whether the heavier or lighter item lands first. </a:t>
            </a:r>
          </a:p>
          <a:p>
            <a:endParaRPr lang="en-US" dirty="0"/>
          </a:p>
        </p:txBody>
      </p:sp>
    </p:spTree>
    <p:extLst>
      <p:ext uri="{BB962C8B-B14F-4D97-AF65-F5344CB8AC3E}">
        <p14:creationId xmlns:p14="http://schemas.microsoft.com/office/powerpoint/2010/main" val="454387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477187" cy="926850"/>
          </a:xfrm>
        </p:spPr>
        <p:txBody>
          <a:bodyPr/>
          <a:lstStyle/>
          <a:p>
            <a:pPr algn="ctr"/>
            <a:r>
              <a:rPr lang="en-US" dirty="0">
                <a:latin typeface="Comic Sans MS" charset="0"/>
                <a:ea typeface="Comic Sans MS" charset="0"/>
                <a:cs typeface="Comic Sans MS" charset="0"/>
              </a:rPr>
              <a:t>What do you think will happen? </a:t>
            </a:r>
            <a:r>
              <a:rPr lang="en-US" dirty="0">
                <a:solidFill>
                  <a:srgbClr val="00B0F0"/>
                </a:solidFill>
                <a:latin typeface="Comic Sans MS" charset="0"/>
                <a:ea typeface="Comic Sans MS" charset="0"/>
                <a:cs typeface="Comic Sans MS" charset="0"/>
              </a:rPr>
              <a:t>Make a prediction</a:t>
            </a:r>
          </a:p>
        </p:txBody>
      </p:sp>
      <p:pic>
        <p:nvPicPr>
          <p:cNvPr id="4" name="Picture 3"/>
          <p:cNvPicPr>
            <a:picLocks noChangeAspect="1"/>
          </p:cNvPicPr>
          <p:nvPr/>
        </p:nvPicPr>
        <p:blipFill>
          <a:blip r:embed="rId2"/>
          <a:stretch>
            <a:fillRect/>
          </a:stretch>
        </p:blipFill>
        <p:spPr>
          <a:xfrm>
            <a:off x="4213497" y="2630433"/>
            <a:ext cx="2280686" cy="2152336"/>
          </a:xfrm>
          <a:prstGeom prst="rect">
            <a:avLst/>
          </a:prstGeom>
        </p:spPr>
      </p:pic>
      <p:pic>
        <p:nvPicPr>
          <p:cNvPr id="5" name="Picture 4"/>
          <p:cNvPicPr>
            <a:picLocks noChangeAspect="1"/>
          </p:cNvPicPr>
          <p:nvPr/>
        </p:nvPicPr>
        <p:blipFill>
          <a:blip r:embed="rId2"/>
          <a:stretch>
            <a:fillRect/>
          </a:stretch>
        </p:blipFill>
        <p:spPr>
          <a:xfrm>
            <a:off x="6789872" y="3374612"/>
            <a:ext cx="1302040" cy="1228765"/>
          </a:xfrm>
          <a:prstGeom prst="rect">
            <a:avLst/>
          </a:prstGeom>
        </p:spPr>
      </p:pic>
      <p:sp>
        <p:nvSpPr>
          <p:cNvPr id="8" name="Title 1"/>
          <p:cNvSpPr txBox="1">
            <a:spLocks/>
          </p:cNvSpPr>
          <p:nvPr/>
        </p:nvSpPr>
        <p:spPr bwMode="gray">
          <a:xfrm>
            <a:off x="1755590" y="5212773"/>
            <a:ext cx="9477187" cy="926850"/>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dirty="0">
                <a:solidFill>
                  <a:srgbClr val="00B0F0"/>
                </a:solidFill>
                <a:latin typeface="Comic Sans MS" charset="0"/>
                <a:ea typeface="Comic Sans MS" charset="0"/>
                <a:cs typeface="Comic Sans MS" charset="0"/>
              </a:rPr>
              <a:t>I predict that </a:t>
            </a:r>
            <a:r>
              <a:rPr lang="is-IS" dirty="0">
                <a:solidFill>
                  <a:srgbClr val="00B0F0"/>
                </a:solidFill>
                <a:latin typeface="Comic Sans MS" charset="0"/>
                <a:ea typeface="Comic Sans MS" charset="0"/>
                <a:cs typeface="Comic Sans MS" charset="0"/>
              </a:rPr>
              <a:t>… because ...           .</a:t>
            </a:r>
            <a:endParaRPr lang="en-US" dirty="0">
              <a:solidFill>
                <a:srgbClr val="00B0F0"/>
              </a:solidFill>
              <a:latin typeface="Comic Sans MS" charset="0"/>
              <a:ea typeface="Comic Sans MS" charset="0"/>
              <a:cs typeface="Comic Sans MS" charset="0"/>
            </a:endParaRPr>
          </a:p>
        </p:txBody>
      </p:sp>
    </p:spTree>
    <p:extLst>
      <p:ext uri="{BB962C8B-B14F-4D97-AF65-F5344CB8AC3E}">
        <p14:creationId xmlns:p14="http://schemas.microsoft.com/office/powerpoint/2010/main" val="17885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477187" cy="926850"/>
          </a:xfrm>
        </p:spPr>
        <p:txBody>
          <a:bodyPr/>
          <a:lstStyle/>
          <a:p>
            <a:pPr algn="ctr"/>
            <a:r>
              <a:rPr lang="en-US" dirty="0">
                <a:latin typeface="Comic Sans MS" charset="0"/>
                <a:ea typeface="Comic Sans MS" charset="0"/>
                <a:cs typeface="Comic Sans MS" charset="0"/>
              </a:rPr>
              <a:t>What will you ensure stays the same during the tests? </a:t>
            </a:r>
            <a:r>
              <a:rPr lang="en-US" dirty="0">
                <a:solidFill>
                  <a:srgbClr val="00B0F0"/>
                </a:solidFill>
                <a:latin typeface="Comic Sans MS" charset="0"/>
                <a:ea typeface="Comic Sans MS" charset="0"/>
                <a:cs typeface="Comic Sans MS" charset="0"/>
              </a:rPr>
              <a:t>Make sure your test is fair</a:t>
            </a:r>
          </a:p>
        </p:txBody>
      </p:sp>
      <p:sp>
        <p:nvSpPr>
          <p:cNvPr id="8" name="Title 1"/>
          <p:cNvSpPr txBox="1">
            <a:spLocks/>
          </p:cNvSpPr>
          <p:nvPr/>
        </p:nvSpPr>
        <p:spPr bwMode="gray">
          <a:xfrm>
            <a:off x="1755590" y="5212773"/>
            <a:ext cx="9477187" cy="926850"/>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solidFill>
                  <a:srgbClr val="00B0F0"/>
                </a:solidFill>
                <a:latin typeface="Comic Sans MS" charset="0"/>
                <a:ea typeface="Comic Sans MS" charset="0"/>
                <a:cs typeface="Comic Sans MS" charset="0"/>
              </a:rPr>
              <a:t>I will make my experiment fair by ...</a:t>
            </a:r>
          </a:p>
        </p:txBody>
      </p:sp>
    </p:spTree>
    <p:extLst>
      <p:ext uri="{BB962C8B-B14F-4D97-AF65-F5344CB8AC3E}">
        <p14:creationId xmlns:p14="http://schemas.microsoft.com/office/powerpoint/2010/main" val="12422992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477187" cy="926850"/>
          </a:xfrm>
        </p:spPr>
        <p:txBody>
          <a:bodyPr/>
          <a:lstStyle/>
          <a:p>
            <a:pPr algn="ctr"/>
            <a:r>
              <a:rPr lang="en-US" dirty="0">
                <a:latin typeface="Comic Sans MS" charset="0"/>
                <a:ea typeface="Comic Sans MS" charset="0"/>
                <a:cs typeface="Comic Sans MS" charset="0"/>
              </a:rPr>
              <a:t>What will you change each time? </a:t>
            </a:r>
            <a:r>
              <a:rPr lang="en-US" dirty="0">
                <a:solidFill>
                  <a:srgbClr val="00B0F0"/>
                </a:solidFill>
                <a:latin typeface="Comic Sans MS" charset="0"/>
                <a:ea typeface="Comic Sans MS" charset="0"/>
                <a:cs typeface="Comic Sans MS" charset="0"/>
              </a:rPr>
              <a:t>Decide on one variable to change</a:t>
            </a:r>
          </a:p>
        </p:txBody>
      </p:sp>
      <p:sp>
        <p:nvSpPr>
          <p:cNvPr id="8" name="Title 1"/>
          <p:cNvSpPr txBox="1">
            <a:spLocks/>
          </p:cNvSpPr>
          <p:nvPr/>
        </p:nvSpPr>
        <p:spPr bwMode="gray">
          <a:xfrm>
            <a:off x="336176" y="5212773"/>
            <a:ext cx="10896601" cy="926850"/>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solidFill>
                  <a:srgbClr val="00B0F0"/>
                </a:solidFill>
                <a:latin typeface="Comic Sans MS" charset="0"/>
                <a:ea typeface="Comic Sans MS" charset="0"/>
                <a:cs typeface="Comic Sans MS" charset="0"/>
              </a:rPr>
              <a:t>In the test I will change the </a:t>
            </a:r>
            <a:r>
              <a:rPr lang="is-IS" dirty="0">
                <a:solidFill>
                  <a:srgbClr val="00B0F0"/>
                </a:solidFill>
                <a:latin typeface="Comic Sans MS" charset="0"/>
                <a:ea typeface="Comic Sans MS" charset="0"/>
                <a:cs typeface="Comic Sans MS" charset="0"/>
              </a:rPr>
              <a:t>….</a:t>
            </a:r>
            <a:r>
              <a:rPr lang="en-US" dirty="0">
                <a:solidFill>
                  <a:srgbClr val="00B0F0"/>
                </a:solidFill>
                <a:latin typeface="Comic Sans MS" charset="0"/>
                <a:ea typeface="Comic Sans MS" charset="0"/>
                <a:cs typeface="Comic Sans MS" charset="0"/>
              </a:rPr>
              <a:t> </a:t>
            </a:r>
            <a:r>
              <a:rPr lang="is-IS" dirty="0">
                <a:solidFill>
                  <a:srgbClr val="00B0F0"/>
                </a:solidFill>
                <a:latin typeface="Comic Sans MS" charset="0"/>
                <a:ea typeface="Comic Sans MS" charset="0"/>
                <a:cs typeface="Comic Sans MS" charset="0"/>
              </a:rPr>
              <a:t>because ...           .</a:t>
            </a:r>
            <a:endParaRPr lang="en-US" dirty="0">
              <a:solidFill>
                <a:srgbClr val="00B0F0"/>
              </a:solidFill>
              <a:latin typeface="Comic Sans MS" charset="0"/>
              <a:ea typeface="Comic Sans MS" charset="0"/>
              <a:cs typeface="Comic Sans MS" charset="0"/>
            </a:endParaRPr>
          </a:p>
        </p:txBody>
      </p:sp>
    </p:spTree>
    <p:extLst>
      <p:ext uri="{BB962C8B-B14F-4D97-AF65-F5344CB8AC3E}">
        <p14:creationId xmlns:p14="http://schemas.microsoft.com/office/powerpoint/2010/main" val="962974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477187" cy="926850"/>
          </a:xfrm>
        </p:spPr>
        <p:txBody>
          <a:bodyPr/>
          <a:lstStyle/>
          <a:p>
            <a:pPr algn="ctr"/>
            <a:r>
              <a:rPr lang="en-US" dirty="0">
                <a:latin typeface="Comic Sans MS" charset="0"/>
                <a:ea typeface="Comic Sans MS" charset="0"/>
                <a:cs typeface="Comic Sans MS" charset="0"/>
              </a:rPr>
              <a:t>Carry out the experiment</a:t>
            </a:r>
            <a:endParaRPr lang="en-US" dirty="0">
              <a:solidFill>
                <a:srgbClr val="00B0F0"/>
              </a:solidFill>
              <a:latin typeface="Comic Sans MS" charset="0"/>
              <a:ea typeface="Comic Sans MS" charset="0"/>
              <a:cs typeface="Comic Sans MS"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15597571"/>
              </p:ext>
            </p:extLst>
          </p:nvPr>
        </p:nvGraphicFramePr>
        <p:xfrm>
          <a:off x="2021541" y="2622172"/>
          <a:ext cx="7744011" cy="3671050"/>
        </p:xfrm>
        <a:graphic>
          <a:graphicData uri="http://schemas.openxmlformats.org/drawingml/2006/table">
            <a:tbl>
              <a:tblPr firstRow="1" bandRow="1">
                <a:tableStyleId>{5C22544A-7EE6-4342-B048-85BDC9FD1C3A}</a:tableStyleId>
              </a:tblPr>
              <a:tblGrid>
                <a:gridCol w="2581337">
                  <a:extLst>
                    <a:ext uri="{9D8B030D-6E8A-4147-A177-3AD203B41FA5}">
                      <a16:colId xmlns:a16="http://schemas.microsoft.com/office/drawing/2014/main" val="20000"/>
                    </a:ext>
                  </a:extLst>
                </a:gridCol>
                <a:gridCol w="2581337">
                  <a:extLst>
                    <a:ext uri="{9D8B030D-6E8A-4147-A177-3AD203B41FA5}">
                      <a16:colId xmlns:a16="http://schemas.microsoft.com/office/drawing/2014/main" val="20001"/>
                    </a:ext>
                  </a:extLst>
                </a:gridCol>
                <a:gridCol w="2581337">
                  <a:extLst>
                    <a:ext uri="{9D8B030D-6E8A-4147-A177-3AD203B41FA5}">
                      <a16:colId xmlns:a16="http://schemas.microsoft.com/office/drawing/2014/main" val="20002"/>
                    </a:ext>
                  </a:extLst>
                </a:gridCol>
              </a:tblGrid>
              <a:tr h="734210">
                <a:tc>
                  <a:txBody>
                    <a:bodyPr/>
                    <a:lstStyle/>
                    <a:p>
                      <a:r>
                        <a:rPr lang="en-US" u="sng" dirty="0"/>
                        <a:t>Heavier</a:t>
                      </a:r>
                      <a:r>
                        <a:rPr lang="en-US" u="sng" baseline="0" dirty="0"/>
                        <a:t> item</a:t>
                      </a:r>
                      <a:endParaRPr lang="en-US" u="sng" dirty="0"/>
                    </a:p>
                  </a:txBody>
                  <a:tcPr/>
                </a:tc>
                <a:tc>
                  <a:txBody>
                    <a:bodyPr/>
                    <a:lstStyle/>
                    <a:p>
                      <a:r>
                        <a:rPr lang="en-US" u="sng" dirty="0"/>
                        <a:t>Lighter item</a:t>
                      </a:r>
                    </a:p>
                  </a:txBody>
                  <a:tcPr/>
                </a:tc>
                <a:tc>
                  <a:txBody>
                    <a:bodyPr/>
                    <a:lstStyle/>
                    <a:p>
                      <a:r>
                        <a:rPr lang="en-US" u="sng" dirty="0"/>
                        <a:t>Which</a:t>
                      </a:r>
                      <a:r>
                        <a:rPr lang="en-US" u="sng" baseline="0" dirty="0"/>
                        <a:t> landed first?</a:t>
                      </a:r>
                      <a:endParaRPr lang="en-US" u="sng" dirty="0"/>
                    </a:p>
                  </a:txBody>
                  <a:tcPr/>
                </a:tc>
                <a:extLst>
                  <a:ext uri="{0D108BD9-81ED-4DB2-BD59-A6C34878D82A}">
                    <a16:rowId xmlns:a16="http://schemas.microsoft.com/office/drawing/2014/main" val="10000"/>
                  </a:ext>
                </a:extLst>
              </a:tr>
              <a:tr h="73421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1"/>
                  </a:ext>
                </a:extLst>
              </a:tr>
              <a:tr h="73421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2"/>
                  </a:ext>
                </a:extLst>
              </a:tr>
              <a:tr h="73421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3"/>
                  </a:ext>
                </a:extLst>
              </a:tr>
              <a:tr h="734210">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81790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477187" cy="926850"/>
          </a:xfrm>
        </p:spPr>
        <p:txBody>
          <a:bodyPr/>
          <a:lstStyle/>
          <a:p>
            <a:pPr algn="ctr"/>
            <a:r>
              <a:rPr lang="en-US" dirty="0">
                <a:latin typeface="Comic Sans MS" charset="0"/>
                <a:ea typeface="Comic Sans MS" charset="0"/>
                <a:cs typeface="Comic Sans MS" charset="0"/>
              </a:rPr>
              <a:t>Can you explain what happened?</a:t>
            </a:r>
            <a:endParaRPr lang="en-US" dirty="0">
              <a:solidFill>
                <a:srgbClr val="00B0F0"/>
              </a:solidFill>
              <a:latin typeface="Comic Sans MS" charset="0"/>
              <a:ea typeface="Comic Sans MS" charset="0"/>
              <a:cs typeface="Comic Sans MS" charset="0"/>
            </a:endParaRPr>
          </a:p>
        </p:txBody>
      </p:sp>
      <p:sp>
        <p:nvSpPr>
          <p:cNvPr id="4" name="TextBox 3"/>
          <p:cNvSpPr txBox="1"/>
          <p:nvPr/>
        </p:nvSpPr>
        <p:spPr>
          <a:xfrm>
            <a:off x="712694" y="3240741"/>
            <a:ext cx="10972800" cy="2554545"/>
          </a:xfrm>
          <a:prstGeom prst="rect">
            <a:avLst/>
          </a:prstGeom>
          <a:noFill/>
        </p:spPr>
        <p:txBody>
          <a:bodyPr wrap="square" rtlCol="0">
            <a:spAutoFit/>
          </a:bodyPr>
          <a:lstStyle/>
          <a:p>
            <a:r>
              <a:rPr lang="en-US" sz="3200" dirty="0">
                <a:latin typeface="Comic Sans MS" charset="0"/>
                <a:ea typeface="Comic Sans MS" charset="0"/>
                <a:cs typeface="Comic Sans MS" charset="0"/>
              </a:rPr>
              <a:t>What did you find out? </a:t>
            </a:r>
          </a:p>
          <a:p>
            <a:endParaRPr lang="en-US" sz="3200" dirty="0">
              <a:latin typeface="Comic Sans MS" charset="0"/>
              <a:ea typeface="Comic Sans MS" charset="0"/>
              <a:cs typeface="Comic Sans MS" charset="0"/>
            </a:endParaRPr>
          </a:p>
          <a:p>
            <a:r>
              <a:rPr lang="en-US" sz="3200" dirty="0">
                <a:latin typeface="Comic Sans MS" charset="0"/>
                <a:ea typeface="Comic Sans MS" charset="0"/>
                <a:cs typeface="Comic Sans MS" charset="0"/>
              </a:rPr>
              <a:t>Was your prediction correct?</a:t>
            </a:r>
          </a:p>
          <a:p>
            <a:endParaRPr lang="en-US" sz="3200" dirty="0">
              <a:latin typeface="Comic Sans MS" charset="0"/>
              <a:ea typeface="Comic Sans MS" charset="0"/>
              <a:cs typeface="Comic Sans MS" charset="0"/>
            </a:endParaRPr>
          </a:p>
          <a:p>
            <a:r>
              <a:rPr lang="en-US" sz="3200" dirty="0">
                <a:latin typeface="Comic Sans MS" charset="0"/>
                <a:ea typeface="Comic Sans MS" charset="0"/>
                <a:cs typeface="Comic Sans MS" charset="0"/>
              </a:rPr>
              <a:t>Why do you think this happened?</a:t>
            </a:r>
          </a:p>
        </p:txBody>
      </p:sp>
    </p:spTree>
    <p:extLst>
      <p:ext uri="{BB962C8B-B14F-4D97-AF65-F5344CB8AC3E}">
        <p14:creationId xmlns:p14="http://schemas.microsoft.com/office/powerpoint/2010/main" val="18906837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omic Sans MS" charset="0"/>
                <a:ea typeface="Comic Sans MS" charset="0"/>
                <a:cs typeface="Comic Sans MS" charset="0"/>
              </a:rPr>
              <a:t>The Science behind it all</a:t>
            </a:r>
          </a:p>
        </p:txBody>
      </p:sp>
      <p:sp>
        <p:nvSpPr>
          <p:cNvPr id="3" name="Content Placeholder 2"/>
          <p:cNvSpPr>
            <a:spLocks noGrp="1"/>
          </p:cNvSpPr>
          <p:nvPr>
            <p:ph idx="1"/>
          </p:nvPr>
        </p:nvSpPr>
        <p:spPr/>
        <p:txBody>
          <a:bodyPr/>
          <a:lstStyle/>
          <a:p>
            <a:r>
              <a:rPr lang="en-US" dirty="0">
                <a:hlinkClick r:id="rId3"/>
              </a:rPr>
              <a:t>http://www.bbc.co.uk/education/clips/zqshfg8</a:t>
            </a:r>
            <a:endParaRPr lang="en-US" dirty="0"/>
          </a:p>
          <a:p>
            <a:endParaRPr lang="en-US" dirty="0"/>
          </a:p>
          <a:p>
            <a:r>
              <a:rPr lang="en-US" dirty="0">
                <a:hlinkClick r:id="rId4"/>
              </a:rPr>
              <a:t>https://www.youtube.com/watch?v=akWo3QpiL2I</a:t>
            </a:r>
            <a:endParaRPr lang="en-US" dirty="0"/>
          </a:p>
          <a:p>
            <a:endParaRPr lang="en-US" dirty="0"/>
          </a:p>
          <a:p>
            <a:r>
              <a:rPr lang="en-US" dirty="0">
                <a:hlinkClick r:id="rId5"/>
              </a:rPr>
              <a:t>http://www.planetseed.com/files/uploadedfiles/Science/Laboratory/Air_and_Space/Galileo_Drops_the_Ball/anim/en/index.html?width=440&amp;height=670&amp;popup=true</a:t>
            </a:r>
            <a:endParaRPr lang="en-US" dirty="0"/>
          </a:p>
          <a:p>
            <a:endParaRPr lang="en-US" dirty="0"/>
          </a:p>
          <a:p>
            <a:endParaRPr lang="en-US" dirty="0"/>
          </a:p>
          <a:p>
            <a:endParaRPr lang="en-US" dirty="0"/>
          </a:p>
        </p:txBody>
      </p:sp>
    </p:spTree>
    <p:extLst>
      <p:ext uri="{BB962C8B-B14F-4D97-AF65-F5344CB8AC3E}">
        <p14:creationId xmlns:p14="http://schemas.microsoft.com/office/powerpoint/2010/main" val="91775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Comic Sans MS" panose="030F0702030302020204" pitchFamily="66" charset="0"/>
              </a:rPr>
              <a:t>Thinking more about Gravity</a:t>
            </a:r>
          </a:p>
        </p:txBody>
      </p:sp>
      <p:sp>
        <p:nvSpPr>
          <p:cNvPr id="3" name="Content Placeholder 2"/>
          <p:cNvSpPr>
            <a:spLocks noGrp="1"/>
          </p:cNvSpPr>
          <p:nvPr>
            <p:ph idx="1"/>
          </p:nvPr>
        </p:nvSpPr>
        <p:spPr/>
        <p:txBody>
          <a:bodyPr>
            <a:noAutofit/>
          </a:bodyPr>
          <a:lstStyle/>
          <a:p>
            <a:r>
              <a:rPr lang="en-US" sz="3600" dirty="0">
                <a:latin typeface="Comic Sans MS" panose="030F0702030302020204" pitchFamily="66" charset="0"/>
              </a:rPr>
              <a:t>What about items of different size? How might that change our results?</a:t>
            </a:r>
          </a:p>
        </p:txBody>
      </p:sp>
    </p:spTree>
    <p:extLst>
      <p:ext uri="{BB962C8B-B14F-4D97-AF65-F5344CB8AC3E}">
        <p14:creationId xmlns:p14="http://schemas.microsoft.com/office/powerpoint/2010/main" val="6511362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600</TotalTime>
  <Words>514</Words>
  <Application>Microsoft Office PowerPoint</Application>
  <PresentationFormat>Widescreen</PresentationFormat>
  <Paragraphs>52</Paragraphs>
  <Slides>13</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Gothic</vt:lpstr>
      <vt:lpstr>Comic Sans MS</vt:lpstr>
      <vt:lpstr>Wingdings 3</vt:lpstr>
      <vt:lpstr>Ion Boardroom</vt:lpstr>
      <vt:lpstr>The Galileo Experiment</vt:lpstr>
      <vt:lpstr>Background information</vt:lpstr>
      <vt:lpstr>Background information</vt:lpstr>
      <vt:lpstr>What do I want to find out?</vt:lpstr>
      <vt:lpstr>What experiment could you design to help Galileo find out whether Aristotle was correct or incorrect?</vt:lpstr>
      <vt:lpstr>What will your experiment measure?</vt:lpstr>
      <vt:lpstr>What do you think will happen? Make a prediction</vt:lpstr>
      <vt:lpstr>What will you ensure stays the same during the tests? Make sure your test is fair</vt:lpstr>
      <vt:lpstr>What will you change each time? Decide on one variable to change</vt:lpstr>
      <vt:lpstr>Carry out the experiment</vt:lpstr>
      <vt:lpstr>Can you explain what happened?</vt:lpstr>
      <vt:lpstr>The Science behind it all</vt:lpstr>
      <vt:lpstr>Thinking more about Gravity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Galileo Experiment</dc:title>
  <dc:creator>Calum Miles</dc:creator>
  <cp:lastModifiedBy>Joe Danby</cp:lastModifiedBy>
  <cp:revision>28</cp:revision>
  <cp:lastPrinted>2015-10-18T14:26:22Z</cp:lastPrinted>
  <dcterms:created xsi:type="dcterms:W3CDTF">2015-10-18T11:32:15Z</dcterms:created>
  <dcterms:modified xsi:type="dcterms:W3CDTF">2020-04-02T10:38:08Z</dcterms:modified>
</cp:coreProperties>
</file>