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61" r:id="rId2"/>
    <p:sldId id="258" r:id="rId3"/>
    <p:sldId id="263" r:id="rId4"/>
    <p:sldId id="456" r:id="rId5"/>
    <p:sldId id="485" r:id="rId6"/>
    <p:sldId id="484" r:id="rId7"/>
    <p:sldId id="486" r:id="rId8"/>
    <p:sldId id="487" r:id="rId9"/>
    <p:sldId id="488" r:id="rId10"/>
    <p:sldId id="490" r:id="rId11"/>
    <p:sldId id="492" r:id="rId12"/>
    <p:sldId id="491" r:id="rId13"/>
    <p:sldId id="470" r:id="rId14"/>
    <p:sldId id="483" r:id="rId15"/>
    <p:sldId id="350" r:id="rId16"/>
  </p:sldIdLst>
  <p:sldSz cx="9144000" cy="6858000" type="screen4x3"/>
  <p:notesSz cx="6858000" cy="9144000"/>
  <p:embeddedFontLst>
    <p:embeddedFont>
      <p:font typeface="BPreplay" panose="02000503000000020004" charset="0"/>
      <p:regular r:id="rId19"/>
      <p:bold r:id="rId20"/>
      <p:italic r:id="rId21"/>
      <p:boldItalic r:id="rId22"/>
    </p:embeddedFont>
    <p:embeddedFont>
      <p:font typeface="Calibri" panose="020F0502020204030204" pitchFamily="34" charset="0"/>
      <p:regular r:id="rId23"/>
      <p:bold r:id="rId24"/>
      <p:italic r:id="rId25"/>
      <p:boldItalic r:id="rId26"/>
    </p:embeddedFont>
    <p:embeddedFont>
      <p:font typeface="Sassoon Infant Md" panose="02000603050000020003" charset="0"/>
      <p:regular r:id="rId27"/>
    </p:embeddedFont>
    <p:embeddedFont>
      <p:font typeface="Sassoon Infant Rg" panose="02000503030000020003" charset="0"/>
      <p:regular r:id="rId28"/>
      <p:bold r:id="rId29"/>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44B"/>
    <a:srgbClr val="FFD550"/>
    <a:srgbClr val="F8A9A9"/>
    <a:srgbClr val="DE7E7E"/>
    <a:srgbClr val="D04847"/>
    <a:srgbClr val="6588D3"/>
    <a:srgbClr val="5C7ECF"/>
    <a:srgbClr val="EE7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899" autoAdjust="0"/>
    <p:restoredTop sz="94660"/>
  </p:normalViewPr>
  <p:slideViewPr>
    <p:cSldViewPr snapToGrid="0">
      <p:cViewPr varScale="1">
        <p:scale>
          <a:sx n="68" d="100"/>
          <a:sy n="68" d="100"/>
        </p:scale>
        <p:origin x="630" y="72"/>
      </p:cViewPr>
      <p:guideLst>
        <p:guide orient="horz" pos="2183"/>
        <p:guide pos="2880"/>
        <p:guide pos="5307"/>
        <p:guide orient="horz" pos="3997"/>
        <p:guide pos="521"/>
        <p:guide orient="horz" pos="1502"/>
        <p:guide orient="horz" pos="459"/>
        <p:guide orient="horz" pos="3884"/>
        <p:guide pos="5216"/>
      </p:guideLst>
    </p:cSldViewPr>
  </p:slideViewPr>
  <p:notesTextViewPr>
    <p:cViewPr>
      <p:scale>
        <a:sx n="3" d="2"/>
        <a:sy n="3" d="2"/>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CB0FF04-5985-44A4-B917-AADAE11E2EB7}" type="datetimeFigureOut">
              <a:rPr lang="en-GB"/>
              <a:pPr>
                <a:defRPr/>
              </a:pPr>
              <a:t>18/06/2020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2E63EC7-BFF7-48BC-A834-7F81B172AFE7}" type="slidenum">
              <a:rPr lang="en-GB"/>
              <a:pPr>
                <a:defRPr/>
              </a:pPr>
              <a:t>‹#›</a:t>
            </a:fld>
            <a:endParaRPr lang="en-GB"/>
          </a:p>
        </p:txBody>
      </p:sp>
    </p:spTree>
    <p:extLst>
      <p:ext uri="{BB962C8B-B14F-4D97-AF65-F5344CB8AC3E}">
        <p14:creationId xmlns:p14="http://schemas.microsoft.com/office/powerpoint/2010/main" val="3638132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E64DE4F-AAC5-40F5-A9E6-975B9D53E470}" type="datetimeFigureOut">
              <a:rPr lang="en-GB"/>
              <a:pPr>
                <a:defRPr/>
              </a:pPr>
              <a:t>18/06/2020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459A408-0040-4D19-BB16-2C7C1C86F07D}" type="slidenum">
              <a:rPr lang="en-GB"/>
              <a:pPr>
                <a:defRPr/>
              </a:pPr>
              <a:t>‹#›</a:t>
            </a:fld>
            <a:endParaRPr lang="en-GB"/>
          </a:p>
        </p:txBody>
      </p:sp>
    </p:spTree>
    <p:extLst>
      <p:ext uri="{BB962C8B-B14F-4D97-AF65-F5344CB8AC3E}">
        <p14:creationId xmlns:p14="http://schemas.microsoft.com/office/powerpoint/2010/main" val="15437293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24F2665-2A37-4390-85AB-9E59DE1928E2}" type="slidenum">
              <a:rPr lang="en-GB" altLang="en-US" smtClean="0">
                <a:latin typeface="Calibri" panose="020F0502020204030204" pitchFamily="34" charset="0"/>
              </a:rPr>
              <a:pPr fontAlgn="base">
                <a:spcBef>
                  <a:spcPct val="0"/>
                </a:spcBef>
                <a:spcAft>
                  <a:spcPct val="0"/>
                </a:spcAft>
              </a:pPr>
              <a:t>4</a:t>
            </a:fld>
            <a:endParaRPr lang="en-GB" altLang="en-US">
              <a:latin typeface="Calibri" panose="020F0502020204030204" pitchFamily="34" charset="0"/>
            </a:endParaRPr>
          </a:p>
        </p:txBody>
      </p:sp>
    </p:spTree>
    <p:extLst>
      <p:ext uri="{BB962C8B-B14F-4D97-AF65-F5344CB8AC3E}">
        <p14:creationId xmlns:p14="http://schemas.microsoft.com/office/powerpoint/2010/main" val="4041813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3AD11228-DC18-4005-8AC3-C44EDCF3CD4A}" type="slidenum">
              <a:rPr lang="en-GB" altLang="en-US" smtClean="0">
                <a:latin typeface="Calibri" panose="020F0502020204030204" pitchFamily="34" charset="0"/>
              </a:rPr>
              <a:pPr fontAlgn="base">
                <a:spcBef>
                  <a:spcPct val="0"/>
                </a:spcBef>
                <a:spcAft>
                  <a:spcPct val="0"/>
                </a:spcAft>
              </a:pPr>
              <a:t>5</a:t>
            </a:fld>
            <a:endParaRPr lang="en-GB" altLang="en-US">
              <a:latin typeface="Calibri" panose="020F0502020204030204" pitchFamily="34" charset="0"/>
            </a:endParaRPr>
          </a:p>
        </p:txBody>
      </p:sp>
    </p:spTree>
    <p:extLst>
      <p:ext uri="{BB962C8B-B14F-4D97-AF65-F5344CB8AC3E}">
        <p14:creationId xmlns:p14="http://schemas.microsoft.com/office/powerpoint/2010/main" val="8177547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9E2DB73-C47D-4DBF-B38B-7E9065DA1285}" type="slidenum">
              <a:rPr lang="en-GB" altLang="en-US" smtClean="0">
                <a:latin typeface="Calibri" panose="020F0502020204030204" pitchFamily="34" charset="0"/>
              </a:rPr>
              <a:pPr fontAlgn="base">
                <a:spcBef>
                  <a:spcPct val="0"/>
                </a:spcBef>
                <a:spcAft>
                  <a:spcPct val="0"/>
                </a:spcAft>
              </a:pPr>
              <a:t>6</a:t>
            </a:fld>
            <a:endParaRPr lang="en-GB" altLang="en-US">
              <a:latin typeface="Calibri" panose="020F0502020204030204" pitchFamily="34" charset="0"/>
            </a:endParaRPr>
          </a:p>
        </p:txBody>
      </p:sp>
    </p:spTree>
    <p:extLst>
      <p:ext uri="{BB962C8B-B14F-4D97-AF65-F5344CB8AC3E}">
        <p14:creationId xmlns:p14="http://schemas.microsoft.com/office/powerpoint/2010/main" val="41851359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90219B2-60B7-4565-991B-D2CA95F84BF6}" type="slidenum">
              <a:rPr lang="en-GB" altLang="en-US" smtClean="0">
                <a:latin typeface="Calibri" panose="020F0502020204030204" pitchFamily="34" charset="0"/>
              </a:rPr>
              <a:pPr fontAlgn="base">
                <a:spcBef>
                  <a:spcPct val="0"/>
                </a:spcBef>
                <a:spcAft>
                  <a:spcPct val="0"/>
                </a:spcAft>
              </a:pPr>
              <a:t>7</a:t>
            </a:fld>
            <a:endParaRPr lang="en-GB" altLang="en-US">
              <a:latin typeface="Calibri" panose="020F0502020204030204" pitchFamily="34" charset="0"/>
            </a:endParaRPr>
          </a:p>
        </p:txBody>
      </p:sp>
    </p:spTree>
    <p:extLst>
      <p:ext uri="{BB962C8B-B14F-4D97-AF65-F5344CB8AC3E}">
        <p14:creationId xmlns:p14="http://schemas.microsoft.com/office/powerpoint/2010/main" val="1221323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808796D-975A-4EEA-A777-59A55BEF9C41}" type="slidenum">
              <a:rPr lang="en-GB" altLang="en-US" smtClean="0">
                <a:latin typeface="Calibri" panose="020F0502020204030204" pitchFamily="34" charset="0"/>
              </a:rPr>
              <a:pPr fontAlgn="base">
                <a:spcBef>
                  <a:spcPct val="0"/>
                </a:spcBef>
                <a:spcAft>
                  <a:spcPct val="0"/>
                </a:spcAft>
              </a:pPr>
              <a:t>8</a:t>
            </a:fld>
            <a:endParaRPr lang="en-GB" altLang="en-US">
              <a:latin typeface="Calibri" panose="020F0502020204030204" pitchFamily="34" charset="0"/>
            </a:endParaRPr>
          </a:p>
        </p:txBody>
      </p:sp>
    </p:spTree>
    <p:extLst>
      <p:ext uri="{BB962C8B-B14F-4D97-AF65-F5344CB8AC3E}">
        <p14:creationId xmlns:p14="http://schemas.microsoft.com/office/powerpoint/2010/main" val="2232339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C7130E3F-D756-4F49-B51D-61D80ED4EF5D}" type="slidenum">
              <a:rPr lang="en-GB" altLang="en-US" smtClean="0">
                <a:latin typeface="Calibri" panose="020F0502020204030204" pitchFamily="34" charset="0"/>
              </a:rPr>
              <a:pPr fontAlgn="base">
                <a:spcBef>
                  <a:spcPct val="0"/>
                </a:spcBef>
                <a:spcAft>
                  <a:spcPct val="0"/>
                </a:spcAft>
              </a:pPr>
              <a:t>9</a:t>
            </a:fld>
            <a:endParaRPr lang="en-GB" altLang="en-US">
              <a:latin typeface="Calibri" panose="020F0502020204030204" pitchFamily="34" charset="0"/>
            </a:endParaRPr>
          </a:p>
        </p:txBody>
      </p:sp>
    </p:spTree>
    <p:extLst>
      <p:ext uri="{BB962C8B-B14F-4D97-AF65-F5344CB8AC3E}">
        <p14:creationId xmlns:p14="http://schemas.microsoft.com/office/powerpoint/2010/main" val="13795529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BB2AE44D-47D0-4F29-8688-A4C0FE992D2B}" type="slidenum">
              <a:rPr lang="en-GB" altLang="en-US" smtClean="0">
                <a:latin typeface="Calibri" panose="020F0502020204030204" pitchFamily="34" charset="0"/>
              </a:rPr>
              <a:pPr fontAlgn="base">
                <a:spcBef>
                  <a:spcPct val="0"/>
                </a:spcBef>
                <a:spcAft>
                  <a:spcPct val="0"/>
                </a:spcAft>
              </a:pPr>
              <a:t>10</a:t>
            </a:fld>
            <a:endParaRPr lang="en-GB" altLang="en-US">
              <a:latin typeface="Calibri" panose="020F0502020204030204" pitchFamily="34" charset="0"/>
            </a:endParaRPr>
          </a:p>
        </p:txBody>
      </p:sp>
    </p:spTree>
    <p:extLst>
      <p:ext uri="{BB962C8B-B14F-4D97-AF65-F5344CB8AC3E}">
        <p14:creationId xmlns:p14="http://schemas.microsoft.com/office/powerpoint/2010/main" val="32360054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1DAEBA5D-715E-452D-9DC5-0C3050BD035D}" type="slidenum">
              <a:rPr lang="en-GB" altLang="en-US" smtClean="0">
                <a:latin typeface="Calibri" panose="020F0502020204030204" pitchFamily="34" charset="0"/>
              </a:rPr>
              <a:pPr fontAlgn="base">
                <a:spcBef>
                  <a:spcPct val="0"/>
                </a:spcBef>
                <a:spcAft>
                  <a:spcPct val="0"/>
                </a:spcAft>
              </a:pPr>
              <a:t>11</a:t>
            </a:fld>
            <a:endParaRPr lang="en-GB" altLang="en-US">
              <a:latin typeface="Calibri" panose="020F0502020204030204" pitchFamily="34" charset="0"/>
            </a:endParaRPr>
          </a:p>
        </p:txBody>
      </p:sp>
    </p:spTree>
    <p:extLst>
      <p:ext uri="{BB962C8B-B14F-4D97-AF65-F5344CB8AC3E}">
        <p14:creationId xmlns:p14="http://schemas.microsoft.com/office/powerpoint/2010/main" val="21145484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D08E9CA0-9D5C-408B-956C-3900343F676D}" type="slidenum">
              <a:rPr lang="en-GB" altLang="en-US" smtClean="0">
                <a:latin typeface="Calibri" panose="020F0502020204030204" pitchFamily="34" charset="0"/>
              </a:rPr>
              <a:pPr fontAlgn="base">
                <a:spcBef>
                  <a:spcPct val="0"/>
                </a:spcBef>
                <a:spcAft>
                  <a:spcPct val="0"/>
                </a:spcAft>
              </a:pPr>
              <a:t>12</a:t>
            </a:fld>
            <a:endParaRPr lang="en-GB" altLang="en-US">
              <a:latin typeface="Calibri" panose="020F0502020204030204" pitchFamily="34" charset="0"/>
            </a:endParaRPr>
          </a:p>
        </p:txBody>
      </p:sp>
    </p:spTree>
    <p:extLst>
      <p:ext uri="{BB962C8B-B14F-4D97-AF65-F5344CB8AC3E}">
        <p14:creationId xmlns:p14="http://schemas.microsoft.com/office/powerpoint/2010/main" val="643512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D954E3F3-81DB-4930-817D-4EA36A84C0F7}" type="slidenum">
              <a:rPr lang="en-GB" altLang="en-US" smtClean="0">
                <a:latin typeface="Calibri" panose="020F0502020204030204" pitchFamily="34" charset="0"/>
              </a:rPr>
              <a:pPr fontAlgn="base">
                <a:spcBef>
                  <a:spcPct val="0"/>
                </a:spcBef>
                <a:spcAft>
                  <a:spcPct val="0"/>
                </a:spcAft>
              </a:pPr>
              <a:t>13</a:t>
            </a:fld>
            <a:endParaRPr lang="en-GB" altLang="en-US">
              <a:latin typeface="Calibri" panose="020F0502020204030204" pitchFamily="34" charset="0"/>
            </a:endParaRPr>
          </a:p>
        </p:txBody>
      </p:sp>
    </p:spTree>
    <p:extLst>
      <p:ext uri="{BB962C8B-B14F-4D97-AF65-F5344CB8AC3E}">
        <p14:creationId xmlns:p14="http://schemas.microsoft.com/office/powerpoint/2010/main" val="8225542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2270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79932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9787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25311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4169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22353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1" r:id="rId4"/>
    <p:sldLayoutId id="2147483812" r:id="rId5"/>
    <p:sldLayoutId id="214748381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5.jpe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6.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7.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5.jpeg"/><Relationship Id="rId7"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198" name="TextBox 10"/>
          <p:cNvSpPr txBox="1">
            <a:spLocks noChangeArrowheads="1"/>
          </p:cNvSpPr>
          <p:nvPr/>
        </p:nvSpPr>
        <p:spPr bwMode="auto">
          <a:xfrm>
            <a:off x="2281238" y="6464300"/>
            <a:ext cx="4573587"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a:solidFill>
                  <a:schemeClr val="bg1"/>
                </a:solidFill>
                <a:latin typeface="BPreplay" panose="02000503000000020004" pitchFamily="50" charset="0"/>
              </a:rPr>
              <a:t>Science</a:t>
            </a:r>
            <a:r>
              <a:rPr lang="en-GB" altLang="en-US" sz="800">
                <a:solidFill>
                  <a:schemeClr val="bg1"/>
                </a:solidFill>
                <a:latin typeface="BPreplay" panose="02000503000000020004" pitchFamily="50" charset="0"/>
              </a:rPr>
              <a:t> | Year 6 | Animals Including Humans | The Circulatory System: Parts | Lesson 1</a:t>
            </a:r>
          </a:p>
        </p:txBody>
      </p:sp>
      <p:sp>
        <p:nvSpPr>
          <p:cNvPr id="8199" name="Text Placeholder 16"/>
          <p:cNvSpPr>
            <a:spLocks noGrp="1"/>
          </p:cNvSpPr>
          <p:nvPr>
            <p:ph type="body" sz="quarter" idx="10"/>
          </p:nvPr>
        </p:nvSpPr>
        <p:spPr>
          <a:xfrm>
            <a:off x="1655763" y="3200400"/>
            <a:ext cx="5832475" cy="542925"/>
          </a:xfrm>
        </p:spPr>
        <p:txBody>
          <a:bodyPr/>
          <a:lstStyle/>
          <a:p>
            <a:pPr eaLnBrk="1" hangingPunct="1"/>
            <a:r>
              <a:rPr lang="en-GB" altLang="en-US"/>
              <a:t>Animals Including Humans</a:t>
            </a:r>
          </a:p>
        </p:txBody>
      </p:sp>
      <p:sp>
        <p:nvSpPr>
          <p:cNvPr id="8200" name="Title 17"/>
          <p:cNvSpPr>
            <a:spLocks noGrp="1"/>
          </p:cNvSpPr>
          <p:nvPr>
            <p:ph type="title"/>
          </p:nvPr>
        </p:nvSpPr>
        <p:spPr>
          <a:xfrm>
            <a:off x="539750" y="2359025"/>
            <a:ext cx="8064500" cy="655638"/>
          </a:xfrm>
        </p:spPr>
        <p:txBody>
          <a:bodyPr/>
          <a:lstStyle/>
          <a:p>
            <a:pPr eaLnBrk="1" hangingPunct="1"/>
            <a:r>
              <a:rPr lang="en-GB" altLang="en-US"/>
              <a:t>Science</a:t>
            </a:r>
          </a:p>
        </p:txBody>
      </p:sp>
      <p:pic>
        <p:nvPicPr>
          <p:cNvPr id="8201"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a:t>I can identify and name the parts of the human circulatory system.</a:t>
            </a: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r>
              <a:rPr lang="en-GB" altLang="en-US"/>
              <a:t>I can identify the parts of the circulatory system.</a:t>
            </a:r>
          </a:p>
          <a:p>
            <a:r>
              <a:rPr lang="en-GB" altLang="en-US"/>
              <a:t>I can name the parts of the circulatory system.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2405063"/>
            <a:ext cx="7867650"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the Body:</a:t>
            </a:r>
            <a:br>
              <a:rPr lang="en-GB" dirty="0"/>
            </a:br>
            <a:r>
              <a:rPr lang="en-GB" dirty="0"/>
              <a:t>a Reminder</a:t>
            </a:r>
            <a:endParaRPr lang="en-GB" altLang="en-US" dirty="0"/>
          </a:p>
        </p:txBody>
      </p:sp>
      <p:sp>
        <p:nvSpPr>
          <p:cNvPr id="10244" name="Rectangle 1"/>
          <p:cNvSpPr>
            <a:spLocks noChangeArrowheads="1"/>
          </p:cNvSpPr>
          <p:nvPr/>
        </p:nvSpPr>
        <p:spPr bwMode="auto">
          <a:xfrm>
            <a:off x="660400" y="1611313"/>
            <a:ext cx="7812088"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a:t>In Years 3 and 4, you may have learnt about a number of different systems in the body. We’re going to begin by seeing how much you remember!</a:t>
            </a:r>
          </a:p>
        </p:txBody>
      </p:sp>
      <p:pic>
        <p:nvPicPr>
          <p:cNvPr id="4" name="Picture 3"/>
          <p:cNvPicPr>
            <a:picLocks noChangeAspect="1"/>
          </p:cNvPicPr>
          <p:nvPr/>
        </p:nvPicPr>
        <p:blipFill rotWithShape="1">
          <a:blip r:embed="rId4"/>
          <a:srcRect b="2752"/>
          <a:stretch/>
        </p:blipFill>
        <p:spPr>
          <a:xfrm>
            <a:off x="5019675" y="2624138"/>
            <a:ext cx="2039938" cy="3559175"/>
          </a:xfrm>
          <a:prstGeom prst="rect">
            <a:avLst/>
          </a:prstGeom>
          <a:effectLst>
            <a:outerShdw blurRad="50800" dist="38100" dir="18900000" algn="bl" rotWithShape="0">
              <a:prstClr val="black">
                <a:alpha val="40000"/>
              </a:prstClr>
            </a:outerShdw>
          </a:effectLst>
        </p:spPr>
      </p:pic>
      <p:pic>
        <p:nvPicPr>
          <p:cNvPr id="2" name="Picture 1"/>
          <p:cNvPicPr>
            <a:picLocks noChangeAspect="1"/>
          </p:cNvPicPr>
          <p:nvPr/>
        </p:nvPicPr>
        <p:blipFill rotWithShape="1">
          <a:blip r:embed="rId5"/>
          <a:srcRect b="13416"/>
          <a:stretch/>
        </p:blipFill>
        <p:spPr>
          <a:xfrm>
            <a:off x="2505075" y="2706688"/>
            <a:ext cx="2840038" cy="3476625"/>
          </a:xfrm>
          <a:prstGeom prst="rect">
            <a:avLst/>
          </a:prstGeom>
          <a:effectLst>
            <a:outerShdw blurRad="50800" dist="38100" dir="18900000" algn="bl" rotWithShape="0">
              <a:prstClr val="black">
                <a:alpha val="40000"/>
              </a:prstClr>
            </a:outerShdw>
          </a:effectLst>
        </p:spPr>
      </p:pic>
      <p:pic>
        <p:nvPicPr>
          <p:cNvPr id="10247" name="Individual Work"/>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rotWithShape="1">
          <a:blip r:embed="rId7"/>
          <a:srcRect b="27009"/>
          <a:stretch/>
        </p:blipFill>
        <p:spPr>
          <a:xfrm>
            <a:off x="6602413" y="2624138"/>
            <a:ext cx="1870075" cy="3549650"/>
          </a:xfrm>
          <a:prstGeom prst="rect">
            <a:avLst/>
          </a:prstGeom>
          <a:effectLst>
            <a:outerShdw blurRad="50800" dist="38100" dir="18900000" algn="bl" rotWithShape="0">
              <a:prstClr val="black">
                <a:alpha val="40000"/>
              </a:prstClr>
            </a:outerShdw>
          </a:effectLst>
        </p:spPr>
      </p:pic>
      <p:pic>
        <p:nvPicPr>
          <p:cNvPr id="6" name="Picture 5"/>
          <p:cNvPicPr>
            <a:picLocks noChangeAspect="1"/>
          </p:cNvPicPr>
          <p:nvPr/>
        </p:nvPicPr>
        <p:blipFill rotWithShape="1">
          <a:blip r:embed="rId8"/>
          <a:srcRect b="21889"/>
          <a:stretch/>
        </p:blipFill>
        <p:spPr>
          <a:xfrm>
            <a:off x="561975" y="2495550"/>
            <a:ext cx="3014663" cy="3678238"/>
          </a:xfrm>
          <a:prstGeom prst="rect">
            <a:avLst/>
          </a:prstGeom>
          <a:effectLst>
            <a:outerShdw blurRad="50800" dist="38100" dir="18900000" algn="bl" rotWithShape="0">
              <a:prstClr val="black">
                <a:alpha val="40000"/>
              </a:prst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 name="Rounded Rectangle 20"/>
          <p:cNvSpPr/>
          <p:nvPr/>
        </p:nvSpPr>
        <p:spPr>
          <a:xfrm>
            <a:off x="4130675" y="2405063"/>
            <a:ext cx="4341813"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660400" y="2405063"/>
            <a:ext cx="3314700" cy="377666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the Body:</a:t>
            </a:r>
            <a:br>
              <a:rPr lang="en-GB" dirty="0"/>
            </a:br>
            <a:r>
              <a:rPr lang="en-GB" dirty="0"/>
              <a:t>Answers</a:t>
            </a:r>
            <a:endParaRPr lang="en-GB" altLang="en-US" dirty="0"/>
          </a:p>
        </p:txBody>
      </p:sp>
      <p:sp>
        <p:nvSpPr>
          <p:cNvPr id="12293" name="Rectangle 1"/>
          <p:cNvSpPr>
            <a:spLocks noChangeArrowheads="1"/>
          </p:cNvSpPr>
          <p:nvPr/>
        </p:nvSpPr>
        <p:spPr bwMode="auto">
          <a:xfrm>
            <a:off x="660400" y="1646238"/>
            <a:ext cx="7812088" cy="59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a:t>Swap your </a:t>
            </a:r>
            <a:r>
              <a:rPr lang="en-GB" altLang="en-US" b="1"/>
              <a:t>Systems in the Body Activity Sheets</a:t>
            </a:r>
            <a:r>
              <a:rPr lang="en-GB" altLang="en-US"/>
              <a:t> with a partner and mark their work using the table below:</a:t>
            </a:r>
          </a:p>
        </p:txBody>
      </p:sp>
      <p:pic>
        <p:nvPicPr>
          <p:cNvPr id="4" name="Picture 3"/>
          <p:cNvPicPr>
            <a:picLocks noChangeAspect="1"/>
          </p:cNvPicPr>
          <p:nvPr/>
        </p:nvPicPr>
        <p:blipFill rotWithShape="1">
          <a:blip r:embed="rId4"/>
          <a:srcRect b="2752"/>
          <a:stretch/>
        </p:blipFill>
        <p:spPr>
          <a:xfrm>
            <a:off x="5208588" y="2624138"/>
            <a:ext cx="2039937" cy="3559175"/>
          </a:xfrm>
          <a:prstGeom prst="rect">
            <a:avLst/>
          </a:prstGeom>
          <a:effectLst>
            <a:outerShdw blurRad="50800" dist="38100" dir="18900000" algn="bl" rotWithShape="0">
              <a:prstClr val="black">
                <a:alpha val="40000"/>
              </a:prstClr>
            </a:outerShdw>
          </a:effectLst>
        </p:spPr>
      </p:pic>
      <p:pic>
        <p:nvPicPr>
          <p:cNvPr id="5" name="Picture 4"/>
          <p:cNvPicPr>
            <a:picLocks noChangeAspect="1"/>
          </p:cNvPicPr>
          <p:nvPr/>
        </p:nvPicPr>
        <p:blipFill rotWithShape="1">
          <a:blip r:embed="rId5"/>
          <a:srcRect b="27009"/>
          <a:stretch/>
        </p:blipFill>
        <p:spPr>
          <a:xfrm>
            <a:off x="6732588" y="2640013"/>
            <a:ext cx="1870075" cy="3549650"/>
          </a:xfrm>
          <a:prstGeom prst="rect">
            <a:avLst/>
          </a:prstGeom>
          <a:effectLst>
            <a:outerShdw blurRad="50800" dist="38100" dir="18900000" algn="bl" rotWithShape="0">
              <a:prstClr val="black">
                <a:alpha val="40000"/>
              </a:prstClr>
            </a:outerShdw>
          </a:effectLst>
        </p:spPr>
      </p:pic>
      <p:pic>
        <p:nvPicPr>
          <p:cNvPr id="6" name="Picture 5"/>
          <p:cNvPicPr>
            <a:picLocks noChangeAspect="1"/>
          </p:cNvPicPr>
          <p:nvPr/>
        </p:nvPicPr>
        <p:blipFill rotWithShape="1">
          <a:blip r:embed="rId6"/>
          <a:srcRect b="21889"/>
          <a:stretch/>
        </p:blipFill>
        <p:spPr>
          <a:xfrm>
            <a:off x="3862388" y="2565400"/>
            <a:ext cx="3013075" cy="3678238"/>
          </a:xfrm>
          <a:prstGeom prst="rect">
            <a:avLst/>
          </a:prstGeom>
          <a:effectLst>
            <a:outerShdw blurRad="50800" dist="38100" dir="18900000" algn="bl" rotWithShape="0">
              <a:prstClr val="black">
                <a:alpha val="40000"/>
              </a:prstClr>
            </a:outerShdw>
          </a:effectLst>
        </p:spPr>
      </p:pic>
      <p:pic>
        <p:nvPicPr>
          <p:cNvPr id="3" name="Picture 2"/>
          <p:cNvPicPr>
            <a:picLocks noChangeAspect="1"/>
          </p:cNvPicPr>
          <p:nvPr/>
        </p:nvPicPr>
        <p:blipFill>
          <a:blip r:embed="rId7">
            <a:extLst>
              <a:ext uri="{28A0092B-C50C-407E-A947-70E740481C1C}">
                <a14:useLocalDpi xmlns:a14="http://schemas.microsoft.com/office/drawing/2010/main" val="0"/>
              </a:ext>
            </a:extLst>
          </a:blip>
          <a:srcRect t="7471" b="18678"/>
          <a:stretch>
            <a:fillRect/>
          </a:stretch>
        </p:blipFill>
        <p:spPr bwMode="auto">
          <a:xfrm>
            <a:off x="993775" y="3370263"/>
            <a:ext cx="2692400" cy="281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8" name="Rectangle 1"/>
          <p:cNvSpPr>
            <a:spLocks noChangeArrowheads="1"/>
          </p:cNvSpPr>
          <p:nvPr/>
        </p:nvSpPr>
        <p:spPr bwMode="auto">
          <a:xfrm>
            <a:off x="-1612900" y="2663825"/>
            <a:ext cx="7812088"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a:t>Click me for a larger version!</a:t>
            </a:r>
          </a:p>
        </p:txBody>
      </p:sp>
      <p:cxnSp>
        <p:nvCxnSpPr>
          <p:cNvPr id="8" name="Curved Connector 7"/>
          <p:cNvCxnSpPr/>
          <p:nvPr/>
        </p:nvCxnSpPr>
        <p:spPr>
          <a:xfrm rot="16200000" flipH="1">
            <a:off x="1904206" y="3194844"/>
            <a:ext cx="636588" cy="234950"/>
          </a:xfrm>
          <a:prstGeom prst="curvedConnector3">
            <a:avLst>
              <a:gd name="adj1" fmla="val 45736"/>
            </a:avLst>
          </a:prstGeom>
          <a:ln w="57150">
            <a:solidFill>
              <a:srgbClr val="D04847"/>
            </a:solidFill>
            <a:tailEnd type="triangle"/>
          </a:ln>
        </p:spPr>
        <p:style>
          <a:lnRef idx="1">
            <a:schemeClr val="accent1"/>
          </a:lnRef>
          <a:fillRef idx="0">
            <a:schemeClr val="accent1"/>
          </a:fillRef>
          <a:effectRef idx="0">
            <a:schemeClr val="accent1"/>
          </a:effectRef>
          <a:fontRef idx="minor">
            <a:schemeClr val="tx1"/>
          </a:fontRef>
        </p:style>
      </p:cxnSp>
      <p:pic>
        <p:nvPicPr>
          <p:cNvPr id="12300" name="Pairs"/>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4" name="Group 23"/>
          <p:cNvGrpSpPr>
            <a:grpSpLocks/>
          </p:cNvGrpSpPr>
          <p:nvPr/>
        </p:nvGrpSpPr>
        <p:grpSpPr bwMode="auto">
          <a:xfrm>
            <a:off x="-17463" y="-20638"/>
            <a:ext cx="9324976" cy="6973888"/>
            <a:chOff x="-17324" y="-20747"/>
            <a:chExt cx="9324285" cy="6973808"/>
          </a:xfrm>
        </p:grpSpPr>
        <p:grpSp>
          <p:nvGrpSpPr>
            <p:cNvPr id="12302" name="Group 22"/>
            <p:cNvGrpSpPr>
              <a:grpSpLocks/>
            </p:cNvGrpSpPr>
            <p:nvPr/>
          </p:nvGrpSpPr>
          <p:grpSpPr bwMode="auto">
            <a:xfrm>
              <a:off x="-17324" y="-20747"/>
              <a:ext cx="9324285" cy="6973808"/>
              <a:chOff x="-17324" y="-20747"/>
              <a:chExt cx="9324285" cy="6973808"/>
            </a:xfrm>
          </p:grpSpPr>
          <p:sp>
            <p:nvSpPr>
              <p:cNvPr id="22" name="Rectangle 21"/>
              <p:cNvSpPr/>
              <p:nvPr/>
            </p:nvSpPr>
            <p:spPr>
              <a:xfrm>
                <a:off x="-17324" y="-207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2305" name="Picture 19"/>
              <p:cNvPicPr>
                <a:picLocks noChangeAspect="1"/>
              </p:cNvPicPr>
              <p:nvPr/>
            </p:nvPicPr>
            <p:blipFill>
              <a:blip r:embed="rId9">
                <a:extLst>
                  <a:ext uri="{28A0092B-C50C-407E-A947-70E740481C1C}">
                    <a14:useLocalDpi xmlns:a14="http://schemas.microsoft.com/office/drawing/2010/main" val="0"/>
                  </a:ext>
                </a:extLst>
              </a:blip>
              <a:srcRect l="4047" t="9167" r="4243" b="18750"/>
              <a:stretch>
                <a:fillRect/>
              </a:stretch>
            </p:blipFill>
            <p:spPr bwMode="auto">
              <a:xfrm>
                <a:off x="1893496" y="322907"/>
                <a:ext cx="5695950" cy="6330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03" name="Rectangle 1"/>
            <p:cNvSpPr>
              <a:spLocks noChangeArrowheads="1"/>
            </p:cNvSpPr>
            <p:nvPr/>
          </p:nvSpPr>
          <p:spPr bwMode="auto">
            <a:xfrm>
              <a:off x="7732280" y="4775834"/>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24"/>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24"/>
                                        </p:tgtEl>
                                        <p:attrNameLst>
                                          <p:attrName>ppt_x</p:attrName>
                                        </p:attrNameLst>
                                      </p:cBhvr>
                                      <p:tavLst>
                                        <p:tav tm="0">
                                          <p:val>
                                            <p:strVal val="ppt_x"/>
                                          </p:val>
                                        </p:tav>
                                        <p:tav tm="100000">
                                          <p:val>
                                            <p:strVal val="ppt_x"/>
                                          </p:val>
                                        </p:tav>
                                      </p:tavLst>
                                    </p:anim>
                                    <p:anim calcmode="lin" valueType="num">
                                      <p:cBhvr additive="base">
                                        <p:cTn id="14" dur="500"/>
                                        <p:tgtEl>
                                          <p:spTgt spid="24"/>
                                        </p:tgtEl>
                                        <p:attrNameLst>
                                          <p:attrName>ppt_y</p:attrName>
                                        </p:attrNameLst>
                                      </p:cBhvr>
                                      <p:tavLst>
                                        <p:tav tm="0">
                                          <p:val>
                                            <p:strVal val="ppt_y"/>
                                          </p:val>
                                        </p:tav>
                                        <p:tav tm="100000">
                                          <p:val>
                                            <p:strVal val="1+ppt_h/2"/>
                                          </p:val>
                                        </p:tav>
                                      </p:tavLst>
                                    </p:anim>
                                    <p:set>
                                      <p:cBhvr>
                                        <p:cTn id="15"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39888"/>
            <a:ext cx="3378200" cy="4541837"/>
          </a:xfrm>
          <a:prstGeom prst="roundRect">
            <a:avLst>
              <a:gd name="adj" fmla="val 2464"/>
            </a:avLst>
          </a:prstGeom>
          <a:solidFill>
            <a:srgbClr val="D048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Your Body</a:t>
            </a:r>
            <a:endParaRPr lang="en-GB" altLang="en-US" dirty="0"/>
          </a:p>
        </p:txBody>
      </p:sp>
      <p:sp>
        <p:nvSpPr>
          <p:cNvPr id="14340" name="Rectangle 1"/>
          <p:cNvSpPr>
            <a:spLocks noChangeArrowheads="1"/>
          </p:cNvSpPr>
          <p:nvPr/>
        </p:nvSpPr>
        <p:spPr bwMode="auto">
          <a:xfrm>
            <a:off x="869950" y="2276475"/>
            <a:ext cx="2908300" cy="326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solidFill>
                  <a:schemeClr val="bg1"/>
                </a:solidFill>
              </a:rPr>
              <a:t>We have just reminded ourselves about the skeletal, muscular and digestive systems in the body.</a:t>
            </a:r>
          </a:p>
          <a:p>
            <a:pPr algn="ctr">
              <a:buFont typeface="Arial" panose="020B0604020202020204" pitchFamily="34" charset="0"/>
              <a:buNone/>
            </a:pPr>
            <a:r>
              <a:rPr lang="en-GB" altLang="en-US" sz="2000">
                <a:solidFill>
                  <a:schemeClr val="bg1"/>
                </a:solidFill>
              </a:rPr>
              <a:t>Do you know any other systems in the body? You have 2 minutes to discuss with your talk partner before feeding back to the class. </a:t>
            </a:r>
          </a:p>
        </p:txBody>
      </p:sp>
      <p:pic>
        <p:nvPicPr>
          <p:cNvPr id="14341" name="Talking Partne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4248150" y="1639888"/>
            <a:ext cx="417195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4343" name="Picture 2"/>
          <p:cNvPicPr>
            <a:picLocks noChangeAspect="1"/>
          </p:cNvPicPr>
          <p:nvPr/>
        </p:nvPicPr>
        <p:blipFill>
          <a:blip r:embed="rId5">
            <a:extLst>
              <a:ext uri="{28A0092B-C50C-407E-A947-70E740481C1C}">
                <a14:useLocalDpi xmlns:a14="http://schemas.microsoft.com/office/drawing/2010/main" val="0"/>
              </a:ext>
            </a:extLst>
          </a:blip>
          <a:srcRect b="31721"/>
          <a:stretch>
            <a:fillRect/>
          </a:stretch>
        </p:blipFill>
        <p:spPr bwMode="auto">
          <a:xfrm>
            <a:off x="4745038" y="3136900"/>
            <a:ext cx="317817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745038" y="1479550"/>
            <a:ext cx="2482850"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 name="Rounded Rectangle 9"/>
          <p:cNvSpPr/>
          <p:nvPr/>
        </p:nvSpPr>
        <p:spPr>
          <a:xfrm>
            <a:off x="635000" y="4351338"/>
            <a:ext cx="4330700" cy="1830387"/>
          </a:xfrm>
          <a:prstGeom prst="roundRect">
            <a:avLst>
              <a:gd name="adj" fmla="val 2464"/>
            </a:avLst>
          </a:prstGeom>
          <a:solidFill>
            <a:srgbClr val="D048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635000" y="1639888"/>
            <a:ext cx="4330700" cy="255111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Your Body</a:t>
            </a:r>
            <a:endParaRPr lang="en-GB" altLang="en-US" dirty="0"/>
          </a:p>
        </p:txBody>
      </p:sp>
      <p:pic>
        <p:nvPicPr>
          <p:cNvPr id="16389" name="Talking Partne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5181600" y="1639888"/>
            <a:ext cx="32893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91" name="Rectangle 1"/>
          <p:cNvSpPr>
            <a:spLocks noChangeArrowheads="1"/>
          </p:cNvSpPr>
          <p:nvPr/>
        </p:nvSpPr>
        <p:spPr bwMode="auto">
          <a:xfrm>
            <a:off x="917575" y="1920875"/>
            <a:ext cx="3730625" cy="200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The system we will look at for the rest of this lesson is called the: </a:t>
            </a:r>
            <a:endParaRPr lang="en-GB" altLang="en-US" sz="2000" b="1"/>
          </a:p>
          <a:p>
            <a:pPr algn="ctr">
              <a:buFont typeface="Arial" panose="020B0604020202020204" pitchFamily="34" charset="0"/>
              <a:buNone/>
            </a:pPr>
            <a:r>
              <a:rPr lang="en-GB" altLang="en-US" sz="2000" b="1"/>
              <a:t>‘Circulatory System’. </a:t>
            </a:r>
          </a:p>
          <a:p>
            <a:pPr algn="ctr">
              <a:buFont typeface="Arial" panose="020B0604020202020204" pitchFamily="34" charset="0"/>
              <a:buNone/>
            </a:pPr>
            <a:r>
              <a:rPr lang="en-GB" altLang="en-US" sz="2000"/>
              <a:t>The word </a:t>
            </a:r>
            <a:r>
              <a:rPr lang="en-GB" altLang="en-US" sz="2000">
                <a:solidFill>
                  <a:schemeClr val="accent2"/>
                </a:solidFill>
              </a:rPr>
              <a:t>circulation</a:t>
            </a:r>
            <a:r>
              <a:rPr lang="en-GB" altLang="en-US" sz="2000"/>
              <a:t> means </a:t>
            </a:r>
            <a:r>
              <a:rPr lang="en-GB" altLang="en-US" sz="2000">
                <a:solidFill>
                  <a:schemeClr val="accent2"/>
                </a:solidFill>
              </a:rPr>
              <a:t>‘the movement to, fro or around something’.</a:t>
            </a:r>
          </a:p>
        </p:txBody>
      </p:sp>
      <p:sp>
        <p:nvSpPr>
          <p:cNvPr id="16392" name="Rectangle 1"/>
          <p:cNvSpPr>
            <a:spLocks noChangeArrowheads="1"/>
          </p:cNvSpPr>
          <p:nvPr/>
        </p:nvSpPr>
        <p:spPr bwMode="auto">
          <a:xfrm>
            <a:off x="863600" y="4525963"/>
            <a:ext cx="387350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spcAft>
                <a:spcPts val="1200"/>
              </a:spcAft>
              <a:buFontTx/>
              <a:buNone/>
            </a:pPr>
            <a:r>
              <a:rPr lang="en-GB" altLang="en-US">
                <a:solidFill>
                  <a:schemeClr val="bg1"/>
                </a:solidFill>
              </a:rPr>
              <a:t>Discuss the following questions with your talk partner:</a:t>
            </a:r>
          </a:p>
          <a:p>
            <a:pPr algn="ctr">
              <a:lnSpc>
                <a:spcPct val="100000"/>
              </a:lnSpc>
              <a:spcBef>
                <a:spcPct val="0"/>
              </a:spcBef>
              <a:spcAft>
                <a:spcPts val="1200"/>
              </a:spcAft>
              <a:buFontTx/>
              <a:buNone/>
            </a:pPr>
            <a:r>
              <a:rPr lang="en-GB" altLang="en-US">
                <a:solidFill>
                  <a:schemeClr val="bg1"/>
                </a:solidFill>
                <a:latin typeface="Sassoon Infant Md" panose="02000603050000020003" pitchFamily="50" charset="0"/>
              </a:rPr>
              <a:t>What does the system do?</a:t>
            </a:r>
          </a:p>
          <a:p>
            <a:pPr algn="ctr">
              <a:lnSpc>
                <a:spcPct val="100000"/>
              </a:lnSpc>
              <a:spcBef>
                <a:spcPct val="0"/>
              </a:spcBef>
              <a:spcAft>
                <a:spcPts val="1200"/>
              </a:spcAft>
              <a:buFontTx/>
              <a:buNone/>
            </a:pPr>
            <a:r>
              <a:rPr lang="en-GB" altLang="en-US">
                <a:solidFill>
                  <a:schemeClr val="bg1"/>
                </a:solidFill>
                <a:latin typeface="Sassoon Infant Md" panose="02000603050000020003" pitchFamily="50" charset="0"/>
              </a:rPr>
              <a:t>What are the parts of the system?</a:t>
            </a:r>
          </a:p>
        </p:txBody>
      </p:sp>
      <p:pic>
        <p:nvPicPr>
          <p:cNvPr id="16393"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59425" y="1541463"/>
            <a:ext cx="2533650"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559425" y="2173288"/>
            <a:ext cx="248285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7" name="Rounded Rectangle 16"/>
          <p:cNvSpPr/>
          <p:nvPr/>
        </p:nvSpPr>
        <p:spPr>
          <a:xfrm>
            <a:off x="4152900" y="2984500"/>
            <a:ext cx="4330700" cy="124301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ounded Rectangle 9"/>
          <p:cNvSpPr/>
          <p:nvPr/>
        </p:nvSpPr>
        <p:spPr>
          <a:xfrm>
            <a:off x="4152900" y="4419600"/>
            <a:ext cx="4330700" cy="1762125"/>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4152900" y="1639888"/>
            <a:ext cx="4330700" cy="11525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The Circulatory System</a:t>
            </a:r>
            <a:endParaRPr lang="en-GB" altLang="en-US" dirty="0"/>
          </a:p>
        </p:txBody>
      </p:sp>
      <p:sp>
        <p:nvSpPr>
          <p:cNvPr id="7" name="Rounded Rectangle 6"/>
          <p:cNvSpPr/>
          <p:nvPr/>
        </p:nvSpPr>
        <p:spPr>
          <a:xfrm>
            <a:off x="647700" y="1639888"/>
            <a:ext cx="32893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39" name="Rectangle 1"/>
          <p:cNvSpPr>
            <a:spLocks noChangeArrowheads="1"/>
          </p:cNvSpPr>
          <p:nvPr/>
        </p:nvSpPr>
        <p:spPr bwMode="auto">
          <a:xfrm>
            <a:off x="4435475" y="2047875"/>
            <a:ext cx="3730625"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What can you see? </a:t>
            </a:r>
          </a:p>
        </p:txBody>
      </p:sp>
      <p:pic>
        <p:nvPicPr>
          <p:cNvPr id="18440"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25525" y="1541463"/>
            <a:ext cx="2533650"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2" name="Rectangle 1"/>
          <p:cNvSpPr>
            <a:spLocks noChangeArrowheads="1"/>
          </p:cNvSpPr>
          <p:nvPr/>
        </p:nvSpPr>
        <p:spPr bwMode="auto">
          <a:xfrm>
            <a:off x="4448175" y="3424238"/>
            <a:ext cx="3730625"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Is this what you expected? </a:t>
            </a:r>
          </a:p>
        </p:txBody>
      </p:sp>
      <p:sp>
        <p:nvSpPr>
          <p:cNvPr id="18443" name="Rectangle 1"/>
          <p:cNvSpPr>
            <a:spLocks noChangeArrowheads="1"/>
          </p:cNvSpPr>
          <p:nvPr/>
        </p:nvSpPr>
        <p:spPr bwMode="auto">
          <a:xfrm>
            <a:off x="4435475" y="5030788"/>
            <a:ext cx="3730625"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Are there parts you did not expect to be in the circulatory system?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a:off x="647700" y="1714500"/>
            <a:ext cx="4457700" cy="44672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a:t>
            </a:r>
            <a:br>
              <a:rPr lang="en-GB" dirty="0"/>
            </a:br>
            <a:r>
              <a:rPr lang="en-GB" dirty="0"/>
              <a:t>System: Heart</a:t>
            </a:r>
            <a:endParaRPr lang="en-GB" altLang="en-US" dirty="0"/>
          </a:p>
        </p:txBody>
      </p:sp>
      <p:sp>
        <p:nvSpPr>
          <p:cNvPr id="20484" name="TextBox 12"/>
          <p:cNvSpPr txBox="1">
            <a:spLocks noChangeArrowheads="1"/>
          </p:cNvSpPr>
          <p:nvPr/>
        </p:nvSpPr>
        <p:spPr bwMode="auto">
          <a:xfrm>
            <a:off x="895350" y="1943100"/>
            <a:ext cx="409575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The heart is a powerful organ that is situated between your lungs and protected by the ribcage.</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heart pumps blood to the lungs to get oxygen.</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heart then pumps this oxygenated blood around the body.</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heart is split between the left and right side.</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As you can see, it consists of many parts!</a:t>
            </a:r>
          </a:p>
        </p:txBody>
      </p:sp>
      <p:grpSp>
        <p:nvGrpSpPr>
          <p:cNvPr id="6" name="Group 5"/>
          <p:cNvGrpSpPr>
            <a:grpSpLocks/>
          </p:cNvGrpSpPr>
          <p:nvPr/>
        </p:nvGrpSpPr>
        <p:grpSpPr bwMode="auto">
          <a:xfrm>
            <a:off x="5353050" y="4257675"/>
            <a:ext cx="3130550" cy="1924050"/>
            <a:chOff x="5353050" y="4257161"/>
            <a:chExt cx="3130549" cy="1924564"/>
          </a:xfrm>
        </p:grpSpPr>
        <p:sp>
          <p:nvSpPr>
            <p:cNvPr id="21" name="Rounded Rectangle 20"/>
            <p:cNvSpPr/>
            <p:nvPr/>
          </p:nvSpPr>
          <p:spPr>
            <a:xfrm>
              <a:off x="5353050" y="4287332"/>
              <a:ext cx="3130549" cy="189439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0497"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84756" y="4257161"/>
              <a:ext cx="1174886" cy="1824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8" name="Rectangle 1"/>
            <p:cNvSpPr>
              <a:spLocks noChangeArrowheads="1"/>
            </p:cNvSpPr>
            <p:nvPr/>
          </p:nvSpPr>
          <p:spPr bwMode="auto">
            <a:xfrm>
              <a:off x="6987306" y="4814472"/>
              <a:ext cx="1268629"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a:t>Click me for a larger version!</a:t>
              </a:r>
            </a:p>
          </p:txBody>
        </p:sp>
      </p:grpSp>
      <p:grpSp>
        <p:nvGrpSpPr>
          <p:cNvPr id="5" name="Group 4"/>
          <p:cNvGrpSpPr/>
          <p:nvPr/>
        </p:nvGrpSpPr>
        <p:grpSpPr>
          <a:xfrm>
            <a:off x="5353050" y="1714500"/>
            <a:ext cx="3130550" cy="2400300"/>
            <a:chOff x="5353050" y="1714500"/>
            <a:chExt cx="3130550" cy="2400300"/>
          </a:xfrm>
        </p:grpSpPr>
        <p:sp>
          <p:nvSpPr>
            <p:cNvPr id="20" name="Rounded Rectangle 19"/>
            <p:cNvSpPr/>
            <p:nvPr/>
          </p:nvSpPr>
          <p:spPr bwMode="auto">
            <a:xfrm>
              <a:off x="5353050" y="1714500"/>
              <a:ext cx="3130550" cy="240030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501" name="Rectangle 1"/>
            <p:cNvSpPr>
              <a:spLocks noChangeArrowheads="1"/>
            </p:cNvSpPr>
            <p:nvPr/>
          </p:nvSpPr>
          <p:spPr bwMode="auto">
            <a:xfrm>
              <a:off x="5392934" y="1856860"/>
              <a:ext cx="3039867" cy="348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dirty="0"/>
                <a:t>Click me for a larger version!</a:t>
              </a:r>
            </a:p>
          </p:txBody>
        </p:sp>
        <p:pic>
          <p:nvPicPr>
            <p:cNvPr id="23" name="Picture 22"/>
            <p:cNvPicPr>
              <a:picLocks noChangeAspect="1"/>
            </p:cNvPicPr>
            <p:nvPr/>
          </p:nvPicPr>
          <p:blipFill rotWithShape="1">
            <a:blip r:embed="rId5" cstate="print">
              <a:extLst>
                <a:ext uri="{28A0092B-C50C-407E-A947-70E740481C1C}">
                  <a14:useLocalDpi xmlns:a14="http://schemas.microsoft.com/office/drawing/2010/main" val="0"/>
                </a:ext>
              </a:extLst>
            </a:blip>
            <a:srcRect t="14658" b="9765"/>
            <a:stretch/>
          </p:blipFill>
          <p:spPr>
            <a:xfrm>
              <a:off x="5536582" y="2418066"/>
              <a:ext cx="2752570" cy="1470689"/>
            </a:xfrm>
            <a:prstGeom prst="rect">
              <a:avLst/>
            </a:prstGeom>
          </p:spPr>
        </p:pic>
      </p:grpSp>
      <p:grpSp>
        <p:nvGrpSpPr>
          <p:cNvPr id="4" name="Group 3"/>
          <p:cNvGrpSpPr/>
          <p:nvPr/>
        </p:nvGrpSpPr>
        <p:grpSpPr>
          <a:xfrm>
            <a:off x="-17463" y="-316689"/>
            <a:ext cx="9324976" cy="7269939"/>
            <a:chOff x="-17463" y="-316689"/>
            <a:chExt cx="9324976" cy="7269939"/>
          </a:xfrm>
        </p:grpSpPr>
        <p:sp>
          <p:nvSpPr>
            <p:cNvPr id="27" name="Rectangle 26"/>
            <p:cNvSpPr/>
            <p:nvPr/>
          </p:nvSpPr>
          <p:spPr bwMode="auto">
            <a:xfrm>
              <a:off x="-17463" y="-20638"/>
              <a:ext cx="9324976" cy="6973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25" y="-316689"/>
              <a:ext cx="9144000" cy="6464401"/>
            </a:xfrm>
            <a:prstGeom prst="rect">
              <a:avLst/>
            </a:prstGeom>
          </p:spPr>
        </p:pic>
        <p:sp>
          <p:nvSpPr>
            <p:cNvPr id="20493" name="Rectangle 1"/>
            <p:cNvSpPr>
              <a:spLocks noChangeArrowheads="1"/>
            </p:cNvSpPr>
            <p:nvPr/>
          </p:nvSpPr>
          <p:spPr bwMode="auto">
            <a:xfrm>
              <a:off x="5702015" y="5675313"/>
              <a:ext cx="1240009" cy="923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dirty="0"/>
                <a:t>Click anywhere to hide.</a:t>
              </a:r>
            </a:p>
          </p:txBody>
        </p:sp>
      </p:grpSp>
      <p:grpSp>
        <p:nvGrpSpPr>
          <p:cNvPr id="33" name="Group 32"/>
          <p:cNvGrpSpPr>
            <a:grpSpLocks/>
          </p:cNvGrpSpPr>
          <p:nvPr/>
        </p:nvGrpSpPr>
        <p:grpSpPr bwMode="auto">
          <a:xfrm>
            <a:off x="-180975" y="-20638"/>
            <a:ext cx="9324975" cy="6973888"/>
            <a:chOff x="-167585" y="-49242"/>
            <a:chExt cx="9324285" cy="6973808"/>
          </a:xfrm>
        </p:grpSpPr>
        <p:sp>
          <p:nvSpPr>
            <p:cNvPr id="37" name="Rectangle 36"/>
            <p:cNvSpPr/>
            <p:nvPr/>
          </p:nvSpPr>
          <p:spPr>
            <a:xfrm>
              <a:off x="-167585" y="-49242"/>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90" name="Rectangle 1"/>
            <p:cNvSpPr>
              <a:spLocks noChangeArrowheads="1"/>
            </p:cNvSpPr>
            <p:nvPr/>
          </p:nvSpPr>
          <p:spPr bwMode="auto">
            <a:xfrm>
              <a:off x="6287078" y="2501632"/>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pic>
          <p:nvPicPr>
            <p:cNvPr id="20491" name="Picture 30"/>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702792" y="588402"/>
              <a:ext cx="3653792" cy="5673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nodeType="clickPar">
                      <p:stCondLst>
                        <p:cond delay="0"/>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6"/>
                  </p:tgtEl>
                </p:cond>
              </p:nextCondLst>
            </p:seq>
            <p:seq concurrent="1" nextAc="seek">
              <p:cTn id="10" restart="whenNotActive" fill="hold" evtFilter="cancelBubble" nodeType="interactiveSeq">
                <p:stCondLst>
                  <p:cond evt="onClick" delay="0">
                    <p:tgtEl>
                      <p:spTgt spid="33"/>
                    </p:tgtEl>
                  </p:cond>
                </p:stCondLst>
                <p:endSync evt="end" delay="0">
                  <p:rtn val="all"/>
                </p:endSync>
                <p:childTnLst>
                  <p:par>
                    <p:cTn id="11" fill="hold" nodeType="clickPar">
                      <p:stCondLst>
                        <p:cond delay="0"/>
                      </p:stCondLst>
                      <p:childTnLst>
                        <p:par>
                          <p:cTn id="12" fill="hold" nodeType="withGroup">
                            <p:stCondLst>
                              <p:cond delay="0"/>
                            </p:stCondLst>
                            <p:childTnLst>
                              <p:par>
                                <p:cTn id="13" presetID="42" presetClass="exit" presetSubtype="0" fill="hold" nodeType="clickEffect">
                                  <p:stCondLst>
                                    <p:cond delay="0"/>
                                  </p:stCondLst>
                                  <p:childTnLst>
                                    <p:animEffect transition="out" filter="fade">
                                      <p:cBhvr>
                                        <p:cTn id="14" dur="1000"/>
                                        <p:tgtEl>
                                          <p:spTgt spid="33"/>
                                        </p:tgtEl>
                                      </p:cBhvr>
                                    </p:animEffect>
                                    <p:anim calcmode="lin" valueType="num">
                                      <p:cBhvr>
                                        <p:cTn id="15" dur="1000"/>
                                        <p:tgtEl>
                                          <p:spTgt spid="33"/>
                                        </p:tgtEl>
                                        <p:attrNameLst>
                                          <p:attrName>ppt_x</p:attrName>
                                        </p:attrNameLst>
                                      </p:cBhvr>
                                      <p:tavLst>
                                        <p:tav tm="0">
                                          <p:val>
                                            <p:strVal val="ppt_x"/>
                                          </p:val>
                                        </p:tav>
                                        <p:tav tm="100000">
                                          <p:val>
                                            <p:strVal val="ppt_x"/>
                                          </p:val>
                                        </p:tav>
                                      </p:tavLst>
                                    </p:anim>
                                    <p:anim calcmode="lin" valueType="num">
                                      <p:cBhvr>
                                        <p:cTn id="16" dur="1000"/>
                                        <p:tgtEl>
                                          <p:spTgt spid="33"/>
                                        </p:tgtEl>
                                        <p:attrNameLst>
                                          <p:attrName>ppt_y</p:attrName>
                                        </p:attrNameLst>
                                      </p:cBhvr>
                                      <p:tavLst>
                                        <p:tav tm="0">
                                          <p:val>
                                            <p:strVal val="ppt_y"/>
                                          </p:val>
                                        </p:tav>
                                        <p:tav tm="100000">
                                          <p:val>
                                            <p:strVal val="ppt_y+.1"/>
                                          </p:val>
                                        </p:tav>
                                      </p:tavLst>
                                    </p:anim>
                                    <p:set>
                                      <p:cBhvr>
                                        <p:cTn id="1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3"/>
                  </p:tgtEl>
                </p:cond>
              </p:nextCondLst>
            </p:seq>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5"/>
                  </p:tgtEl>
                </p:cond>
              </p:nextCondLst>
            </p:seq>
            <p:seq concurrent="1" nextAc="seek">
              <p:cTn id="26" restart="whenNotActive" fill="hold" evtFilter="cancelBubble" nodeType="interactiveSeq">
                <p:stCondLst>
                  <p:cond evt="onClick" delay="0">
                    <p:tgtEl>
                      <p:spTgt spid="4"/>
                    </p:tgtEl>
                  </p:cond>
                </p:stCondLst>
                <p:endSync evt="end" delay="0">
                  <p:rtn val="all"/>
                </p:endSync>
                <p:childTnLst>
                  <p:par>
                    <p:cTn id="27" fill="hold">
                      <p:stCondLst>
                        <p:cond delay="0"/>
                      </p:stCondLst>
                      <p:childTnLst>
                        <p:par>
                          <p:cTn id="28" fill="hold">
                            <p:stCondLst>
                              <p:cond delay="0"/>
                            </p:stCondLst>
                            <p:childTnLst>
                              <p:par>
                                <p:cTn id="29" presetID="42" presetClass="exit" presetSubtype="0" fill="hold" nodeType="clickEffect">
                                  <p:stCondLst>
                                    <p:cond delay="0"/>
                                  </p:stCondLst>
                                  <p:childTnLst>
                                    <p:animEffect transition="out" filter="fade">
                                      <p:cBhvr>
                                        <p:cTn id="30" dur="1000"/>
                                        <p:tgtEl>
                                          <p:spTgt spid="4"/>
                                        </p:tgtEl>
                                      </p:cBhvr>
                                    </p:animEffect>
                                    <p:anim calcmode="lin" valueType="num">
                                      <p:cBhvr>
                                        <p:cTn id="31" dur="1000"/>
                                        <p:tgtEl>
                                          <p:spTgt spid="4"/>
                                        </p:tgtEl>
                                        <p:attrNameLst>
                                          <p:attrName>ppt_x</p:attrName>
                                        </p:attrNameLst>
                                      </p:cBhvr>
                                      <p:tavLst>
                                        <p:tav tm="0">
                                          <p:val>
                                            <p:strVal val="ppt_x"/>
                                          </p:val>
                                        </p:tav>
                                        <p:tav tm="100000">
                                          <p:val>
                                            <p:strVal val="ppt_x"/>
                                          </p:val>
                                        </p:tav>
                                      </p:tavLst>
                                    </p:anim>
                                    <p:anim calcmode="lin" valueType="num">
                                      <p:cBhvr>
                                        <p:cTn id="32" dur="1000"/>
                                        <p:tgtEl>
                                          <p:spTgt spid="4"/>
                                        </p:tgtEl>
                                        <p:attrNameLst>
                                          <p:attrName>ppt_y</p:attrName>
                                        </p:attrNameLst>
                                      </p:cBhvr>
                                      <p:tavLst>
                                        <p:tav tm="0">
                                          <p:val>
                                            <p:strVal val="ppt_y"/>
                                          </p:val>
                                        </p:tav>
                                        <p:tav tm="100000">
                                          <p:val>
                                            <p:strVal val="ppt_y+.1"/>
                                          </p:val>
                                        </p:tav>
                                      </p:tavLst>
                                    </p:anim>
                                    <p:set>
                                      <p:cBhvr>
                                        <p:cTn id="33" dur="1" fill="hold">
                                          <p:stCondLst>
                                            <p:cond delay="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 name="Rounded Rectangle 39"/>
          <p:cNvSpPr/>
          <p:nvPr/>
        </p:nvSpPr>
        <p:spPr>
          <a:xfrm>
            <a:off x="5126038" y="1803400"/>
            <a:ext cx="3344862" cy="43275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Rounded Rectangle 38"/>
          <p:cNvSpPr/>
          <p:nvPr/>
        </p:nvSpPr>
        <p:spPr>
          <a:xfrm>
            <a:off x="660400" y="4654550"/>
            <a:ext cx="4165600" cy="1476375"/>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a:t>
            </a:r>
            <a:br>
              <a:rPr lang="en-GB" dirty="0"/>
            </a:br>
            <a:r>
              <a:rPr lang="en-GB" dirty="0"/>
              <a:t>System: Lungs</a:t>
            </a:r>
            <a:endParaRPr lang="en-GB" altLang="en-US" dirty="0"/>
          </a:p>
        </p:txBody>
      </p:sp>
      <p:sp>
        <p:nvSpPr>
          <p:cNvPr id="22533" name="TextBox 6"/>
          <p:cNvSpPr txBox="1">
            <a:spLocks noChangeArrowheads="1"/>
          </p:cNvSpPr>
          <p:nvPr/>
        </p:nvSpPr>
        <p:spPr bwMode="auto">
          <a:xfrm>
            <a:off x="787400" y="4854575"/>
            <a:ext cx="40386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a:solidFill>
                  <a:schemeClr val="tx1"/>
                </a:solidFill>
              </a:rPr>
              <a:t>Air breathed in through the mouth or nose travels down the trachea, through the bronchi into one of the lungs. The air travels into the bronchioles and into the air sacs (alveoli).</a:t>
            </a:r>
          </a:p>
        </p:txBody>
      </p:sp>
      <p:pic>
        <p:nvPicPr>
          <p:cNvPr id="22534"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73700" y="2260600"/>
            <a:ext cx="2667000"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Group 16"/>
          <p:cNvGrpSpPr>
            <a:grpSpLocks/>
          </p:cNvGrpSpPr>
          <p:nvPr/>
        </p:nvGrpSpPr>
        <p:grpSpPr bwMode="auto">
          <a:xfrm>
            <a:off x="660400" y="1803400"/>
            <a:ext cx="4165600" cy="2547938"/>
            <a:chOff x="660400" y="1803400"/>
            <a:chExt cx="4165601" cy="2547171"/>
          </a:xfrm>
        </p:grpSpPr>
        <p:sp>
          <p:nvSpPr>
            <p:cNvPr id="21" name="Rounded Rectangle 20"/>
            <p:cNvSpPr/>
            <p:nvPr/>
          </p:nvSpPr>
          <p:spPr>
            <a:xfrm>
              <a:off x="660400" y="1803400"/>
              <a:ext cx="4165601" cy="2547171"/>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41" name="Picture 3"/>
            <p:cNvPicPr>
              <a:picLocks noChangeAspect="1"/>
            </p:cNvPicPr>
            <p:nvPr/>
          </p:nvPicPr>
          <p:blipFill>
            <a:blip r:embed="rId5">
              <a:extLst>
                <a:ext uri="{28A0092B-C50C-407E-A947-70E740481C1C}">
                  <a14:useLocalDpi xmlns:a14="http://schemas.microsoft.com/office/drawing/2010/main" val="0"/>
                </a:ext>
              </a:extLst>
            </a:blip>
            <a:srcRect l="1389" t="13664" r="1527" b="11308"/>
            <a:stretch>
              <a:fillRect/>
            </a:stretch>
          </p:blipFill>
          <p:spPr bwMode="auto">
            <a:xfrm>
              <a:off x="859511" y="1941513"/>
              <a:ext cx="3712490" cy="191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2" name="Rectangle 8"/>
            <p:cNvSpPr>
              <a:spLocks noChangeArrowheads="1"/>
            </p:cNvSpPr>
            <p:nvPr/>
          </p:nvSpPr>
          <p:spPr bwMode="auto">
            <a:xfrm>
              <a:off x="1316729" y="3930439"/>
              <a:ext cx="28615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Click me for a larger version!</a:t>
              </a:r>
            </a:p>
          </p:txBody>
        </p:sp>
      </p:grpSp>
      <p:grpSp>
        <p:nvGrpSpPr>
          <p:cNvPr id="16" name="Group 15"/>
          <p:cNvGrpSpPr>
            <a:grpSpLocks/>
          </p:cNvGrpSpPr>
          <p:nvPr/>
        </p:nvGrpSpPr>
        <p:grpSpPr bwMode="auto">
          <a:xfrm>
            <a:off x="-155575" y="-7938"/>
            <a:ext cx="9324975" cy="6973888"/>
            <a:chOff x="-154885" y="-8047"/>
            <a:chExt cx="9324285" cy="6973808"/>
          </a:xfrm>
        </p:grpSpPr>
        <p:sp>
          <p:nvSpPr>
            <p:cNvPr id="42" name="Rectangle 41"/>
            <p:cNvSpPr/>
            <p:nvPr/>
          </p:nvSpPr>
          <p:spPr>
            <a:xfrm>
              <a:off x="-154885" y="-80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38" name="Picture 14"/>
            <p:cNvPicPr>
              <a:picLocks noChangeAspect="1"/>
            </p:cNvPicPr>
            <p:nvPr/>
          </p:nvPicPr>
          <p:blipFill>
            <a:blip r:embed="rId6">
              <a:extLst>
                <a:ext uri="{28A0092B-C50C-407E-A947-70E740481C1C}">
                  <a14:useLocalDpi xmlns:a14="http://schemas.microsoft.com/office/drawing/2010/main" val="0"/>
                </a:ext>
              </a:extLst>
            </a:blip>
            <a:srcRect l="1945" t="13863" r="2083" b="12486"/>
            <a:stretch>
              <a:fillRect/>
            </a:stretch>
          </p:blipFill>
          <p:spPr bwMode="auto">
            <a:xfrm>
              <a:off x="177800" y="1092200"/>
              <a:ext cx="87757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9" name="Rectangle 1"/>
            <p:cNvSpPr>
              <a:spLocks noChangeArrowheads="1"/>
            </p:cNvSpPr>
            <p:nvPr/>
          </p:nvSpPr>
          <p:spPr bwMode="auto">
            <a:xfrm>
              <a:off x="7066128" y="5420118"/>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17"/>
                  </p:tgtEl>
                </p:cond>
              </p:nextCondLst>
            </p:seq>
            <p:seq concurrent="1" nextAc="seek">
              <p:cTn id="9" restart="whenNotActive" fill="hold" evtFilter="cancelBubble" nodeType="interactiveSeq">
                <p:stCondLst>
                  <p:cond evt="onClick" delay="0">
                    <p:tgtEl>
                      <p:spTgt spid="16"/>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16"/>
                                        </p:tgtEl>
                                        <p:attrNameLst>
                                          <p:attrName>ppt_x</p:attrName>
                                        </p:attrNameLst>
                                      </p:cBhvr>
                                      <p:tavLst>
                                        <p:tav tm="0">
                                          <p:val>
                                            <p:strVal val="ppt_x"/>
                                          </p:val>
                                        </p:tav>
                                        <p:tav tm="100000">
                                          <p:val>
                                            <p:strVal val="ppt_x"/>
                                          </p:val>
                                        </p:tav>
                                      </p:tavLst>
                                    </p:anim>
                                    <p:anim calcmode="lin" valueType="num">
                                      <p:cBhvr additive="base">
                                        <p:cTn id="14" dur="500"/>
                                        <p:tgtEl>
                                          <p:spTgt spid="16"/>
                                        </p:tgtEl>
                                        <p:attrNameLst>
                                          <p:attrName>ppt_y</p:attrName>
                                        </p:attrNameLst>
                                      </p:cBhvr>
                                      <p:tavLst>
                                        <p:tav tm="0">
                                          <p:val>
                                            <p:strVal val="ppt_y"/>
                                          </p:val>
                                        </p:tav>
                                        <p:tav tm="100000">
                                          <p:val>
                                            <p:strVal val="1+ppt_h/2"/>
                                          </p:val>
                                        </p:tav>
                                      </p:tavLst>
                                    </p:anim>
                                    <p:set>
                                      <p:cBhvr>
                                        <p:cTn id="15"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65288"/>
            <a:ext cx="4927600" cy="350043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System:</a:t>
            </a:r>
            <a:br>
              <a:rPr lang="en-GB" dirty="0"/>
            </a:br>
            <a:r>
              <a:rPr lang="en-GB" dirty="0"/>
              <a:t>Blood Vessels</a:t>
            </a:r>
            <a:endParaRPr lang="en-GB" altLang="en-US" dirty="0"/>
          </a:p>
        </p:txBody>
      </p:sp>
      <p:sp>
        <p:nvSpPr>
          <p:cNvPr id="7" name="Rounded Rectangle 6"/>
          <p:cNvSpPr/>
          <p:nvPr/>
        </p:nvSpPr>
        <p:spPr>
          <a:xfrm>
            <a:off x="5765800" y="1639888"/>
            <a:ext cx="27051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4" name="Rectangle 1"/>
          <p:cNvSpPr>
            <a:spLocks noChangeArrowheads="1"/>
          </p:cNvSpPr>
          <p:nvPr/>
        </p:nvSpPr>
        <p:spPr bwMode="auto">
          <a:xfrm>
            <a:off x="820738" y="1822450"/>
            <a:ext cx="4573587" cy="323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spcBef>
                <a:spcPts val="600"/>
              </a:spcBef>
              <a:spcAft>
                <a:spcPts val="600"/>
              </a:spcAft>
              <a:buFont typeface="Arial" panose="020B0604020202020204" pitchFamily="34" charset="0"/>
              <a:buNone/>
              <a:defRPr/>
            </a:pPr>
            <a:r>
              <a:rPr lang="en-GB" sz="1600" dirty="0"/>
              <a:t>Blood vessels can be split into three types:</a:t>
            </a:r>
          </a:p>
          <a:p>
            <a:pPr>
              <a:spcBef>
                <a:spcPts val="600"/>
              </a:spcBef>
              <a:spcAft>
                <a:spcPts val="600"/>
              </a:spcAft>
              <a:buFont typeface="Arial" panose="020B0604020202020204" pitchFamily="34" charset="0"/>
              <a:buNone/>
              <a:defRPr/>
            </a:pPr>
            <a:r>
              <a:rPr lang="en-GB" sz="1600" dirty="0">
                <a:latin typeface="Sassoon Infant Md" panose="02000603050000020003" pitchFamily="50" charset="0"/>
              </a:rPr>
              <a:t>Arterial blood vessels - arteries:</a:t>
            </a:r>
          </a:p>
          <a:p>
            <a:pPr>
              <a:spcBef>
                <a:spcPts val="600"/>
              </a:spcBef>
              <a:spcAft>
                <a:spcPts val="600"/>
              </a:spcAft>
              <a:buFont typeface="Arial" panose="020B0604020202020204" pitchFamily="34" charset="0"/>
              <a:buNone/>
              <a:defRPr/>
            </a:pPr>
            <a:r>
              <a:rPr lang="en-GB" sz="1600" dirty="0"/>
              <a:t>Arteries are blood vessels that carry blood away from the heart.</a:t>
            </a:r>
          </a:p>
          <a:p>
            <a:pPr>
              <a:spcBef>
                <a:spcPts val="600"/>
              </a:spcBef>
              <a:spcAft>
                <a:spcPts val="600"/>
              </a:spcAft>
              <a:buFont typeface="Arial" panose="020B0604020202020204" pitchFamily="34" charset="0"/>
              <a:buNone/>
              <a:defRPr/>
            </a:pPr>
            <a:r>
              <a:rPr lang="en-GB" sz="1600" dirty="0">
                <a:latin typeface="+mj-lt"/>
              </a:rPr>
              <a:t>Venous blood vessels - veins:</a:t>
            </a:r>
          </a:p>
          <a:p>
            <a:pPr>
              <a:spcBef>
                <a:spcPts val="600"/>
              </a:spcBef>
              <a:spcAft>
                <a:spcPts val="600"/>
              </a:spcAft>
              <a:buFont typeface="Arial" panose="020B0604020202020204" pitchFamily="34" charset="0"/>
              <a:buNone/>
              <a:defRPr/>
            </a:pPr>
            <a:r>
              <a:rPr lang="en-GB" sz="1600" dirty="0"/>
              <a:t>Veins are blood vessels that carry blood to the heart.</a:t>
            </a:r>
          </a:p>
          <a:p>
            <a:pPr>
              <a:spcBef>
                <a:spcPts val="600"/>
              </a:spcBef>
              <a:spcAft>
                <a:spcPts val="600"/>
              </a:spcAft>
              <a:buFont typeface="Arial" panose="020B0604020202020204" pitchFamily="34" charset="0"/>
              <a:buNone/>
              <a:defRPr/>
            </a:pPr>
            <a:r>
              <a:rPr lang="en-GB" sz="1600" dirty="0">
                <a:latin typeface="Sassoon Infant Md" panose="02000603050000020003" pitchFamily="50" charset="0"/>
              </a:rPr>
              <a:t>Capillaries:</a:t>
            </a:r>
          </a:p>
          <a:p>
            <a:pPr>
              <a:spcBef>
                <a:spcPts val="600"/>
              </a:spcBef>
              <a:spcAft>
                <a:spcPts val="600"/>
              </a:spcAft>
              <a:buFont typeface="Arial" panose="020B0604020202020204" pitchFamily="34" charset="0"/>
              <a:buNone/>
              <a:defRPr/>
            </a:pPr>
            <a:r>
              <a:rPr lang="en-GB" sz="1600" dirty="0"/>
              <a:t>These are the smallest blood vessels. Capillaries connect the arteries and the veins and are the place where water and chemicals exchange in the blood.</a:t>
            </a:r>
          </a:p>
        </p:txBody>
      </p:sp>
      <p:pic>
        <p:nvPicPr>
          <p:cNvPr id="24582"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69000" y="1784350"/>
            <a:ext cx="2298700"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a:grpSpLocks/>
          </p:cNvGrpSpPr>
          <p:nvPr/>
        </p:nvGrpSpPr>
        <p:grpSpPr bwMode="auto">
          <a:xfrm>
            <a:off x="635000" y="5322888"/>
            <a:ext cx="4927600" cy="858837"/>
            <a:chOff x="635000" y="5323660"/>
            <a:chExt cx="4926822" cy="858065"/>
          </a:xfrm>
        </p:grpSpPr>
        <p:sp>
          <p:nvSpPr>
            <p:cNvPr id="14" name="Rounded Rectangle 13"/>
            <p:cNvSpPr/>
            <p:nvPr/>
          </p:nvSpPr>
          <p:spPr>
            <a:xfrm>
              <a:off x="635000" y="5323660"/>
              <a:ext cx="4926822" cy="858065"/>
            </a:xfrm>
            <a:prstGeom prst="roundRect">
              <a:avLst>
                <a:gd name="adj" fmla="val 690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592" name="Rectangle 1"/>
            <p:cNvSpPr>
              <a:spLocks noChangeArrowheads="1"/>
            </p:cNvSpPr>
            <p:nvPr/>
          </p:nvSpPr>
          <p:spPr bwMode="auto">
            <a:xfrm>
              <a:off x="858963" y="5469808"/>
              <a:ext cx="4535997" cy="597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spcBef>
                  <a:spcPts val="600"/>
                </a:spcBef>
                <a:buFont typeface="Arial" panose="020B0604020202020204" pitchFamily="34" charset="0"/>
                <a:buNone/>
              </a:pPr>
              <a:r>
                <a:rPr lang="en-GB" altLang="en-US">
                  <a:latin typeface="Sassoon Infant Md" panose="02000603050000020003" pitchFamily="50" charset="0"/>
                </a:rPr>
                <a:t>Click here for a diagram that shows how the three blood vessels are linked.</a:t>
              </a:r>
            </a:p>
          </p:txBody>
        </p:sp>
      </p:grpSp>
      <p:grpSp>
        <p:nvGrpSpPr>
          <p:cNvPr id="8" name="Group 7"/>
          <p:cNvGrpSpPr>
            <a:grpSpLocks/>
          </p:cNvGrpSpPr>
          <p:nvPr/>
        </p:nvGrpSpPr>
        <p:grpSpPr bwMode="auto">
          <a:xfrm>
            <a:off x="-155575" y="-7938"/>
            <a:ext cx="9324975" cy="6973888"/>
            <a:chOff x="-154885" y="-8047"/>
            <a:chExt cx="9324285" cy="6973808"/>
          </a:xfrm>
        </p:grpSpPr>
        <p:sp>
          <p:nvSpPr>
            <p:cNvPr id="16" name="Rectangle 15"/>
            <p:cNvSpPr/>
            <p:nvPr/>
          </p:nvSpPr>
          <p:spPr>
            <a:xfrm>
              <a:off x="-154885" y="-80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458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93726" y="684341"/>
              <a:ext cx="8302624" cy="5197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7" name="Rectangle 1"/>
            <p:cNvSpPr>
              <a:spLocks noChangeArrowheads="1"/>
            </p:cNvSpPr>
            <p:nvPr/>
          </p:nvSpPr>
          <p:spPr bwMode="auto">
            <a:xfrm>
              <a:off x="4100433" y="4984470"/>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sp>
          <p:nvSpPr>
            <p:cNvPr id="24588" name="Rectangle 1"/>
            <p:cNvSpPr>
              <a:spLocks noChangeArrowheads="1"/>
            </p:cNvSpPr>
            <p:nvPr/>
          </p:nvSpPr>
          <p:spPr bwMode="auto">
            <a:xfrm>
              <a:off x="1019096" y="396714"/>
              <a:ext cx="12399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sz="2800">
                  <a:latin typeface="Sassoon Infant Md" panose="02000603050000020003" pitchFamily="50" charset="0"/>
                </a:rPr>
                <a:t>artery</a:t>
              </a:r>
            </a:p>
          </p:txBody>
        </p:sp>
        <p:sp>
          <p:nvSpPr>
            <p:cNvPr id="24589" name="Rectangle 1"/>
            <p:cNvSpPr>
              <a:spLocks noChangeArrowheads="1"/>
            </p:cNvSpPr>
            <p:nvPr/>
          </p:nvSpPr>
          <p:spPr bwMode="auto">
            <a:xfrm>
              <a:off x="7173000" y="88708"/>
              <a:ext cx="12399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sz="2800">
                  <a:latin typeface="Sassoon Infant Md" panose="02000603050000020003" pitchFamily="50" charset="0"/>
                </a:rPr>
                <a:t>vein</a:t>
              </a:r>
            </a:p>
          </p:txBody>
        </p:sp>
        <p:sp>
          <p:nvSpPr>
            <p:cNvPr id="24590" name="Rectangle 1"/>
            <p:cNvSpPr>
              <a:spLocks noChangeArrowheads="1"/>
            </p:cNvSpPr>
            <p:nvPr/>
          </p:nvSpPr>
          <p:spPr bwMode="auto">
            <a:xfrm>
              <a:off x="3797319" y="984643"/>
              <a:ext cx="18461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sz="2800">
                  <a:latin typeface="Sassoon Infant Md" panose="02000603050000020003" pitchFamily="50" charset="0"/>
                </a:rPr>
                <a:t>capillaries</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5"/>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8"/>
                                        </p:tgtEl>
                                        <p:attrNameLst>
                                          <p:attrName>ppt_x</p:attrName>
                                        </p:attrNameLst>
                                      </p:cBhvr>
                                      <p:tavLst>
                                        <p:tav tm="0">
                                          <p:val>
                                            <p:strVal val="ppt_x"/>
                                          </p:val>
                                        </p:tav>
                                        <p:tav tm="100000">
                                          <p:val>
                                            <p:strVal val="ppt_x"/>
                                          </p:val>
                                        </p:tav>
                                      </p:tavLst>
                                    </p:anim>
                                    <p:anim calcmode="lin" valueType="num">
                                      <p:cBhvr additive="base">
                                        <p:cTn id="14" dur="500"/>
                                        <p:tgtEl>
                                          <p:spTgt spid="8"/>
                                        </p:tgtEl>
                                        <p:attrNameLst>
                                          <p:attrName>ppt_y</p:attrName>
                                        </p:attrNameLst>
                                      </p:cBhvr>
                                      <p:tavLst>
                                        <p:tav tm="0">
                                          <p:val>
                                            <p:strVal val="ppt_y"/>
                                          </p:val>
                                        </p:tav>
                                        <p:tav tm="100000">
                                          <p:val>
                                            <p:strVal val="1+ppt_h/2"/>
                                          </p:val>
                                        </p:tav>
                                      </p:tavLst>
                                    </p:anim>
                                    <p:set>
                                      <p:cBhvr>
                                        <p:cTn id="15"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955800"/>
            <a:ext cx="7867650" cy="42259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890588"/>
            <a:ext cx="8220075" cy="631825"/>
          </a:xfrm>
        </p:spPr>
        <p:txBody>
          <a:bodyPr>
            <a:normAutofit fontScale="90000"/>
          </a:bodyPr>
          <a:lstStyle/>
          <a:p>
            <a:pPr algn="ctr" eaLnBrk="1" hangingPunct="1">
              <a:defRPr/>
            </a:pPr>
            <a:r>
              <a:rPr lang="en-GB" dirty="0"/>
              <a:t>Parts of the Circulatory</a:t>
            </a:r>
            <a:br>
              <a:rPr lang="en-GB" dirty="0"/>
            </a:br>
            <a:r>
              <a:rPr lang="en-GB" dirty="0"/>
              <a:t> System</a:t>
            </a:r>
            <a:endParaRPr lang="en-GB" altLang="en-US" dirty="0"/>
          </a:p>
        </p:txBody>
      </p:sp>
      <p:pic>
        <p:nvPicPr>
          <p:cNvPr id="26628"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362325" y="2566988"/>
            <a:ext cx="4737100" cy="334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6"/>
          <a:stretch>
            <a:fillRect/>
          </a:stretch>
        </p:blipFill>
        <p:spPr>
          <a:xfrm>
            <a:off x="1004888" y="2301875"/>
            <a:ext cx="4737100" cy="3351213"/>
          </a:xfrm>
          <a:prstGeom prst="rect">
            <a:avLst/>
          </a:prstGeom>
          <a:effectLst>
            <a:outerShdw blurRad="50800" dist="38100" dir="5400000" algn="t" rotWithShape="0">
              <a:prstClr val="black">
                <a:alpha val="40000"/>
              </a:prst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712788"/>
            <a:ext cx="8220075" cy="631825"/>
          </a:xfrm>
        </p:spPr>
        <p:txBody>
          <a:bodyPr>
            <a:normAutofit fontScale="90000"/>
          </a:bodyPr>
          <a:lstStyle/>
          <a:p>
            <a:pPr algn="ctr" eaLnBrk="1" hangingPunct="1">
              <a:defRPr/>
            </a:pPr>
            <a:r>
              <a:rPr lang="en-GB" dirty="0"/>
              <a:t>Systems In The Body:</a:t>
            </a:r>
            <a:br>
              <a:rPr lang="en-GB" dirty="0"/>
            </a:br>
            <a:r>
              <a:rPr lang="en-GB" dirty="0"/>
              <a:t> Functions</a:t>
            </a:r>
            <a:endParaRPr lang="en-GB" altLang="en-US" dirty="0"/>
          </a:p>
        </p:txBody>
      </p:sp>
      <p:pic>
        <p:nvPicPr>
          <p:cNvPr id="28675"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16800" y="5746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 name="Table 6"/>
          <p:cNvGraphicFramePr>
            <a:graphicFrameLocks noGrp="1"/>
          </p:cNvGraphicFramePr>
          <p:nvPr/>
        </p:nvGraphicFramePr>
        <p:xfrm>
          <a:off x="673100" y="1638300"/>
          <a:ext cx="7823199" cy="4572000"/>
        </p:xfrm>
        <a:graphic>
          <a:graphicData uri="http://schemas.openxmlformats.org/drawingml/2006/table">
            <a:tbl>
              <a:tblPr firstRow="1" bandRow="1">
                <a:effectLst/>
                <a:tableStyleId>{5940675A-B579-460E-94D1-54222C63F5DA}</a:tableStyleId>
              </a:tblPr>
              <a:tblGrid>
                <a:gridCol w="1319579">
                  <a:extLst>
                    <a:ext uri="{9D8B030D-6E8A-4147-A177-3AD203B41FA5}">
                      <a16:colId xmlns:a16="http://schemas.microsoft.com/office/drawing/2014/main" val="20000"/>
                    </a:ext>
                  </a:extLst>
                </a:gridCol>
                <a:gridCol w="1625905">
                  <a:extLst>
                    <a:ext uri="{9D8B030D-6E8A-4147-A177-3AD203B41FA5}">
                      <a16:colId xmlns:a16="http://schemas.microsoft.com/office/drawing/2014/main" val="20001"/>
                    </a:ext>
                  </a:extLst>
                </a:gridCol>
                <a:gridCol w="1625905">
                  <a:extLst>
                    <a:ext uri="{9D8B030D-6E8A-4147-A177-3AD203B41FA5}">
                      <a16:colId xmlns:a16="http://schemas.microsoft.com/office/drawing/2014/main" val="20002"/>
                    </a:ext>
                  </a:extLst>
                </a:gridCol>
                <a:gridCol w="1625905">
                  <a:extLst>
                    <a:ext uri="{9D8B030D-6E8A-4147-A177-3AD203B41FA5}">
                      <a16:colId xmlns:a16="http://schemas.microsoft.com/office/drawing/2014/main" val="20003"/>
                    </a:ext>
                  </a:extLst>
                </a:gridCol>
                <a:gridCol w="1625905">
                  <a:extLst>
                    <a:ext uri="{9D8B030D-6E8A-4147-A177-3AD203B41FA5}">
                      <a16:colId xmlns:a16="http://schemas.microsoft.com/office/drawing/2014/main" val="20004"/>
                    </a:ext>
                  </a:extLst>
                </a:gridCol>
              </a:tblGrid>
              <a:tr h="2464169">
                <a:tc>
                  <a:txBody>
                    <a:bodyPr/>
                    <a:lstStyle/>
                    <a:p>
                      <a:r>
                        <a:rPr lang="en-GB" dirty="0"/>
                        <a:t>Diagram</a:t>
                      </a:r>
                      <a:r>
                        <a:rPr lang="en-GB" baseline="0" dirty="0"/>
                        <a:t> of System</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0"/>
                  </a:ext>
                </a:extLst>
              </a:tr>
              <a:tr h="2107831">
                <a:tc>
                  <a:txBody>
                    <a:bodyPr/>
                    <a:lstStyle/>
                    <a:p>
                      <a:r>
                        <a:rPr lang="en-GB" dirty="0"/>
                        <a:t>What are the functions of these</a:t>
                      </a:r>
                      <a:r>
                        <a:rPr lang="en-GB" baseline="0" dirty="0"/>
                        <a:t> parts of the system?</a:t>
                      </a:r>
                      <a:endParaRPr lang="en-GB" dirty="0"/>
                    </a:p>
                  </a:txBody>
                  <a:tcPr/>
                </a:tc>
                <a:tc>
                  <a:txBody>
                    <a:bodyPr/>
                    <a:lstStyle/>
                    <a:p>
                      <a:r>
                        <a:rPr lang="en-GB" dirty="0"/>
                        <a:t>Bones:</a:t>
                      </a:r>
                    </a:p>
                    <a:p>
                      <a:endParaRPr lang="en-GB" dirty="0"/>
                    </a:p>
                    <a:p>
                      <a:r>
                        <a:rPr lang="en-GB" dirty="0"/>
                        <a:t>Joints:</a:t>
                      </a:r>
                    </a:p>
                  </a:txBody>
                  <a:tcPr/>
                </a:tc>
                <a:tc>
                  <a:txBody>
                    <a:bodyPr/>
                    <a:lstStyle/>
                    <a:p>
                      <a:r>
                        <a:rPr lang="en-GB" dirty="0"/>
                        <a:t>Biceps:</a:t>
                      </a:r>
                    </a:p>
                  </a:txBody>
                  <a:tcPr/>
                </a:tc>
                <a:tc>
                  <a:txBody>
                    <a:bodyPr/>
                    <a:lstStyle/>
                    <a:p>
                      <a:r>
                        <a:rPr lang="en-GB" dirty="0"/>
                        <a:t>Stomach:</a:t>
                      </a:r>
                    </a:p>
                    <a:p>
                      <a:endParaRPr lang="en-GB" dirty="0"/>
                    </a:p>
                    <a:p>
                      <a:r>
                        <a:rPr lang="en-GB" dirty="0"/>
                        <a:t>Salivary glands:</a:t>
                      </a:r>
                    </a:p>
                  </a:txBody>
                  <a:tcPr/>
                </a:tc>
                <a:tc>
                  <a:txBody>
                    <a:bodyPr/>
                    <a:lstStyle/>
                    <a:p>
                      <a:r>
                        <a:rPr lang="en-GB" dirty="0"/>
                        <a:t>Heart:</a:t>
                      </a:r>
                    </a:p>
                    <a:p>
                      <a:endParaRPr lang="en-GB" dirty="0"/>
                    </a:p>
                    <a:p>
                      <a:r>
                        <a:rPr lang="en-GB" dirty="0"/>
                        <a:t>Lungs:</a:t>
                      </a:r>
                    </a:p>
                    <a:p>
                      <a:endParaRPr lang="en-GB" dirty="0"/>
                    </a:p>
                    <a:p>
                      <a:r>
                        <a:rPr lang="en-GB" dirty="0"/>
                        <a:t>Blood</a:t>
                      </a:r>
                      <a:r>
                        <a:rPr lang="en-GB" baseline="0" dirty="0"/>
                        <a:t> Vessels:</a:t>
                      </a:r>
                      <a:endParaRPr lang="en-GB" dirty="0"/>
                    </a:p>
                  </a:txBody>
                  <a:tcPr/>
                </a:tc>
                <a:extLst>
                  <a:ext uri="{0D108BD9-81ED-4DB2-BD59-A6C34878D82A}">
                    <a16:rowId xmlns:a16="http://schemas.microsoft.com/office/drawing/2014/main" val="10001"/>
                  </a:ext>
                </a:extLst>
              </a:tr>
            </a:tbl>
          </a:graphicData>
        </a:graphic>
      </p:graphicFrame>
      <p:pic>
        <p:nvPicPr>
          <p:cNvPr id="9" name="Picture 8"/>
          <p:cNvPicPr>
            <a:picLocks noChangeAspect="1"/>
          </p:cNvPicPr>
          <p:nvPr/>
        </p:nvPicPr>
        <p:blipFill rotWithShape="1">
          <a:blip r:embed="rId5"/>
          <a:srcRect b="2752"/>
          <a:stretch/>
        </p:blipFill>
        <p:spPr>
          <a:xfrm>
            <a:off x="5394325" y="1657350"/>
            <a:ext cx="1320800" cy="2303463"/>
          </a:xfrm>
          <a:prstGeom prst="rect">
            <a:avLst/>
          </a:prstGeom>
          <a:effectLst>
            <a:outerShdw blurRad="50800" dist="38100" dir="18900000" algn="bl" rotWithShape="0">
              <a:prstClr val="black">
                <a:alpha val="40000"/>
              </a:prstClr>
            </a:outerShdw>
          </a:effectLst>
        </p:spPr>
      </p:pic>
      <p:pic>
        <p:nvPicPr>
          <p:cNvPr id="11" name="Picture 10"/>
          <p:cNvPicPr>
            <a:picLocks noChangeAspect="1"/>
          </p:cNvPicPr>
          <p:nvPr/>
        </p:nvPicPr>
        <p:blipFill rotWithShape="1">
          <a:blip r:embed="rId6"/>
          <a:srcRect t="1" b="-792"/>
          <a:stretch/>
        </p:blipFill>
        <p:spPr>
          <a:xfrm>
            <a:off x="3938588" y="1595438"/>
            <a:ext cx="949325" cy="2487612"/>
          </a:xfrm>
          <a:prstGeom prst="rect">
            <a:avLst/>
          </a:prstGeom>
          <a:effectLst>
            <a:outerShdw blurRad="50800" dist="38100" dir="18900000" algn="bl" rotWithShape="0">
              <a:prstClr val="black">
                <a:alpha val="40000"/>
              </a:prstClr>
            </a:outerShdw>
          </a:effectLst>
        </p:spPr>
      </p:pic>
      <p:pic>
        <p:nvPicPr>
          <p:cNvPr id="12" name="Picture 11"/>
          <p:cNvPicPr>
            <a:picLocks noChangeAspect="1"/>
          </p:cNvPicPr>
          <p:nvPr/>
        </p:nvPicPr>
        <p:blipFill rotWithShape="1">
          <a:blip r:embed="rId7"/>
          <a:srcRect b="-986"/>
          <a:stretch/>
        </p:blipFill>
        <p:spPr>
          <a:xfrm>
            <a:off x="2051050" y="1670050"/>
            <a:ext cx="1517650" cy="2393950"/>
          </a:xfrm>
          <a:prstGeom prst="rect">
            <a:avLst/>
          </a:prstGeom>
          <a:effectLst>
            <a:outerShdw blurRad="50800" dist="38100" dir="18900000" algn="bl" rotWithShape="0">
              <a:prstClr val="black">
                <a:alpha val="40000"/>
              </a:prstClr>
            </a:outerShdw>
          </a:effectLst>
        </p:spPr>
      </p:pic>
      <p:pic>
        <p:nvPicPr>
          <p:cNvPr id="4" name="Picture 3"/>
          <p:cNvPicPr>
            <a:picLocks noChangeAspect="1"/>
          </p:cNvPicPr>
          <p:nvPr/>
        </p:nvPicPr>
        <p:blipFill>
          <a:blip r:embed="rId8"/>
          <a:stretch>
            <a:fillRect/>
          </a:stretch>
        </p:blipFill>
        <p:spPr>
          <a:xfrm>
            <a:off x="7016750" y="1576388"/>
            <a:ext cx="1331913" cy="2487612"/>
          </a:xfrm>
          <a:prstGeom prst="rect">
            <a:avLst/>
          </a:prstGeom>
          <a:effectLst>
            <a:outerShdw blurRad="50800" dist="38100" dir="18900000" algn="bl" rotWithShape="0">
              <a:prstClr val="black">
                <a:alpha val="40000"/>
              </a:prst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0724"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30725"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30726" name="Content Placeholder 15"/>
          <p:cNvSpPr>
            <a:spLocks noGrp="1"/>
          </p:cNvSpPr>
          <p:nvPr>
            <p:ph idx="1"/>
          </p:nvPr>
        </p:nvSpPr>
        <p:spPr>
          <a:xfrm>
            <a:off x="628650" y="1127125"/>
            <a:ext cx="7886700" cy="1409700"/>
          </a:xfrm>
        </p:spPr>
        <p:txBody>
          <a:bodyPr/>
          <a:lstStyle/>
          <a:p>
            <a:pPr eaLnBrk="1" hangingPunct="1"/>
            <a:r>
              <a:rPr lang="en-GB" altLang="en-US"/>
              <a:t>I can identify and name the parts of the human circulatory system.</a:t>
            </a:r>
          </a:p>
        </p:txBody>
      </p:sp>
      <p:sp>
        <p:nvSpPr>
          <p:cNvPr id="30727"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r>
              <a:rPr lang="en-GB" altLang="en-US"/>
              <a:t>I can identify the parts of the circulatory system.</a:t>
            </a:r>
          </a:p>
          <a:p>
            <a:r>
              <a:rPr lang="en-GB" altLang="en-US"/>
              <a:t>I can name the parts of the circulatory system.</a:t>
            </a:r>
          </a:p>
        </p:txBody>
      </p:sp>
      <p:pic>
        <p:nvPicPr>
          <p:cNvPr id="3072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4879</TotalTime>
  <Words>626</Words>
  <Application>Microsoft Office PowerPoint</Application>
  <PresentationFormat>On-screen Show (4:3)</PresentationFormat>
  <Paragraphs>95</Paragraphs>
  <Slides>15</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Sassoon Infant Rg</vt:lpstr>
      <vt:lpstr>BPreplay</vt:lpstr>
      <vt:lpstr>Calibri</vt:lpstr>
      <vt:lpstr>Arial</vt:lpstr>
      <vt:lpstr>Sassoon Infant Md</vt:lpstr>
      <vt:lpstr>Office Theme</vt:lpstr>
      <vt:lpstr>Science</vt:lpstr>
      <vt:lpstr>PowerPoint Presentation</vt:lpstr>
      <vt:lpstr>PowerPoint Presentation</vt:lpstr>
      <vt:lpstr>Systems in the Body: a Reminder</vt:lpstr>
      <vt:lpstr>Systems in the Body: Answers</vt:lpstr>
      <vt:lpstr>Systems in Your Body</vt:lpstr>
      <vt:lpstr>Systems in Your Body</vt:lpstr>
      <vt:lpstr>The Circulatory System</vt:lpstr>
      <vt:lpstr>Parts of the Circulatory  System: Heart</vt:lpstr>
      <vt:lpstr>Parts of the Circulatory  System: Lungs</vt:lpstr>
      <vt:lpstr>Parts of the Circulatory System: Blood Vessels</vt:lpstr>
      <vt:lpstr>Parts of the Circulatory  System</vt:lpstr>
      <vt:lpstr>Systems In The Body:  Functions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Joe Danby</cp:lastModifiedBy>
  <cp:revision>375</cp:revision>
  <dcterms:created xsi:type="dcterms:W3CDTF">2014-10-01T16:09:27Z</dcterms:created>
  <dcterms:modified xsi:type="dcterms:W3CDTF">2020-06-18T10:33:47Z</dcterms:modified>
</cp:coreProperties>
</file>