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D7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4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1C281-100F-4367-A2E2-11EFE2DACA7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6171-C857-4BBE-9D60-B3A9F21E6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106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1C281-100F-4367-A2E2-11EFE2DACA7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6171-C857-4BBE-9D60-B3A9F21E6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009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1C281-100F-4367-A2E2-11EFE2DACA7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6171-C857-4BBE-9D60-B3A9F21E6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40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1C281-100F-4367-A2E2-11EFE2DACA7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6171-C857-4BBE-9D60-B3A9F21E6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16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1C281-100F-4367-A2E2-11EFE2DACA7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6171-C857-4BBE-9D60-B3A9F21E6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069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1C281-100F-4367-A2E2-11EFE2DACA7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6171-C857-4BBE-9D60-B3A9F21E6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155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1C281-100F-4367-A2E2-11EFE2DACA7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6171-C857-4BBE-9D60-B3A9F21E6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029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1C281-100F-4367-A2E2-11EFE2DACA7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6171-C857-4BBE-9D60-B3A9F21E6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658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1C281-100F-4367-A2E2-11EFE2DACA7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6171-C857-4BBE-9D60-B3A9F21E6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63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1C281-100F-4367-A2E2-11EFE2DACA7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6171-C857-4BBE-9D60-B3A9F21E6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0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1C281-100F-4367-A2E2-11EFE2DACA7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B6171-C857-4BBE-9D60-B3A9F21E6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914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1C281-100F-4367-A2E2-11EFE2DACA7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B6171-C857-4BBE-9D60-B3A9F21E6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540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493239" y="1592796"/>
            <a:ext cx="3312284" cy="2392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1500" b="1" dirty="0">
                <a:solidFill>
                  <a:srgbClr val="FF0000"/>
                </a:solidFill>
              </a:rPr>
              <a:t>Science - Year 3/4A Summer 1</a:t>
            </a:r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1350" dirty="0"/>
              <a:t>States of Matter</a:t>
            </a:r>
          </a:p>
          <a:p>
            <a:pPr marL="0" indent="0" algn="ctr">
              <a:buNone/>
            </a:pPr>
            <a:r>
              <a:rPr lang="en-GB" b="1" dirty="0"/>
              <a:t>What’s the Matter?</a:t>
            </a:r>
            <a:endParaRPr lang="en-GB" sz="1350" dirty="0"/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1350" dirty="0"/>
              <a:t>Session 1</a:t>
            </a:r>
          </a:p>
          <a:p>
            <a:pPr marL="0" indent="0" algn="ctr">
              <a:buNone/>
            </a:pPr>
            <a:r>
              <a:rPr lang="en-GB" sz="1350" b="1" dirty="0"/>
              <a:t>Plenary PowerPoint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11905" y="6206148"/>
            <a:ext cx="567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© Original resource copyright Hamilton Trust, who give permission for it to be adapted as wished by individual users.</a:t>
            </a:r>
          </a:p>
          <a:p>
            <a:r>
              <a:rPr lang="en-GB" sz="900" dirty="0"/>
              <a:t>We refer you to our warning, at the foot of the block overview, about links to other websites.</a:t>
            </a:r>
          </a:p>
        </p:txBody>
      </p:sp>
    </p:spTree>
    <p:extLst>
      <p:ext uri="{BB962C8B-B14F-4D97-AF65-F5344CB8AC3E}">
        <p14:creationId xmlns:p14="http://schemas.microsoft.com/office/powerpoint/2010/main" val="1555172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414" y="982864"/>
            <a:ext cx="3363199" cy="30496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21" y="2218764"/>
            <a:ext cx="4726643" cy="392147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86099" y="1210714"/>
            <a:ext cx="5741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Why do solids hold their shape?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22376" y="4294319"/>
            <a:ext cx="5513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Why do liquids flow?</a:t>
            </a:r>
          </a:p>
        </p:txBody>
      </p:sp>
    </p:spTree>
    <p:extLst>
      <p:ext uri="{BB962C8B-B14F-4D97-AF65-F5344CB8AC3E}">
        <p14:creationId xmlns:p14="http://schemas.microsoft.com/office/powerpoint/2010/main" val="7645669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5046" y="1573306"/>
            <a:ext cx="96415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Materials are made of tiny particles that are far too small to see.  Particles are made of atoms.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833" y="3099269"/>
            <a:ext cx="2163295" cy="2217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255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267291" y="1046931"/>
            <a:ext cx="4030849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Solids</a:t>
            </a:r>
          </a:p>
          <a:p>
            <a:pPr algn="ctr"/>
            <a:r>
              <a:rPr lang="en-GB" sz="2400" dirty="0"/>
              <a:t>In a solid, the particles are held tightly together with strong bonds between them. These particles do not move easily so a solid keeps its shape.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1801348" y="4648931"/>
            <a:ext cx="2962734" cy="939982"/>
            <a:chOff x="1953045" y="4186707"/>
            <a:chExt cx="2962734" cy="939982"/>
          </a:xfrm>
        </p:grpSpPr>
        <p:grpSp>
          <p:nvGrpSpPr>
            <p:cNvPr id="31" name="Group 30"/>
            <p:cNvGrpSpPr/>
            <p:nvPr/>
          </p:nvGrpSpPr>
          <p:grpSpPr>
            <a:xfrm>
              <a:off x="1953045" y="4195483"/>
              <a:ext cx="1475955" cy="931206"/>
              <a:chOff x="1589974" y="2164977"/>
              <a:chExt cx="2068189" cy="1367115"/>
            </a:xfrm>
          </p:grpSpPr>
          <p:grpSp>
            <p:nvGrpSpPr>
              <p:cNvPr id="9" name="Group 8"/>
              <p:cNvGrpSpPr/>
              <p:nvPr/>
            </p:nvGrpSpPr>
            <p:grpSpPr>
              <a:xfrm>
                <a:off x="1589974" y="2164977"/>
                <a:ext cx="2050260" cy="316005"/>
                <a:chOff x="1589974" y="2164977"/>
                <a:chExt cx="2050260" cy="316005"/>
              </a:xfrm>
            </p:grpSpPr>
            <p:sp>
              <p:nvSpPr>
                <p:cNvPr id="3" name="Oval 2"/>
                <p:cNvSpPr/>
                <p:nvPr/>
              </p:nvSpPr>
              <p:spPr>
                <a:xfrm>
                  <a:off x="158997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" name="Oval 3"/>
                <p:cNvSpPr/>
                <p:nvPr/>
              </p:nvSpPr>
              <p:spPr>
                <a:xfrm>
                  <a:off x="1940859" y="2169459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" name="Oval 4"/>
                <p:cNvSpPr/>
                <p:nvPr/>
              </p:nvSpPr>
              <p:spPr>
                <a:xfrm>
                  <a:off x="229174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" name="Oval 5"/>
                <p:cNvSpPr/>
                <p:nvPr/>
              </p:nvSpPr>
              <p:spPr>
                <a:xfrm>
                  <a:off x="2642629" y="2164977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" name="Oval 6"/>
                <p:cNvSpPr/>
                <p:nvPr/>
              </p:nvSpPr>
              <p:spPr>
                <a:xfrm>
                  <a:off x="299351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" name="Oval 7"/>
                <p:cNvSpPr/>
                <p:nvPr/>
              </p:nvSpPr>
              <p:spPr>
                <a:xfrm>
                  <a:off x="3344399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0" name="Group 9"/>
              <p:cNvGrpSpPr/>
              <p:nvPr/>
            </p:nvGrpSpPr>
            <p:grpSpPr>
              <a:xfrm>
                <a:off x="1589974" y="2505636"/>
                <a:ext cx="2050260" cy="316005"/>
                <a:chOff x="1589974" y="2164977"/>
                <a:chExt cx="2050260" cy="316005"/>
              </a:xfrm>
            </p:grpSpPr>
            <p:sp>
              <p:nvSpPr>
                <p:cNvPr id="11" name="Oval 10"/>
                <p:cNvSpPr/>
                <p:nvPr/>
              </p:nvSpPr>
              <p:spPr>
                <a:xfrm>
                  <a:off x="158997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" name="Oval 11"/>
                <p:cNvSpPr/>
                <p:nvPr/>
              </p:nvSpPr>
              <p:spPr>
                <a:xfrm>
                  <a:off x="1940859" y="2169459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229174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>
                  <a:off x="2642629" y="2164977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" name="Oval 14"/>
                <p:cNvSpPr/>
                <p:nvPr/>
              </p:nvSpPr>
              <p:spPr>
                <a:xfrm>
                  <a:off x="299351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" name="Oval 15"/>
                <p:cNvSpPr/>
                <p:nvPr/>
              </p:nvSpPr>
              <p:spPr>
                <a:xfrm>
                  <a:off x="3344399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7" name="Group 16"/>
              <p:cNvGrpSpPr/>
              <p:nvPr/>
            </p:nvGrpSpPr>
            <p:grpSpPr>
              <a:xfrm>
                <a:off x="1589974" y="2861982"/>
                <a:ext cx="2050260" cy="316005"/>
                <a:chOff x="1589974" y="2164977"/>
                <a:chExt cx="2050260" cy="316005"/>
              </a:xfrm>
            </p:grpSpPr>
            <p:sp>
              <p:nvSpPr>
                <p:cNvPr id="18" name="Oval 17"/>
                <p:cNvSpPr/>
                <p:nvPr/>
              </p:nvSpPr>
              <p:spPr>
                <a:xfrm>
                  <a:off x="158997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" name="Oval 18"/>
                <p:cNvSpPr/>
                <p:nvPr/>
              </p:nvSpPr>
              <p:spPr>
                <a:xfrm>
                  <a:off x="1940859" y="2169459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" name="Oval 19"/>
                <p:cNvSpPr/>
                <p:nvPr/>
              </p:nvSpPr>
              <p:spPr>
                <a:xfrm>
                  <a:off x="229174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" name="Oval 20"/>
                <p:cNvSpPr/>
                <p:nvPr/>
              </p:nvSpPr>
              <p:spPr>
                <a:xfrm>
                  <a:off x="2642629" y="2164977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" name="Oval 21"/>
                <p:cNvSpPr/>
                <p:nvPr/>
              </p:nvSpPr>
              <p:spPr>
                <a:xfrm>
                  <a:off x="299351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3" name="Oval 22"/>
                <p:cNvSpPr/>
                <p:nvPr/>
              </p:nvSpPr>
              <p:spPr>
                <a:xfrm>
                  <a:off x="3344399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" name="Group 23"/>
              <p:cNvGrpSpPr/>
              <p:nvPr/>
            </p:nvGrpSpPr>
            <p:grpSpPr>
              <a:xfrm>
                <a:off x="1607903" y="3216087"/>
                <a:ext cx="2050260" cy="316005"/>
                <a:chOff x="1589974" y="2164977"/>
                <a:chExt cx="2050260" cy="316005"/>
              </a:xfrm>
            </p:grpSpPr>
            <p:sp>
              <p:nvSpPr>
                <p:cNvPr id="25" name="Oval 24"/>
                <p:cNvSpPr/>
                <p:nvPr/>
              </p:nvSpPr>
              <p:spPr>
                <a:xfrm>
                  <a:off x="158997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" name="Oval 25"/>
                <p:cNvSpPr/>
                <p:nvPr/>
              </p:nvSpPr>
              <p:spPr>
                <a:xfrm>
                  <a:off x="1940859" y="2169459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Oval 26"/>
                <p:cNvSpPr/>
                <p:nvPr/>
              </p:nvSpPr>
              <p:spPr>
                <a:xfrm>
                  <a:off x="229174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Oval 27"/>
                <p:cNvSpPr/>
                <p:nvPr/>
              </p:nvSpPr>
              <p:spPr>
                <a:xfrm>
                  <a:off x="2642629" y="2164977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" name="Oval 28"/>
                <p:cNvSpPr/>
                <p:nvPr/>
              </p:nvSpPr>
              <p:spPr>
                <a:xfrm>
                  <a:off x="299351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" name="Oval 29"/>
                <p:cNvSpPr/>
                <p:nvPr/>
              </p:nvSpPr>
              <p:spPr>
                <a:xfrm>
                  <a:off x="3344399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53" name="Group 52"/>
            <p:cNvGrpSpPr/>
            <p:nvPr/>
          </p:nvGrpSpPr>
          <p:grpSpPr>
            <a:xfrm>
              <a:off x="3439824" y="4186707"/>
              <a:ext cx="1475955" cy="931206"/>
              <a:chOff x="1589974" y="2164977"/>
              <a:chExt cx="2068189" cy="1367115"/>
            </a:xfrm>
          </p:grpSpPr>
          <p:grpSp>
            <p:nvGrpSpPr>
              <p:cNvPr id="54" name="Group 53"/>
              <p:cNvGrpSpPr/>
              <p:nvPr/>
            </p:nvGrpSpPr>
            <p:grpSpPr>
              <a:xfrm>
                <a:off x="1589974" y="2164977"/>
                <a:ext cx="2050260" cy="316005"/>
                <a:chOff x="1589974" y="2164977"/>
                <a:chExt cx="2050260" cy="316005"/>
              </a:xfrm>
            </p:grpSpPr>
            <p:sp>
              <p:nvSpPr>
                <p:cNvPr id="76" name="Oval 75"/>
                <p:cNvSpPr/>
                <p:nvPr/>
              </p:nvSpPr>
              <p:spPr>
                <a:xfrm>
                  <a:off x="158997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" name="Oval 76"/>
                <p:cNvSpPr/>
                <p:nvPr/>
              </p:nvSpPr>
              <p:spPr>
                <a:xfrm>
                  <a:off x="1940859" y="2169459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" name="Oval 77"/>
                <p:cNvSpPr/>
                <p:nvPr/>
              </p:nvSpPr>
              <p:spPr>
                <a:xfrm>
                  <a:off x="229174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" name="Oval 78"/>
                <p:cNvSpPr/>
                <p:nvPr/>
              </p:nvSpPr>
              <p:spPr>
                <a:xfrm>
                  <a:off x="2642629" y="2164977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" name="Oval 79"/>
                <p:cNvSpPr/>
                <p:nvPr/>
              </p:nvSpPr>
              <p:spPr>
                <a:xfrm>
                  <a:off x="299351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" name="Oval 80"/>
                <p:cNvSpPr/>
                <p:nvPr/>
              </p:nvSpPr>
              <p:spPr>
                <a:xfrm>
                  <a:off x="3344399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5" name="Group 54"/>
              <p:cNvGrpSpPr/>
              <p:nvPr/>
            </p:nvGrpSpPr>
            <p:grpSpPr>
              <a:xfrm>
                <a:off x="1589974" y="2505636"/>
                <a:ext cx="2050260" cy="316005"/>
                <a:chOff x="1589974" y="2164977"/>
                <a:chExt cx="2050260" cy="316005"/>
              </a:xfrm>
            </p:grpSpPr>
            <p:sp>
              <p:nvSpPr>
                <p:cNvPr id="70" name="Oval 69"/>
                <p:cNvSpPr/>
                <p:nvPr/>
              </p:nvSpPr>
              <p:spPr>
                <a:xfrm>
                  <a:off x="158997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" name="Oval 70"/>
                <p:cNvSpPr/>
                <p:nvPr/>
              </p:nvSpPr>
              <p:spPr>
                <a:xfrm>
                  <a:off x="1940859" y="2169459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" name="Oval 71"/>
                <p:cNvSpPr/>
                <p:nvPr/>
              </p:nvSpPr>
              <p:spPr>
                <a:xfrm>
                  <a:off x="229174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>
                  <a:off x="2642629" y="2164977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" name="Oval 73"/>
                <p:cNvSpPr/>
                <p:nvPr/>
              </p:nvSpPr>
              <p:spPr>
                <a:xfrm>
                  <a:off x="299351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" name="Oval 74"/>
                <p:cNvSpPr/>
                <p:nvPr/>
              </p:nvSpPr>
              <p:spPr>
                <a:xfrm>
                  <a:off x="3344399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6" name="Group 55"/>
              <p:cNvGrpSpPr/>
              <p:nvPr/>
            </p:nvGrpSpPr>
            <p:grpSpPr>
              <a:xfrm>
                <a:off x="1589974" y="2861982"/>
                <a:ext cx="2050260" cy="316005"/>
                <a:chOff x="1589974" y="2164977"/>
                <a:chExt cx="2050260" cy="316005"/>
              </a:xfrm>
            </p:grpSpPr>
            <p:sp>
              <p:nvSpPr>
                <p:cNvPr id="64" name="Oval 63"/>
                <p:cNvSpPr/>
                <p:nvPr/>
              </p:nvSpPr>
              <p:spPr>
                <a:xfrm>
                  <a:off x="158997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1940859" y="2169459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>
                  <a:off x="229174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" name="Oval 66"/>
                <p:cNvSpPr/>
                <p:nvPr/>
              </p:nvSpPr>
              <p:spPr>
                <a:xfrm>
                  <a:off x="2642629" y="2164977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" name="Oval 67"/>
                <p:cNvSpPr/>
                <p:nvPr/>
              </p:nvSpPr>
              <p:spPr>
                <a:xfrm>
                  <a:off x="299351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" name="Oval 68"/>
                <p:cNvSpPr/>
                <p:nvPr/>
              </p:nvSpPr>
              <p:spPr>
                <a:xfrm>
                  <a:off x="3344399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7" name="Group 56"/>
              <p:cNvGrpSpPr/>
              <p:nvPr/>
            </p:nvGrpSpPr>
            <p:grpSpPr>
              <a:xfrm>
                <a:off x="1607903" y="3216087"/>
                <a:ext cx="2050260" cy="316005"/>
                <a:chOff x="1589974" y="2164977"/>
                <a:chExt cx="2050260" cy="316005"/>
              </a:xfrm>
            </p:grpSpPr>
            <p:sp>
              <p:nvSpPr>
                <p:cNvPr id="58" name="Oval 57"/>
                <p:cNvSpPr/>
                <p:nvPr/>
              </p:nvSpPr>
              <p:spPr>
                <a:xfrm>
                  <a:off x="158997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1940859" y="2169459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" name="Oval 59"/>
                <p:cNvSpPr/>
                <p:nvPr/>
              </p:nvSpPr>
              <p:spPr>
                <a:xfrm>
                  <a:off x="229174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" name="Oval 60"/>
                <p:cNvSpPr/>
                <p:nvPr/>
              </p:nvSpPr>
              <p:spPr>
                <a:xfrm>
                  <a:off x="2642629" y="2164977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" name="Oval 61"/>
                <p:cNvSpPr/>
                <p:nvPr/>
              </p:nvSpPr>
              <p:spPr>
                <a:xfrm>
                  <a:off x="2993514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" name="Oval 62"/>
                <p:cNvSpPr/>
                <p:nvPr/>
              </p:nvSpPr>
              <p:spPr>
                <a:xfrm>
                  <a:off x="3344399" y="2171700"/>
                  <a:ext cx="295835" cy="309282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grpSp>
        <p:nvGrpSpPr>
          <p:cNvPr id="114" name="Group 113"/>
          <p:cNvGrpSpPr/>
          <p:nvPr/>
        </p:nvGrpSpPr>
        <p:grpSpPr>
          <a:xfrm>
            <a:off x="7251595" y="4223350"/>
            <a:ext cx="2300000" cy="1736574"/>
            <a:chOff x="6683913" y="4047565"/>
            <a:chExt cx="2300000" cy="1736574"/>
          </a:xfrm>
        </p:grpSpPr>
        <p:cxnSp>
          <p:nvCxnSpPr>
            <p:cNvPr id="34" name="Straight Connector 33"/>
            <p:cNvCxnSpPr/>
            <p:nvPr/>
          </p:nvCxnSpPr>
          <p:spPr>
            <a:xfrm>
              <a:off x="6683913" y="4047565"/>
              <a:ext cx="538526" cy="171561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7207623" y="5763184"/>
              <a:ext cx="1204207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>
              <a:off x="8414263" y="4047565"/>
              <a:ext cx="569650" cy="173657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Oval 45"/>
            <p:cNvSpPr/>
            <p:nvPr/>
          </p:nvSpPr>
          <p:spPr>
            <a:xfrm>
              <a:off x="8162994" y="5228662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/>
            <p:cNvSpPr/>
            <p:nvPr/>
          </p:nvSpPr>
          <p:spPr>
            <a:xfrm>
              <a:off x="7507940" y="5126688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7137166" y="5064494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8321924" y="5322009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7915835" y="5517775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/>
            <p:cNvSpPr/>
            <p:nvPr/>
          </p:nvSpPr>
          <p:spPr>
            <a:xfrm>
              <a:off x="7736540" y="5253315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7328645" y="5462865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7581264" y="5520016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7167280" y="5309905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/>
            <p:cNvSpPr/>
            <p:nvPr/>
          </p:nvSpPr>
          <p:spPr>
            <a:xfrm>
              <a:off x="8232535" y="4939548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8011225" y="4902951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7665453" y="4933949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7910437" y="5086346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8370859" y="5104275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8076250" y="4673689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8318929" y="4663323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8220323" y="5528981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/>
            <p:cNvSpPr/>
            <p:nvPr/>
          </p:nvSpPr>
          <p:spPr>
            <a:xfrm>
              <a:off x="7889253" y="4796951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/>
            <p:cNvSpPr/>
            <p:nvPr/>
          </p:nvSpPr>
          <p:spPr>
            <a:xfrm>
              <a:off x="7491616" y="4784480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7036863" y="4841031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/>
            <p:cNvSpPr/>
            <p:nvPr/>
          </p:nvSpPr>
          <p:spPr>
            <a:xfrm>
              <a:off x="7338414" y="4997535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Oval 96"/>
            <p:cNvSpPr/>
            <p:nvPr/>
          </p:nvSpPr>
          <p:spPr>
            <a:xfrm>
              <a:off x="8467163" y="4796951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/>
            <p:cNvSpPr/>
            <p:nvPr/>
          </p:nvSpPr>
          <p:spPr>
            <a:xfrm>
              <a:off x="7716684" y="4617568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/>
            <p:cNvSpPr/>
            <p:nvPr/>
          </p:nvSpPr>
          <p:spPr>
            <a:xfrm>
              <a:off x="7812740" y="5431488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/>
            <p:cNvSpPr/>
            <p:nvPr/>
          </p:nvSpPr>
          <p:spPr>
            <a:xfrm>
              <a:off x="6984953" y="4617568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/>
            <p:cNvSpPr/>
            <p:nvPr/>
          </p:nvSpPr>
          <p:spPr>
            <a:xfrm>
              <a:off x="7229082" y="4739240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Flowchart: Manual Operation 101"/>
            <p:cNvSpPr/>
            <p:nvPr/>
          </p:nvSpPr>
          <p:spPr>
            <a:xfrm>
              <a:off x="6838077" y="4622644"/>
              <a:ext cx="1936507" cy="1136840"/>
            </a:xfrm>
            <a:prstGeom prst="flowChartManualOperation">
              <a:avLst/>
            </a:prstGeom>
            <a:solidFill>
              <a:srgbClr val="BDD7EE">
                <a:alpha val="43137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7985386" y="4595642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7451910" y="5431488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8556810" y="4627191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7393287" y="4635311"/>
              <a:ext cx="179295" cy="1860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5" name="TextBox 114"/>
          <p:cNvSpPr txBox="1"/>
          <p:nvPr/>
        </p:nvSpPr>
        <p:spPr>
          <a:xfrm>
            <a:off x="6112778" y="950677"/>
            <a:ext cx="45776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Liquids</a:t>
            </a:r>
          </a:p>
          <a:p>
            <a:pPr algn="ctr"/>
            <a:r>
              <a:rPr lang="en-GB" sz="2400" dirty="0"/>
              <a:t>In a liquid, </a:t>
            </a:r>
            <a:r>
              <a:rPr lang="en-GB" sz="2400"/>
              <a:t>the particles </a:t>
            </a:r>
            <a:r>
              <a:rPr lang="en-GB" sz="2400" dirty="0"/>
              <a:t>are not held so tightly together because they have weaker bonds between them. This makes them more free to move around so liquids can flow. But a liquid can’t hold its shape unless it is in a container. </a:t>
            </a:r>
          </a:p>
          <a:p>
            <a:pPr algn="ctr"/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2766041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6915</TotalTime>
  <Words>169</Words>
  <Application>Microsoft Office PowerPoint</Application>
  <PresentationFormat>Custom</PresentationFormat>
  <Paragraphs>16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 Searson</dc:creator>
  <cp:lastModifiedBy>DeputyHead</cp:lastModifiedBy>
  <cp:revision>9</cp:revision>
  <dcterms:created xsi:type="dcterms:W3CDTF">2017-11-22T16:10:57Z</dcterms:created>
  <dcterms:modified xsi:type="dcterms:W3CDTF">2020-04-14T04:29:53Z</dcterms:modified>
</cp:coreProperties>
</file>