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6" r:id="rId3"/>
    <p:sldId id="257" r:id="rId4"/>
    <p:sldId id="258" r:id="rId5"/>
    <p:sldId id="272" r:id="rId6"/>
    <p:sldId id="259" r:id="rId7"/>
    <p:sldId id="260" r:id="rId8"/>
    <p:sldId id="261" r:id="rId9"/>
    <p:sldId id="262" r:id="rId10"/>
    <p:sldId id="263" r:id="rId11"/>
    <p:sldId id="264" r:id="rId12"/>
    <p:sldId id="265" r:id="rId13"/>
    <p:sldId id="266" r:id="rId14"/>
    <p:sldId id="269" r:id="rId15"/>
    <p:sldId id="267" r:id="rId16"/>
    <p:sldId id="268" r:id="rId17"/>
    <p:sldId id="270"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97" autoAdjust="0"/>
    <p:restoredTop sz="94660"/>
  </p:normalViewPr>
  <p:slideViewPr>
    <p:cSldViewPr snapToGrid="0">
      <p:cViewPr varScale="1">
        <p:scale>
          <a:sx n="67" d="100"/>
          <a:sy n="67" d="100"/>
        </p:scale>
        <p:origin x="78" y="1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280419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2491038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1389036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1512051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2872097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3022801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1532196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1707034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4282038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1581850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743882-8388-43B9-952D-D5958D0F8762}"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7B029-AD86-4E0B-85D9-ECAC5DF07537}" type="slidenum">
              <a:rPr lang="en-GB" smtClean="0"/>
              <a:pPr/>
              <a:t>‹#›</a:t>
            </a:fld>
            <a:endParaRPr lang="en-GB"/>
          </a:p>
        </p:txBody>
      </p:sp>
    </p:spTree>
    <p:extLst>
      <p:ext uri="{BB962C8B-B14F-4D97-AF65-F5344CB8AC3E}">
        <p14:creationId xmlns:p14="http://schemas.microsoft.com/office/powerpoint/2010/main" val="615881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743882-8388-43B9-952D-D5958D0F8762}" type="datetimeFigureOut">
              <a:rPr lang="en-GB" smtClean="0"/>
              <a:pPr/>
              <a:t>03/07/2020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27B029-AD86-4E0B-85D9-ECAC5DF07537}" type="slidenum">
              <a:rPr lang="en-GB" smtClean="0"/>
              <a:pPr/>
              <a:t>‹#›</a:t>
            </a:fld>
            <a:endParaRPr lang="en-GB"/>
          </a:p>
        </p:txBody>
      </p:sp>
    </p:spTree>
    <p:extLst>
      <p:ext uri="{BB962C8B-B14F-4D97-AF65-F5344CB8AC3E}">
        <p14:creationId xmlns:p14="http://schemas.microsoft.com/office/powerpoint/2010/main" val="730024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493239" y="1592796"/>
            <a:ext cx="3312284" cy="2707408"/>
          </a:xfrm>
          <a:prstGeom prst="rect">
            <a:avLst/>
          </a:prstGeom>
          <a:noFill/>
        </p:spPr>
        <p:txBody>
          <a:bodyPr wrap="square" rtlCol="0">
            <a:spAutoFit/>
          </a:bodyPr>
          <a:lstStyle/>
          <a:p>
            <a:pPr marL="0" indent="0" algn="ctr">
              <a:buNone/>
            </a:pPr>
            <a:r>
              <a:rPr lang="en-GB" sz="1500" b="1" dirty="0">
                <a:solidFill>
                  <a:srgbClr val="FF0000"/>
                </a:solidFill>
              </a:rPr>
              <a:t>Science - Year 3</a:t>
            </a:r>
          </a:p>
          <a:p>
            <a:pPr marL="0" indent="0" algn="ctr">
              <a:buNone/>
            </a:pPr>
            <a:endParaRPr lang="en-GB" sz="1350" dirty="0"/>
          </a:p>
          <a:p>
            <a:pPr marL="0" indent="0" algn="ctr">
              <a:buNone/>
            </a:pPr>
            <a:r>
              <a:rPr lang="en-GB" sz="1350" dirty="0"/>
              <a:t>Light – Block 3L</a:t>
            </a:r>
          </a:p>
          <a:p>
            <a:pPr marL="0" indent="0" algn="ctr">
              <a:buNone/>
            </a:pPr>
            <a:endParaRPr lang="en-GB" sz="1350" dirty="0"/>
          </a:p>
          <a:p>
            <a:pPr marL="0" indent="0" algn="ctr">
              <a:buNone/>
            </a:pPr>
            <a:r>
              <a:rPr lang="en-GB" b="1" dirty="0"/>
              <a:t>Light and Shadows</a:t>
            </a:r>
            <a:endParaRPr lang="en-GB" sz="1350" dirty="0"/>
          </a:p>
          <a:p>
            <a:pPr marL="0" indent="0" algn="ctr">
              <a:buNone/>
            </a:pPr>
            <a:endParaRPr lang="en-GB" sz="1350" dirty="0"/>
          </a:p>
          <a:p>
            <a:pPr marL="0" indent="0" algn="ctr">
              <a:buNone/>
            </a:pPr>
            <a:r>
              <a:rPr lang="en-GB" sz="1350" dirty="0"/>
              <a:t>Session 2</a:t>
            </a:r>
          </a:p>
          <a:p>
            <a:pPr marL="0" indent="0" algn="ctr">
              <a:buNone/>
            </a:pPr>
            <a:r>
              <a:rPr lang="en-GB" sz="1350" b="1" dirty="0"/>
              <a:t>Five Lives PowerPoint</a:t>
            </a:r>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t>© Original resource copyright Hamilton Trust, who give permission for it to be adapted as wished by individual users.</a:t>
            </a:r>
          </a:p>
          <a:p>
            <a:r>
              <a:rPr lang="en-GB" sz="900" dirty="0"/>
              <a:t>We refer you to our warning, at the foot of the block overview, about links to other websites.</a:t>
            </a:r>
          </a:p>
        </p:txBody>
      </p:sp>
    </p:spTree>
    <p:extLst>
      <p:ext uri="{BB962C8B-B14F-4D97-AF65-F5344CB8AC3E}">
        <p14:creationId xmlns:p14="http://schemas.microsoft.com/office/powerpoint/2010/main" val="13536316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41713" y="624114"/>
            <a:ext cx="9027885" cy="1323439"/>
          </a:xfrm>
          <a:prstGeom prst="rect">
            <a:avLst/>
          </a:prstGeom>
          <a:noFill/>
        </p:spPr>
        <p:txBody>
          <a:bodyPr wrap="square" rtlCol="0">
            <a:spAutoFit/>
          </a:bodyPr>
          <a:lstStyle/>
          <a:p>
            <a:pPr algn="ctr"/>
            <a:r>
              <a:rPr lang="en-GB" sz="4000" dirty="0"/>
              <a:t>Let’s play Five Lives to recap on everything we already know about light </a:t>
            </a:r>
          </a:p>
        </p:txBody>
      </p:sp>
      <p:pic>
        <p:nvPicPr>
          <p:cNvPr id="1026" name="Picture 2" descr="http://media-2.web.britannica.com/eb-media/80/150780-004-83AAD576.jpg.pagespeed.ce.3k-boj7Rk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09976" y="2252353"/>
            <a:ext cx="4793796" cy="3599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7971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6183086" y="4107543"/>
            <a:ext cx="0" cy="1756228"/>
          </a:xfrm>
          <a:prstGeom prst="line">
            <a:avLst/>
          </a:prstGeom>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999851" y="2979111"/>
            <a:ext cx="10366469" cy="3539430"/>
          </a:xfrm>
          <a:prstGeom prst="rect">
            <a:avLst/>
          </a:prstGeom>
          <a:solidFill>
            <a:schemeClr val="accent5">
              <a:lumMod val="40000"/>
              <a:lumOff val="60000"/>
            </a:schemeClr>
          </a:solidFill>
        </p:spPr>
        <p:txBody>
          <a:bodyPr wrap="square" rtlCol="0">
            <a:spAutoFit/>
          </a:bodyPr>
          <a:lstStyle/>
          <a:p>
            <a:r>
              <a:rPr lang="en-GB" sz="3200" dirty="0"/>
              <a:t>This game is called “Five Lives” because each time you make a mistake you lose a life. </a:t>
            </a:r>
          </a:p>
          <a:p>
            <a:endParaRPr lang="en-GB" sz="3200" dirty="0"/>
          </a:p>
          <a:p>
            <a:r>
              <a:rPr lang="en-GB" sz="3200" dirty="0"/>
              <a:t>Once you have lost all five of your lives, you are out.</a:t>
            </a:r>
          </a:p>
          <a:p>
            <a:endParaRPr lang="en-GB" sz="3200" dirty="0"/>
          </a:p>
          <a:p>
            <a:r>
              <a:rPr lang="en-GB" sz="3200" dirty="0"/>
              <a:t>Some questions are easy and some are hard. Just give each question your best guess. </a:t>
            </a:r>
          </a:p>
        </p:txBody>
      </p:sp>
      <p:pic>
        <p:nvPicPr>
          <p:cNvPr id="2050" name="Picture 2" descr="https://static-secure.guim.co.uk/sys-images/Education/Pix/pictures/2013/3/14/1363267320229/All-about-light-from-bulb-00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6411" y="358656"/>
            <a:ext cx="3982611" cy="2389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949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5844" y="458430"/>
            <a:ext cx="5885645" cy="6001643"/>
          </a:xfrm>
          <a:prstGeom prst="rect">
            <a:avLst/>
          </a:prstGeom>
          <a:solidFill>
            <a:srgbClr val="FFFF66"/>
          </a:solidFill>
        </p:spPr>
        <p:txBody>
          <a:bodyPr wrap="square" rtlCol="0">
            <a:spAutoFit/>
          </a:bodyPr>
          <a:lstStyle/>
          <a:p>
            <a:r>
              <a:rPr lang="en-GB" sz="3200" dirty="0"/>
              <a:t>Each question has 2 possible answers: one on the left and one on the right. You must choose which you think is correct and stand on that side of the line.  If you are wrong, you lose a life!</a:t>
            </a:r>
          </a:p>
          <a:p>
            <a:endParaRPr lang="en-GB" sz="3200" dirty="0"/>
          </a:p>
          <a:p>
            <a:r>
              <a:rPr lang="en-GB" sz="3200" dirty="0"/>
              <a:t>Count the lives you have lost by holding up fingers in front of you. Hold up one finger for each life lost. If the whole class is out, then everyone is back in again!</a:t>
            </a:r>
          </a:p>
        </p:txBody>
      </p:sp>
      <p:pic>
        <p:nvPicPr>
          <p:cNvPr id="3074" name="Picture 2" descr="https://upload.wikimedia.org/wikipedia/commons/a/a1/Livermore_Centennial_Light_Bul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2343" y="552425"/>
            <a:ext cx="3875767" cy="5813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61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60537" y="965200"/>
            <a:ext cx="8775700" cy="1754326"/>
          </a:xfrm>
          <a:prstGeom prst="rect">
            <a:avLst/>
          </a:prstGeom>
          <a:noFill/>
        </p:spPr>
        <p:txBody>
          <a:bodyPr wrap="square" rtlCol="0">
            <a:spAutoFit/>
          </a:bodyPr>
          <a:lstStyle/>
          <a:p>
            <a:pPr algn="ctr"/>
            <a:r>
              <a:rPr lang="en-GB" sz="3600" dirty="0"/>
              <a:t>There are 12 questions altogether</a:t>
            </a:r>
          </a:p>
          <a:p>
            <a:endParaRPr lang="en-GB" sz="3600" dirty="0"/>
          </a:p>
          <a:p>
            <a:pPr algn="ctr"/>
            <a:r>
              <a:rPr lang="en-GB" sz="3600" dirty="0"/>
              <a:t>Good Luck!</a:t>
            </a:r>
          </a:p>
        </p:txBody>
      </p:sp>
      <p:pic>
        <p:nvPicPr>
          <p:cNvPr id="10242" name="Picture 2" descr="http://polymu.smugmug.com/Other/Portfolio/i-KPb5vFG/0/L/Paper%20Lanterns%20on%20Show-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4424" y="3022600"/>
            <a:ext cx="4987925" cy="3329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2619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1291771" y="899886"/>
            <a:ext cx="9927772" cy="769441"/>
          </a:xfrm>
          <a:prstGeom prst="rect">
            <a:avLst/>
          </a:prstGeom>
          <a:noFill/>
        </p:spPr>
        <p:txBody>
          <a:bodyPr wrap="square" rtlCol="0">
            <a:spAutoFit/>
          </a:bodyPr>
          <a:lstStyle/>
          <a:p>
            <a:r>
              <a:rPr lang="en-GB" sz="4400" dirty="0">
                <a:solidFill>
                  <a:schemeClr val="bg1"/>
                </a:solidFill>
              </a:rPr>
              <a:t>1. Total darkness is the same thing as …</a:t>
            </a:r>
          </a:p>
        </p:txBody>
      </p:sp>
      <p:cxnSp>
        <p:nvCxnSpPr>
          <p:cNvPr id="6" name="Straight Connector 5"/>
          <p:cNvCxnSpPr/>
          <p:nvPr/>
        </p:nvCxnSpPr>
        <p:spPr>
          <a:xfrm>
            <a:off x="6150992" y="3815622"/>
            <a:ext cx="14513" cy="251097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95715" y="5232400"/>
            <a:ext cx="3599543" cy="646331"/>
          </a:xfrm>
          <a:prstGeom prst="rect">
            <a:avLst/>
          </a:prstGeom>
          <a:noFill/>
        </p:spPr>
        <p:txBody>
          <a:bodyPr wrap="square" rtlCol="0">
            <a:spAutoFit/>
          </a:bodyPr>
          <a:lstStyle/>
          <a:p>
            <a:r>
              <a:rPr lang="en-GB" sz="3600" dirty="0">
                <a:solidFill>
                  <a:schemeClr val="bg1"/>
                </a:solidFill>
              </a:rPr>
              <a:t>Being in space</a:t>
            </a:r>
          </a:p>
        </p:txBody>
      </p:sp>
      <p:sp>
        <p:nvSpPr>
          <p:cNvPr id="10" name="TextBox 9"/>
          <p:cNvSpPr txBox="1"/>
          <p:nvPr/>
        </p:nvSpPr>
        <p:spPr>
          <a:xfrm>
            <a:off x="8069943" y="5232399"/>
            <a:ext cx="3149600" cy="646331"/>
          </a:xfrm>
          <a:prstGeom prst="rect">
            <a:avLst/>
          </a:prstGeom>
          <a:noFill/>
        </p:spPr>
        <p:txBody>
          <a:bodyPr wrap="square" rtlCol="0">
            <a:spAutoFit/>
          </a:bodyPr>
          <a:lstStyle/>
          <a:p>
            <a:r>
              <a:rPr lang="en-GB" sz="3600" dirty="0">
                <a:solidFill>
                  <a:schemeClr val="bg1"/>
                </a:solidFill>
              </a:rPr>
              <a:t>No light</a:t>
            </a:r>
          </a:p>
        </p:txBody>
      </p:sp>
      <p:sp>
        <p:nvSpPr>
          <p:cNvPr id="12" name="AutoShape 11"/>
          <p:cNvSpPr>
            <a:spLocks noChangeArrowheads="1"/>
          </p:cNvSpPr>
          <p:nvPr/>
        </p:nvSpPr>
        <p:spPr bwMode="auto">
          <a:xfrm>
            <a:off x="8651900" y="3338575"/>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
        <p:nvSpPr>
          <p:cNvPr id="7" name="Rectangle 1"/>
          <p:cNvSpPr>
            <a:spLocks noChangeArrowheads="1"/>
          </p:cNvSpPr>
          <p:nvPr/>
        </p:nvSpPr>
        <p:spPr bwMode="auto">
          <a:xfrm>
            <a:off x="208344" y="0"/>
            <a:ext cx="11736729"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Year 3	Science                   </a:t>
            </a:r>
            <a:r>
              <a:rPr lang="en-GB" sz="1200" b="1" dirty="0">
                <a:latin typeface="Calibri" pitchFamily="34" charset="0"/>
                <a:ea typeface="Calibri" pitchFamily="34" charset="0"/>
                <a:cs typeface="Times New Roman" pitchFamily="18" charset="0"/>
              </a:rPr>
              <a:t>                 </a:t>
            </a:r>
            <a:r>
              <a:rPr kumimoji="0" lang="en-GB"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          	Light– Block 3L – Light and Shadows		Session 2</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
        <p:nvSpPr>
          <p:cNvPr id="8" name="Rectangle 2"/>
          <p:cNvSpPr>
            <a:spLocks noChangeArrowheads="1"/>
          </p:cNvSpPr>
          <p:nvPr/>
        </p:nvSpPr>
        <p:spPr bwMode="auto">
          <a:xfrm>
            <a:off x="0" y="640080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sz="8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 Original resource copyright Hamilton Trust, who give permission for it to be adapted as wished by individual users.</a:t>
            </a:r>
            <a:endParaRPr kumimoji="0" lang="en-GB" sz="12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sz="8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We refer you to our warning, at the foot of the block overview, about links to other websites.</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0280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80">
                                          <p:stCondLst>
                                            <p:cond delay="0"/>
                                          </p:stCondLst>
                                        </p:cTn>
                                        <p:tgtEl>
                                          <p:spTgt spid="12"/>
                                        </p:tgtEl>
                                      </p:cBhvr>
                                    </p:animEffect>
                                    <p:anim calcmode="lin" valueType="num">
                                      <p:cBhvr>
                                        <p:cTn id="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3" dur="26">
                                          <p:stCondLst>
                                            <p:cond delay="650"/>
                                          </p:stCondLst>
                                        </p:cTn>
                                        <p:tgtEl>
                                          <p:spTgt spid="12"/>
                                        </p:tgtEl>
                                      </p:cBhvr>
                                      <p:to x="100000" y="60000"/>
                                    </p:animScale>
                                    <p:animScale>
                                      <p:cBhvr>
                                        <p:cTn id="14" dur="166" decel="50000">
                                          <p:stCondLst>
                                            <p:cond delay="676"/>
                                          </p:stCondLst>
                                        </p:cTn>
                                        <p:tgtEl>
                                          <p:spTgt spid="12"/>
                                        </p:tgtEl>
                                      </p:cBhvr>
                                      <p:to x="100000" y="100000"/>
                                    </p:animScale>
                                    <p:animScale>
                                      <p:cBhvr>
                                        <p:cTn id="15" dur="26">
                                          <p:stCondLst>
                                            <p:cond delay="1312"/>
                                          </p:stCondLst>
                                        </p:cTn>
                                        <p:tgtEl>
                                          <p:spTgt spid="12"/>
                                        </p:tgtEl>
                                      </p:cBhvr>
                                      <p:to x="100000" y="80000"/>
                                    </p:animScale>
                                    <p:animScale>
                                      <p:cBhvr>
                                        <p:cTn id="16" dur="166" decel="50000">
                                          <p:stCondLst>
                                            <p:cond delay="1338"/>
                                          </p:stCondLst>
                                        </p:cTn>
                                        <p:tgtEl>
                                          <p:spTgt spid="12"/>
                                        </p:tgtEl>
                                      </p:cBhvr>
                                      <p:to x="100000" y="100000"/>
                                    </p:animScale>
                                    <p:animScale>
                                      <p:cBhvr>
                                        <p:cTn id="17" dur="26">
                                          <p:stCondLst>
                                            <p:cond delay="1642"/>
                                          </p:stCondLst>
                                        </p:cTn>
                                        <p:tgtEl>
                                          <p:spTgt spid="12"/>
                                        </p:tgtEl>
                                      </p:cBhvr>
                                      <p:to x="100000" y="90000"/>
                                    </p:animScale>
                                    <p:animScale>
                                      <p:cBhvr>
                                        <p:cTn id="18" dur="166" decel="50000">
                                          <p:stCondLst>
                                            <p:cond delay="1668"/>
                                          </p:stCondLst>
                                        </p:cTn>
                                        <p:tgtEl>
                                          <p:spTgt spid="12"/>
                                        </p:tgtEl>
                                      </p:cBhvr>
                                      <p:to x="100000" y="100000"/>
                                    </p:animScale>
                                    <p:animScale>
                                      <p:cBhvr>
                                        <p:cTn id="19" dur="26">
                                          <p:stCondLst>
                                            <p:cond delay="1808"/>
                                          </p:stCondLst>
                                        </p:cTn>
                                        <p:tgtEl>
                                          <p:spTgt spid="12"/>
                                        </p:tgtEl>
                                      </p:cBhvr>
                                      <p:to x="100000" y="95000"/>
                                    </p:animScale>
                                    <p:animScale>
                                      <p:cBhvr>
                                        <p:cTn id="20"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1613647" y="847165"/>
            <a:ext cx="9278471" cy="707886"/>
          </a:xfrm>
          <a:prstGeom prst="rect">
            <a:avLst/>
          </a:prstGeom>
          <a:noFill/>
        </p:spPr>
        <p:txBody>
          <a:bodyPr wrap="square" rtlCol="0">
            <a:spAutoFit/>
          </a:bodyPr>
          <a:lstStyle/>
          <a:p>
            <a:r>
              <a:rPr lang="en-GB" sz="4000" dirty="0">
                <a:solidFill>
                  <a:schemeClr val="bg1"/>
                </a:solidFill>
              </a:rPr>
              <a:t>2. If there is no light you …</a:t>
            </a:r>
          </a:p>
        </p:txBody>
      </p:sp>
      <p:cxnSp>
        <p:nvCxnSpPr>
          <p:cNvPr id="4" name="Straight Connector 3"/>
          <p:cNvCxnSpPr/>
          <p:nvPr/>
        </p:nvCxnSpPr>
        <p:spPr>
          <a:xfrm>
            <a:off x="6225988" y="3173506"/>
            <a:ext cx="13447" cy="2716306"/>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941294" y="4545106"/>
            <a:ext cx="4558553" cy="584775"/>
          </a:xfrm>
          <a:prstGeom prst="rect">
            <a:avLst/>
          </a:prstGeom>
          <a:noFill/>
        </p:spPr>
        <p:txBody>
          <a:bodyPr wrap="square" rtlCol="0">
            <a:spAutoFit/>
          </a:bodyPr>
          <a:lstStyle/>
          <a:p>
            <a:r>
              <a:rPr lang="en-GB" sz="3200" dirty="0">
                <a:solidFill>
                  <a:schemeClr val="bg1"/>
                </a:solidFill>
              </a:rPr>
              <a:t>Cannot see at all</a:t>
            </a:r>
          </a:p>
        </p:txBody>
      </p:sp>
      <p:sp>
        <p:nvSpPr>
          <p:cNvPr id="6" name="TextBox 5"/>
          <p:cNvSpPr txBox="1"/>
          <p:nvPr/>
        </p:nvSpPr>
        <p:spPr>
          <a:xfrm>
            <a:off x="7140389" y="4320152"/>
            <a:ext cx="4585447" cy="1077218"/>
          </a:xfrm>
          <a:prstGeom prst="rect">
            <a:avLst/>
          </a:prstGeom>
          <a:solidFill>
            <a:schemeClr val="tx1"/>
          </a:solidFill>
        </p:spPr>
        <p:txBody>
          <a:bodyPr wrap="square" rtlCol="0">
            <a:spAutoFit/>
          </a:bodyPr>
          <a:lstStyle/>
          <a:p>
            <a:r>
              <a:rPr lang="en-GB" sz="3200" dirty="0">
                <a:solidFill>
                  <a:schemeClr val="bg1"/>
                </a:solidFill>
              </a:rPr>
              <a:t>Can only see once your eyes get used to the dark</a:t>
            </a:r>
          </a:p>
        </p:txBody>
      </p:sp>
      <p:sp>
        <p:nvSpPr>
          <p:cNvPr id="7" name="AutoShape 11"/>
          <p:cNvSpPr>
            <a:spLocks noChangeArrowheads="1"/>
          </p:cNvSpPr>
          <p:nvPr/>
        </p:nvSpPr>
        <p:spPr bwMode="auto">
          <a:xfrm>
            <a:off x="2748641" y="2491410"/>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
        <p:nvSpPr>
          <p:cNvPr id="8" name="Rectangle 1"/>
          <p:cNvSpPr>
            <a:spLocks noChangeArrowheads="1"/>
          </p:cNvSpPr>
          <p:nvPr/>
        </p:nvSpPr>
        <p:spPr bwMode="auto">
          <a:xfrm>
            <a:off x="208344" y="0"/>
            <a:ext cx="11736729"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Year 3	Science                   </a:t>
            </a:r>
            <a:r>
              <a:rPr lang="en-GB" sz="1200" b="1" dirty="0">
                <a:latin typeface="Calibri" pitchFamily="34" charset="0"/>
                <a:ea typeface="Calibri" pitchFamily="34" charset="0"/>
                <a:cs typeface="Times New Roman" pitchFamily="18" charset="0"/>
              </a:rPr>
              <a:t>                 </a:t>
            </a:r>
            <a:r>
              <a:rPr kumimoji="0" lang="en-GB"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          	Light– Block 3L – Light and Shadows		Session 2</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
        <p:nvSpPr>
          <p:cNvPr id="9" name="Rectangle 2"/>
          <p:cNvSpPr>
            <a:spLocks noChangeArrowheads="1"/>
          </p:cNvSpPr>
          <p:nvPr/>
        </p:nvSpPr>
        <p:spPr bwMode="auto">
          <a:xfrm>
            <a:off x="0" y="640080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sz="8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 Original resource copyright Hamilton Trust, who give permission for it to be adapted as wished by individual users.</a:t>
            </a:r>
            <a:endParaRPr kumimoji="0" lang="en-GB" sz="12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sz="8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We refer you to our warning, at the foot of the block overview, about links to other websites.</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8997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36376" y="833718"/>
            <a:ext cx="8901953" cy="707886"/>
          </a:xfrm>
          <a:prstGeom prst="rect">
            <a:avLst/>
          </a:prstGeom>
          <a:noFill/>
        </p:spPr>
        <p:txBody>
          <a:bodyPr wrap="square" rtlCol="0">
            <a:spAutoFit/>
          </a:bodyPr>
          <a:lstStyle/>
          <a:p>
            <a:r>
              <a:rPr lang="en-GB" sz="4000" dirty="0"/>
              <a:t>3. Light travels …</a:t>
            </a:r>
          </a:p>
        </p:txBody>
      </p:sp>
      <p:cxnSp>
        <p:nvCxnSpPr>
          <p:cNvPr id="4" name="Straight Connector 3"/>
          <p:cNvCxnSpPr/>
          <p:nvPr/>
        </p:nvCxnSpPr>
        <p:spPr>
          <a:xfrm>
            <a:off x="5957047" y="3429000"/>
            <a:ext cx="0" cy="277009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5122" name="Picture 2" descr="https://s-media-cache-ak0.pinimg.com/736x/3c/92/8a/3c928ac6c45999d885c2b120bb8cba5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8068" y="1988405"/>
            <a:ext cx="3802156" cy="288119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348068" y="5094982"/>
            <a:ext cx="4693023" cy="1077218"/>
          </a:xfrm>
          <a:prstGeom prst="rect">
            <a:avLst/>
          </a:prstGeom>
          <a:noFill/>
        </p:spPr>
        <p:txBody>
          <a:bodyPr wrap="square" rtlCol="0">
            <a:spAutoFit/>
          </a:bodyPr>
          <a:lstStyle/>
          <a:p>
            <a:r>
              <a:rPr lang="en-GB" sz="3200" dirty="0"/>
              <a:t>Almost as fast as the fastest plane on Earth</a:t>
            </a:r>
          </a:p>
        </p:txBody>
      </p:sp>
      <p:sp>
        <p:nvSpPr>
          <p:cNvPr id="7" name="TextBox 6"/>
          <p:cNvSpPr txBox="1"/>
          <p:nvPr/>
        </p:nvSpPr>
        <p:spPr>
          <a:xfrm>
            <a:off x="6387352" y="5094982"/>
            <a:ext cx="5190566" cy="1077218"/>
          </a:xfrm>
          <a:prstGeom prst="rect">
            <a:avLst/>
          </a:prstGeom>
          <a:noFill/>
        </p:spPr>
        <p:txBody>
          <a:bodyPr wrap="square" rtlCol="0">
            <a:spAutoFit/>
          </a:bodyPr>
          <a:lstStyle/>
          <a:p>
            <a:r>
              <a:rPr lang="en-GB" sz="3200" dirty="0"/>
              <a:t>Faster than anything else in the universe</a:t>
            </a:r>
          </a:p>
        </p:txBody>
      </p:sp>
      <p:pic>
        <p:nvPicPr>
          <p:cNvPr id="5124" name="Picture 4" descr="http://www3.imperial.ac.uk/newseventsimages?p_image_type=mainnews2012&amp;p_image_id=2250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3871" y="1988405"/>
            <a:ext cx="4074458" cy="2817196"/>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11"/>
          <p:cNvSpPr>
            <a:spLocks noChangeArrowheads="1"/>
          </p:cNvSpPr>
          <p:nvPr/>
        </p:nvSpPr>
        <p:spPr bwMode="auto">
          <a:xfrm>
            <a:off x="8694503" y="749441"/>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3036878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8689" y="632012"/>
            <a:ext cx="8928847" cy="707886"/>
          </a:xfrm>
          <a:prstGeom prst="rect">
            <a:avLst/>
          </a:prstGeom>
          <a:noFill/>
        </p:spPr>
        <p:txBody>
          <a:bodyPr wrap="square" rtlCol="0">
            <a:spAutoFit/>
          </a:bodyPr>
          <a:lstStyle/>
          <a:p>
            <a:r>
              <a:rPr lang="en-GB" sz="4000" dirty="0"/>
              <a:t>4. Light travels at …</a:t>
            </a:r>
          </a:p>
        </p:txBody>
      </p:sp>
      <p:cxnSp>
        <p:nvCxnSpPr>
          <p:cNvPr id="3" name="Straight Connector 2"/>
          <p:cNvCxnSpPr/>
          <p:nvPr/>
        </p:nvCxnSpPr>
        <p:spPr>
          <a:xfrm>
            <a:off x="6303830" y="3455895"/>
            <a:ext cx="0" cy="277009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97360" y="4397189"/>
            <a:ext cx="4208930" cy="1237128"/>
          </a:xfrm>
          <a:prstGeom prst="rect">
            <a:avLst/>
          </a:prstGeom>
          <a:noFill/>
        </p:spPr>
        <p:txBody>
          <a:bodyPr wrap="square" rtlCol="0">
            <a:spAutoFit/>
          </a:bodyPr>
          <a:lstStyle/>
          <a:p>
            <a:pPr algn="ctr"/>
            <a:r>
              <a:rPr lang="en-GB" sz="3600" dirty="0"/>
              <a:t>300,000 metres </a:t>
            </a:r>
          </a:p>
          <a:p>
            <a:pPr algn="ctr"/>
            <a:r>
              <a:rPr lang="en-GB" sz="3600" dirty="0"/>
              <a:t>per second</a:t>
            </a:r>
          </a:p>
        </p:txBody>
      </p:sp>
      <p:sp>
        <p:nvSpPr>
          <p:cNvPr id="5" name="TextBox 4"/>
          <p:cNvSpPr txBox="1"/>
          <p:nvPr/>
        </p:nvSpPr>
        <p:spPr>
          <a:xfrm>
            <a:off x="7393042" y="4719918"/>
            <a:ext cx="4074459" cy="1077218"/>
          </a:xfrm>
          <a:prstGeom prst="rect">
            <a:avLst/>
          </a:prstGeom>
          <a:noFill/>
        </p:spPr>
        <p:txBody>
          <a:bodyPr wrap="square" rtlCol="0">
            <a:spAutoFit/>
          </a:bodyPr>
          <a:lstStyle/>
          <a:p>
            <a:pPr algn="ctr"/>
            <a:r>
              <a:rPr lang="en-GB" sz="3200" dirty="0"/>
              <a:t>300,000,000 metres </a:t>
            </a:r>
          </a:p>
          <a:p>
            <a:pPr algn="ctr"/>
            <a:r>
              <a:rPr lang="en-GB" sz="3200" dirty="0"/>
              <a:t>Per second</a:t>
            </a:r>
          </a:p>
        </p:txBody>
      </p:sp>
      <p:pic>
        <p:nvPicPr>
          <p:cNvPr id="7170" name="Picture 2" descr="http://s.hswstatic.com/gif/light-1-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7494" y="1544319"/>
            <a:ext cx="3972672" cy="2648449"/>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1"/>
          <p:cNvSpPr>
            <a:spLocks noChangeArrowheads="1"/>
          </p:cNvSpPr>
          <p:nvPr/>
        </p:nvSpPr>
        <p:spPr bwMode="auto">
          <a:xfrm>
            <a:off x="8854008" y="3076997"/>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192491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4558" y="837127"/>
            <a:ext cx="8899301" cy="646331"/>
          </a:xfrm>
          <a:prstGeom prst="rect">
            <a:avLst/>
          </a:prstGeom>
          <a:noFill/>
        </p:spPr>
        <p:txBody>
          <a:bodyPr wrap="square" rtlCol="0">
            <a:spAutoFit/>
          </a:bodyPr>
          <a:lstStyle/>
          <a:p>
            <a:r>
              <a:rPr lang="en-GB" sz="3600" dirty="0"/>
              <a:t>5. Light travels in…</a:t>
            </a:r>
          </a:p>
        </p:txBody>
      </p:sp>
      <p:cxnSp>
        <p:nvCxnSpPr>
          <p:cNvPr id="4" name="Straight Connector 3"/>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459865" y="4700789"/>
            <a:ext cx="1815921" cy="646331"/>
          </a:xfrm>
          <a:prstGeom prst="rect">
            <a:avLst/>
          </a:prstGeom>
          <a:noFill/>
        </p:spPr>
        <p:txBody>
          <a:bodyPr wrap="square" rtlCol="0">
            <a:spAutoFit/>
          </a:bodyPr>
          <a:lstStyle/>
          <a:p>
            <a:r>
              <a:rPr lang="en-GB" sz="3600" dirty="0"/>
              <a:t>Waves</a:t>
            </a:r>
          </a:p>
        </p:txBody>
      </p:sp>
      <p:sp>
        <p:nvSpPr>
          <p:cNvPr id="6" name="TextBox 5"/>
          <p:cNvSpPr txBox="1"/>
          <p:nvPr/>
        </p:nvSpPr>
        <p:spPr>
          <a:xfrm>
            <a:off x="7585656" y="4700789"/>
            <a:ext cx="2833352" cy="646331"/>
          </a:xfrm>
          <a:prstGeom prst="rect">
            <a:avLst/>
          </a:prstGeom>
          <a:noFill/>
        </p:spPr>
        <p:txBody>
          <a:bodyPr wrap="square" rtlCol="0">
            <a:spAutoFit/>
          </a:bodyPr>
          <a:lstStyle/>
          <a:p>
            <a:r>
              <a:rPr lang="en-GB" sz="3600" dirty="0"/>
              <a:t>Straight lines</a:t>
            </a:r>
          </a:p>
        </p:txBody>
      </p:sp>
      <p:pic>
        <p:nvPicPr>
          <p:cNvPr id="1026" name="Picture 2" descr="http://bgfons.com/upload/light_texture21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88916" y="1975941"/>
            <a:ext cx="3669450" cy="22934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ixabay.com/static/uploads/photo/2015/04/16/21/08/speed-of-light-726251_960_7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1712" y="1975941"/>
            <a:ext cx="4077165" cy="2293406"/>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1"/>
          <p:cNvSpPr>
            <a:spLocks noChangeArrowheads="1"/>
          </p:cNvSpPr>
          <p:nvPr/>
        </p:nvSpPr>
        <p:spPr bwMode="auto">
          <a:xfrm>
            <a:off x="10177596" y="3116464"/>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344246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9403" y="1068946"/>
            <a:ext cx="9697791" cy="1200329"/>
          </a:xfrm>
          <a:prstGeom prst="rect">
            <a:avLst/>
          </a:prstGeom>
          <a:noFill/>
        </p:spPr>
        <p:txBody>
          <a:bodyPr wrap="square" rtlCol="0">
            <a:spAutoFit/>
          </a:bodyPr>
          <a:lstStyle/>
          <a:p>
            <a:r>
              <a:rPr lang="en-GB" sz="3600" dirty="0"/>
              <a:t>6. Light that we can see is called visible light. It is also known as …</a:t>
            </a:r>
          </a:p>
        </p:txBody>
      </p:sp>
      <p:cxnSp>
        <p:nvCxnSpPr>
          <p:cNvPr id="3" name="Straight Connector 2"/>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880316" y="5162041"/>
            <a:ext cx="2871989" cy="646331"/>
          </a:xfrm>
          <a:prstGeom prst="rect">
            <a:avLst/>
          </a:prstGeom>
          <a:noFill/>
        </p:spPr>
        <p:txBody>
          <a:bodyPr wrap="square" rtlCol="0">
            <a:spAutoFit/>
          </a:bodyPr>
          <a:lstStyle/>
          <a:p>
            <a:r>
              <a:rPr lang="en-GB" sz="3600" dirty="0"/>
              <a:t>White light</a:t>
            </a:r>
          </a:p>
        </p:txBody>
      </p:sp>
      <p:sp>
        <p:nvSpPr>
          <p:cNvPr id="5" name="TextBox 4"/>
          <p:cNvSpPr txBox="1"/>
          <p:nvPr/>
        </p:nvSpPr>
        <p:spPr>
          <a:xfrm>
            <a:off x="7315200" y="5162041"/>
            <a:ext cx="3103808" cy="646331"/>
          </a:xfrm>
          <a:prstGeom prst="rect">
            <a:avLst/>
          </a:prstGeom>
          <a:noFill/>
        </p:spPr>
        <p:txBody>
          <a:bodyPr wrap="square" rtlCol="0">
            <a:spAutoFit/>
          </a:bodyPr>
          <a:lstStyle/>
          <a:p>
            <a:r>
              <a:rPr lang="en-GB" sz="3600" dirty="0"/>
              <a:t>Bright light</a:t>
            </a:r>
          </a:p>
        </p:txBody>
      </p:sp>
      <p:pic>
        <p:nvPicPr>
          <p:cNvPr id="2050" name="Picture 2" descr="http://vignette2.wikia.nocookie.net/supernaturalfanon/images/0/07/Light.jpg/revision/latest?cb=201509211721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75316" y="1961772"/>
            <a:ext cx="3540661" cy="2655496"/>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1"/>
          <p:cNvSpPr>
            <a:spLocks noChangeArrowheads="1"/>
          </p:cNvSpPr>
          <p:nvPr/>
        </p:nvSpPr>
        <p:spPr bwMode="auto">
          <a:xfrm>
            <a:off x="2740047" y="3289520"/>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366076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1527" y="1249251"/>
            <a:ext cx="8912180" cy="646331"/>
          </a:xfrm>
          <a:prstGeom prst="rect">
            <a:avLst/>
          </a:prstGeom>
          <a:noFill/>
        </p:spPr>
        <p:txBody>
          <a:bodyPr wrap="square" rtlCol="0">
            <a:spAutoFit/>
          </a:bodyPr>
          <a:lstStyle/>
          <a:p>
            <a:r>
              <a:rPr lang="en-GB" sz="3600" dirty="0"/>
              <a:t>7. White light is in fact made of …</a:t>
            </a:r>
          </a:p>
        </p:txBody>
      </p:sp>
      <p:sp>
        <p:nvSpPr>
          <p:cNvPr id="3" name="TextBox 2"/>
          <p:cNvSpPr txBox="1"/>
          <p:nvPr/>
        </p:nvSpPr>
        <p:spPr>
          <a:xfrm>
            <a:off x="1442434" y="4893972"/>
            <a:ext cx="3863662" cy="646331"/>
          </a:xfrm>
          <a:prstGeom prst="rect">
            <a:avLst/>
          </a:prstGeom>
          <a:noFill/>
        </p:spPr>
        <p:txBody>
          <a:bodyPr wrap="square" rtlCol="0">
            <a:spAutoFit/>
          </a:bodyPr>
          <a:lstStyle/>
          <a:p>
            <a:r>
              <a:rPr lang="en-GB" sz="3600" dirty="0"/>
              <a:t>7 different colours</a:t>
            </a:r>
          </a:p>
        </p:txBody>
      </p:sp>
      <p:sp>
        <p:nvSpPr>
          <p:cNvPr id="4" name="TextBox 3"/>
          <p:cNvSpPr txBox="1"/>
          <p:nvPr/>
        </p:nvSpPr>
        <p:spPr>
          <a:xfrm>
            <a:off x="7016840" y="4893972"/>
            <a:ext cx="3863662" cy="646331"/>
          </a:xfrm>
          <a:prstGeom prst="rect">
            <a:avLst/>
          </a:prstGeom>
          <a:noFill/>
        </p:spPr>
        <p:txBody>
          <a:bodyPr wrap="square" rtlCol="0">
            <a:spAutoFit/>
          </a:bodyPr>
          <a:lstStyle/>
          <a:p>
            <a:r>
              <a:rPr lang="en-GB" sz="3600" dirty="0"/>
              <a:t>6 different colours</a:t>
            </a:r>
          </a:p>
        </p:txBody>
      </p:sp>
      <p:cxnSp>
        <p:nvCxnSpPr>
          <p:cNvPr id="5" name="Straight Connector 4"/>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3074" name="Picture 2" descr="http://en.es-static.us/upl/2012/05/color_spectrum_shutterstock-300x2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7047" y="2203897"/>
            <a:ext cx="2857500" cy="2143125"/>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11"/>
          <p:cNvSpPr>
            <a:spLocks noChangeArrowheads="1"/>
          </p:cNvSpPr>
          <p:nvPr/>
        </p:nvSpPr>
        <p:spPr bwMode="auto">
          <a:xfrm>
            <a:off x="2740047" y="3289520"/>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313395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51527" y="1249251"/>
            <a:ext cx="8912180" cy="646331"/>
          </a:xfrm>
          <a:prstGeom prst="rect">
            <a:avLst/>
          </a:prstGeom>
          <a:noFill/>
        </p:spPr>
        <p:txBody>
          <a:bodyPr wrap="square" rtlCol="0">
            <a:spAutoFit/>
          </a:bodyPr>
          <a:lstStyle/>
          <a:p>
            <a:r>
              <a:rPr lang="en-GB" sz="3600" dirty="0"/>
              <a:t>8. Together these 7 colours are known as the …</a:t>
            </a:r>
          </a:p>
        </p:txBody>
      </p:sp>
      <p:sp>
        <p:nvSpPr>
          <p:cNvPr id="4" name="TextBox 3"/>
          <p:cNvSpPr txBox="1"/>
          <p:nvPr/>
        </p:nvSpPr>
        <p:spPr>
          <a:xfrm>
            <a:off x="1751527" y="5162041"/>
            <a:ext cx="3863662" cy="646331"/>
          </a:xfrm>
          <a:prstGeom prst="rect">
            <a:avLst/>
          </a:prstGeom>
          <a:noFill/>
        </p:spPr>
        <p:txBody>
          <a:bodyPr wrap="square" rtlCol="0">
            <a:spAutoFit/>
          </a:bodyPr>
          <a:lstStyle/>
          <a:p>
            <a:r>
              <a:rPr lang="en-GB" sz="3600" dirty="0"/>
              <a:t>Spectate  </a:t>
            </a:r>
          </a:p>
        </p:txBody>
      </p:sp>
      <p:sp>
        <p:nvSpPr>
          <p:cNvPr id="5" name="TextBox 4"/>
          <p:cNvSpPr txBox="1"/>
          <p:nvPr/>
        </p:nvSpPr>
        <p:spPr>
          <a:xfrm>
            <a:off x="7956997" y="5162041"/>
            <a:ext cx="2603679" cy="646331"/>
          </a:xfrm>
          <a:prstGeom prst="rect">
            <a:avLst/>
          </a:prstGeom>
          <a:noFill/>
        </p:spPr>
        <p:txBody>
          <a:bodyPr wrap="square" rtlCol="0">
            <a:spAutoFit/>
          </a:bodyPr>
          <a:lstStyle/>
          <a:p>
            <a:r>
              <a:rPr lang="en-GB" sz="3600" dirty="0"/>
              <a:t>Spectrum</a:t>
            </a:r>
          </a:p>
        </p:txBody>
      </p:sp>
      <p:cxnSp>
        <p:nvCxnSpPr>
          <p:cNvPr id="6" name="Straight Connector 5"/>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2" descr="http://en.es-static.us/upl/2012/05/color_spectrum_shutterstock-300x2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7047" y="2203897"/>
            <a:ext cx="2857500" cy="2143125"/>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1"/>
          <p:cNvSpPr>
            <a:spLocks noChangeArrowheads="1"/>
          </p:cNvSpPr>
          <p:nvPr/>
        </p:nvSpPr>
        <p:spPr bwMode="auto">
          <a:xfrm>
            <a:off x="8682573" y="3275459"/>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spTree>
    <p:extLst>
      <p:ext uri="{BB962C8B-B14F-4D97-AF65-F5344CB8AC3E}">
        <p14:creationId xmlns:p14="http://schemas.microsoft.com/office/powerpoint/2010/main" val="382393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51527" y="1249251"/>
            <a:ext cx="8912180" cy="1200329"/>
          </a:xfrm>
          <a:prstGeom prst="rect">
            <a:avLst/>
          </a:prstGeom>
          <a:noFill/>
        </p:spPr>
        <p:txBody>
          <a:bodyPr wrap="square" rtlCol="0">
            <a:spAutoFit/>
          </a:bodyPr>
          <a:lstStyle/>
          <a:p>
            <a:r>
              <a:rPr lang="en-GB" sz="3600" dirty="0"/>
              <a:t>9. The 7 colours of the spectrum are red, orange, yellow, green, blue, indigo and …</a:t>
            </a:r>
          </a:p>
        </p:txBody>
      </p:sp>
      <p:sp>
        <p:nvSpPr>
          <p:cNvPr id="4" name="TextBox 3"/>
          <p:cNvSpPr txBox="1"/>
          <p:nvPr/>
        </p:nvSpPr>
        <p:spPr>
          <a:xfrm>
            <a:off x="2141829" y="4994199"/>
            <a:ext cx="1999266" cy="646331"/>
          </a:xfrm>
          <a:prstGeom prst="rect">
            <a:avLst/>
          </a:prstGeom>
          <a:noFill/>
        </p:spPr>
        <p:txBody>
          <a:bodyPr wrap="square" rtlCol="0">
            <a:spAutoFit/>
          </a:bodyPr>
          <a:lstStyle/>
          <a:p>
            <a:r>
              <a:rPr lang="en-GB" sz="3600" dirty="0"/>
              <a:t>violet</a:t>
            </a:r>
          </a:p>
        </p:txBody>
      </p:sp>
      <p:sp>
        <p:nvSpPr>
          <p:cNvPr id="5" name="TextBox 4"/>
          <p:cNvSpPr txBox="1"/>
          <p:nvPr/>
        </p:nvSpPr>
        <p:spPr>
          <a:xfrm>
            <a:off x="7940183" y="4893972"/>
            <a:ext cx="1673717" cy="646331"/>
          </a:xfrm>
          <a:prstGeom prst="rect">
            <a:avLst/>
          </a:prstGeom>
          <a:noFill/>
        </p:spPr>
        <p:txBody>
          <a:bodyPr wrap="square" rtlCol="0">
            <a:spAutoFit/>
          </a:bodyPr>
          <a:lstStyle/>
          <a:p>
            <a:r>
              <a:rPr lang="en-GB" sz="3600" dirty="0"/>
              <a:t>purple</a:t>
            </a:r>
          </a:p>
        </p:txBody>
      </p:sp>
      <p:cxnSp>
        <p:nvCxnSpPr>
          <p:cNvPr id="6" name="Straight Connector 5"/>
          <p:cNvCxnSpPr/>
          <p:nvPr/>
        </p:nvCxnSpPr>
        <p:spPr>
          <a:xfrm>
            <a:off x="5950397" y="42548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AutoShape 11"/>
          <p:cNvSpPr>
            <a:spLocks noChangeArrowheads="1"/>
          </p:cNvSpPr>
          <p:nvPr/>
        </p:nvSpPr>
        <p:spPr bwMode="auto">
          <a:xfrm>
            <a:off x="2582461" y="3275459"/>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pic>
        <p:nvPicPr>
          <p:cNvPr id="6146" name="Picture 2" descr="http://cache2.asset-cache.net/xd/105675933.jpg?v=1&amp;c=IWSAsset&amp;k=2&amp;d=62CA815BFB1CE48066134D97371AA4886ADD405C56CDAC579EEF6AFA4AF8A4DCC3BF4DF1A549050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5961" y="2594296"/>
            <a:ext cx="3831039" cy="2154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166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3036" y="467682"/>
            <a:ext cx="10251584" cy="1754326"/>
          </a:xfrm>
          <a:prstGeom prst="rect">
            <a:avLst/>
          </a:prstGeom>
          <a:noFill/>
        </p:spPr>
        <p:txBody>
          <a:bodyPr wrap="square" rtlCol="0">
            <a:spAutoFit/>
          </a:bodyPr>
          <a:lstStyle/>
          <a:p>
            <a:r>
              <a:rPr lang="en-GB" sz="3600" dirty="0"/>
              <a:t>10. White light can be split into the colour spectrum by shining it through a triangular block of glass called a …</a:t>
            </a:r>
          </a:p>
        </p:txBody>
      </p:sp>
      <p:sp>
        <p:nvSpPr>
          <p:cNvPr id="4" name="TextBox 3"/>
          <p:cNvSpPr txBox="1"/>
          <p:nvPr/>
        </p:nvSpPr>
        <p:spPr>
          <a:xfrm>
            <a:off x="1442434" y="4893972"/>
            <a:ext cx="3863662" cy="646331"/>
          </a:xfrm>
          <a:prstGeom prst="rect">
            <a:avLst/>
          </a:prstGeom>
          <a:noFill/>
        </p:spPr>
        <p:txBody>
          <a:bodyPr wrap="square" rtlCol="0">
            <a:spAutoFit/>
          </a:bodyPr>
          <a:lstStyle/>
          <a:p>
            <a:r>
              <a:rPr lang="en-GB" sz="3600" dirty="0"/>
              <a:t>Prison</a:t>
            </a:r>
          </a:p>
        </p:txBody>
      </p:sp>
      <p:sp>
        <p:nvSpPr>
          <p:cNvPr id="5" name="TextBox 4"/>
          <p:cNvSpPr txBox="1"/>
          <p:nvPr/>
        </p:nvSpPr>
        <p:spPr>
          <a:xfrm>
            <a:off x="8635285" y="4916417"/>
            <a:ext cx="2127160" cy="646331"/>
          </a:xfrm>
          <a:prstGeom prst="rect">
            <a:avLst/>
          </a:prstGeom>
          <a:noFill/>
        </p:spPr>
        <p:txBody>
          <a:bodyPr wrap="square" rtlCol="0">
            <a:spAutoFit/>
          </a:bodyPr>
          <a:lstStyle/>
          <a:p>
            <a:r>
              <a:rPr lang="en-GB" sz="3600" dirty="0"/>
              <a:t>Prism</a:t>
            </a:r>
          </a:p>
        </p:txBody>
      </p:sp>
      <p:cxnSp>
        <p:nvCxnSpPr>
          <p:cNvPr id="6" name="Straight Connector 5"/>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AutoShape 11"/>
          <p:cNvSpPr>
            <a:spLocks noChangeArrowheads="1"/>
          </p:cNvSpPr>
          <p:nvPr/>
        </p:nvSpPr>
        <p:spPr bwMode="auto">
          <a:xfrm>
            <a:off x="8985832" y="3114476"/>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pic>
        <p:nvPicPr>
          <p:cNvPr id="4098" name="Picture 2" descr="http://ichef.bbci.co.uk/images/ic/640xn/p023hqsf.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7631" y="1979846"/>
            <a:ext cx="4034240" cy="2269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69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64227" y="617550"/>
            <a:ext cx="8912180" cy="1200329"/>
          </a:xfrm>
          <a:prstGeom prst="rect">
            <a:avLst/>
          </a:prstGeom>
          <a:noFill/>
        </p:spPr>
        <p:txBody>
          <a:bodyPr wrap="square" rtlCol="0">
            <a:spAutoFit/>
          </a:bodyPr>
          <a:lstStyle/>
          <a:p>
            <a:r>
              <a:rPr lang="en-GB" sz="3600" dirty="0"/>
              <a:t>11. When white light is split into a spectrum, this is called …</a:t>
            </a:r>
          </a:p>
        </p:txBody>
      </p:sp>
      <p:sp>
        <p:nvSpPr>
          <p:cNvPr id="4" name="TextBox 3"/>
          <p:cNvSpPr txBox="1"/>
          <p:nvPr/>
        </p:nvSpPr>
        <p:spPr>
          <a:xfrm>
            <a:off x="1986388" y="5046372"/>
            <a:ext cx="2659666" cy="646331"/>
          </a:xfrm>
          <a:prstGeom prst="rect">
            <a:avLst/>
          </a:prstGeom>
          <a:noFill/>
        </p:spPr>
        <p:txBody>
          <a:bodyPr wrap="square" rtlCol="0">
            <a:spAutoFit/>
          </a:bodyPr>
          <a:lstStyle/>
          <a:p>
            <a:r>
              <a:rPr lang="en-GB" sz="3600" dirty="0"/>
              <a:t>Reduction</a:t>
            </a:r>
          </a:p>
        </p:txBody>
      </p:sp>
      <p:sp>
        <p:nvSpPr>
          <p:cNvPr id="5" name="TextBox 4"/>
          <p:cNvSpPr txBox="1"/>
          <p:nvPr/>
        </p:nvSpPr>
        <p:spPr>
          <a:xfrm>
            <a:off x="7444435" y="5009446"/>
            <a:ext cx="2368460" cy="646331"/>
          </a:xfrm>
          <a:prstGeom prst="rect">
            <a:avLst/>
          </a:prstGeom>
          <a:noFill/>
        </p:spPr>
        <p:txBody>
          <a:bodyPr wrap="square" rtlCol="0">
            <a:spAutoFit/>
          </a:bodyPr>
          <a:lstStyle/>
          <a:p>
            <a:r>
              <a:rPr lang="en-GB" sz="3600" dirty="0"/>
              <a:t>Refraction</a:t>
            </a:r>
          </a:p>
        </p:txBody>
      </p:sp>
      <p:cxnSp>
        <p:nvCxnSpPr>
          <p:cNvPr id="6" name="Straight Connector 5"/>
          <p:cNvCxnSpPr/>
          <p:nvPr/>
        </p:nvCxnSpPr>
        <p:spPr>
          <a:xfrm>
            <a:off x="5975797" y="3683358"/>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AutoShape 11"/>
          <p:cNvSpPr>
            <a:spLocks noChangeArrowheads="1"/>
          </p:cNvSpPr>
          <p:nvPr/>
        </p:nvSpPr>
        <p:spPr bwMode="auto">
          <a:xfrm>
            <a:off x="7878179" y="2891195"/>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pic>
        <p:nvPicPr>
          <p:cNvPr id="7170" name="Picture 2" descr="http://www.bbc.co.uk/staticarchive/76a64e18ce06770fe8376e1985cca969d600d7e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7160" y="2010532"/>
            <a:ext cx="2557976" cy="2557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67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02327" y="822806"/>
            <a:ext cx="8912180" cy="1200329"/>
          </a:xfrm>
          <a:prstGeom prst="rect">
            <a:avLst/>
          </a:prstGeom>
          <a:noFill/>
        </p:spPr>
        <p:txBody>
          <a:bodyPr wrap="square" rtlCol="0">
            <a:spAutoFit/>
          </a:bodyPr>
          <a:lstStyle/>
          <a:p>
            <a:r>
              <a:rPr lang="en-GB" sz="3600" dirty="0"/>
              <a:t>12. A rainbow is made when sunlight is refracted by</a:t>
            </a:r>
          </a:p>
        </p:txBody>
      </p:sp>
      <p:sp>
        <p:nvSpPr>
          <p:cNvPr id="5" name="TextBox 4"/>
          <p:cNvSpPr txBox="1"/>
          <p:nvPr/>
        </p:nvSpPr>
        <p:spPr>
          <a:xfrm>
            <a:off x="2112135" y="5170971"/>
            <a:ext cx="2370965" cy="646331"/>
          </a:xfrm>
          <a:prstGeom prst="rect">
            <a:avLst/>
          </a:prstGeom>
          <a:noFill/>
        </p:spPr>
        <p:txBody>
          <a:bodyPr wrap="square" rtlCol="0">
            <a:spAutoFit/>
          </a:bodyPr>
          <a:lstStyle/>
          <a:p>
            <a:r>
              <a:rPr lang="en-GB" sz="3600" dirty="0"/>
              <a:t>Raindrops</a:t>
            </a:r>
          </a:p>
        </p:txBody>
      </p:sp>
      <p:sp>
        <p:nvSpPr>
          <p:cNvPr id="6" name="TextBox 5"/>
          <p:cNvSpPr txBox="1"/>
          <p:nvPr/>
        </p:nvSpPr>
        <p:spPr>
          <a:xfrm>
            <a:off x="7016840" y="4893972"/>
            <a:ext cx="3863662" cy="1200329"/>
          </a:xfrm>
          <a:prstGeom prst="rect">
            <a:avLst/>
          </a:prstGeom>
          <a:noFill/>
        </p:spPr>
        <p:txBody>
          <a:bodyPr wrap="square" rtlCol="0">
            <a:spAutoFit/>
          </a:bodyPr>
          <a:lstStyle/>
          <a:p>
            <a:r>
              <a:rPr lang="en-GB" sz="3600" dirty="0"/>
              <a:t>Dust particles in the air</a:t>
            </a:r>
          </a:p>
        </p:txBody>
      </p:sp>
      <p:cxnSp>
        <p:nvCxnSpPr>
          <p:cNvPr id="7" name="Straight Connector 6"/>
          <p:cNvCxnSpPr/>
          <p:nvPr/>
        </p:nvCxnSpPr>
        <p:spPr>
          <a:xfrm>
            <a:off x="5975797" y="4151559"/>
            <a:ext cx="0" cy="212501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11"/>
          <p:cNvSpPr>
            <a:spLocks noChangeArrowheads="1"/>
          </p:cNvSpPr>
          <p:nvPr/>
        </p:nvSpPr>
        <p:spPr bwMode="auto">
          <a:xfrm>
            <a:off x="2740047" y="3289520"/>
            <a:ext cx="576263" cy="1584325"/>
          </a:xfrm>
          <a:prstGeom prst="downArrow">
            <a:avLst>
              <a:gd name="adj1" fmla="val 50000"/>
              <a:gd name="adj2" fmla="val 687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GB"/>
          </a:p>
        </p:txBody>
      </p:sp>
      <p:pic>
        <p:nvPicPr>
          <p:cNvPr id="8194" name="Picture 2" descr="https://upload.wikimedia.org/wikipedia/commons/5/5c/Double-alaskan-rainbow.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3776" y="2023135"/>
            <a:ext cx="5029282" cy="2641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18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2100" y="1155700"/>
            <a:ext cx="9271000" cy="2123658"/>
          </a:xfrm>
          <a:prstGeom prst="rect">
            <a:avLst/>
          </a:prstGeom>
          <a:noFill/>
        </p:spPr>
        <p:txBody>
          <a:bodyPr wrap="square" rtlCol="0">
            <a:spAutoFit/>
          </a:bodyPr>
          <a:lstStyle/>
          <a:p>
            <a:pPr algn="ctr"/>
            <a:r>
              <a:rPr lang="en-GB" sz="4400" dirty="0"/>
              <a:t>Congratulations if you are still in!</a:t>
            </a:r>
          </a:p>
          <a:p>
            <a:endParaRPr lang="en-GB" sz="4400" dirty="0"/>
          </a:p>
          <a:p>
            <a:pPr algn="ctr"/>
            <a:r>
              <a:rPr lang="en-GB" sz="4400" dirty="0"/>
              <a:t>You are an expert on Light!</a:t>
            </a:r>
          </a:p>
        </p:txBody>
      </p:sp>
      <p:pic>
        <p:nvPicPr>
          <p:cNvPr id="9218" name="Picture 2" descr="http://www.publicdomainpictures.net/pictures/10000/nahled/1-1196597564Wdjpv.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0800" y="3448579"/>
            <a:ext cx="4273550" cy="2849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8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1550</TotalTime>
  <Words>561</Words>
  <Application>Microsoft Office PowerPoint</Application>
  <PresentationFormat>Widescreen</PresentationFormat>
  <Paragraphs>69</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 Searson</dc:creator>
  <cp:lastModifiedBy>Rita Matson</cp:lastModifiedBy>
  <cp:revision>30</cp:revision>
  <dcterms:created xsi:type="dcterms:W3CDTF">2016-04-14T14:19:41Z</dcterms:created>
  <dcterms:modified xsi:type="dcterms:W3CDTF">2020-07-03T09:28:34Z</dcterms:modified>
</cp:coreProperties>
</file>