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0"/>
  </p:notesMasterIdLst>
  <p:sldIdLst>
    <p:sldId id="296" r:id="rId3"/>
    <p:sldId id="297" r:id="rId4"/>
    <p:sldId id="299" r:id="rId5"/>
    <p:sldId id="300" r:id="rId6"/>
    <p:sldId id="301" r:id="rId7"/>
    <p:sldId id="302" r:id="rId8"/>
    <p:sldId id="30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35" userDrawn="1">
          <p15:clr>
            <a:srgbClr val="A4A3A4"/>
          </p15:clr>
        </p15:guide>
        <p15:guide id="2" pos="161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3399"/>
    <a:srgbClr val="990099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43" autoAdjust="0"/>
    <p:restoredTop sz="94286" autoAdjust="0"/>
  </p:normalViewPr>
  <p:slideViewPr>
    <p:cSldViewPr snapToGrid="0">
      <p:cViewPr varScale="1">
        <p:scale>
          <a:sx n="81" d="100"/>
          <a:sy n="81" d="100"/>
        </p:scale>
        <p:origin x="126" y="528"/>
      </p:cViewPr>
      <p:guideLst>
        <p:guide orient="horz" pos="3135"/>
        <p:guide pos="161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2" d="100"/>
          <a:sy n="52" d="100"/>
        </p:scale>
        <p:origin x="2862" y="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45069D-0DA1-4F58-8F43-90C43489E8AD}" type="datetimeFigureOut">
              <a:rPr lang="en-GB" smtClean="0"/>
              <a:t>09/05/2020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09BC24-41CC-4FC4-BA18-F894B7ED82D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222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73318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42760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85438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73670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857748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80858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09/05/2020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5611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09/05/2020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3201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09/05/2020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9414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09/05/2020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3632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09/05/2020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5399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09/05/2020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3778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09/05/2020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8655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09/05/2020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0257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09/05/2020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6398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09/05/2020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8254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09/05/2020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80804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52AEE5F-8F5A-4802-B70F-D306782E7DF3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09/05/2020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6C79AC1-07B4-42AE-95AF-E9964C39BE4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665440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52AEE5F-8F5A-4802-B70F-D306782E7DF3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09/05/2020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6C79AC1-07B4-42AE-95AF-E9964C39BE4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7021635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52AEE5F-8F5A-4802-B70F-D306782E7DF3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09/05/2020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6C79AC1-07B4-42AE-95AF-E9964C39BE4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178554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52AEE5F-8F5A-4802-B70F-D306782E7DF3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09/05/2020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6C79AC1-07B4-42AE-95AF-E9964C39BE4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381408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52AEE5F-8F5A-4802-B70F-D306782E7DF3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09/05/2020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6C79AC1-07B4-42AE-95AF-E9964C39BE4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226308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52AEE5F-8F5A-4802-B70F-D306782E7DF3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09/05/2020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6C79AC1-07B4-42AE-95AF-E9964C39BE4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7777883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52AEE5F-8F5A-4802-B70F-D306782E7DF3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09/05/2020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6C79AC1-07B4-42AE-95AF-E9964C39BE4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611318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52AEE5F-8F5A-4802-B70F-D306782E7DF3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09/05/2020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6C79AC1-07B4-42AE-95AF-E9964C39BE4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9403684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52AEE5F-8F5A-4802-B70F-D306782E7DF3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09/05/2020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6C79AC1-07B4-42AE-95AF-E9964C39BE4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4046763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52AEE5F-8F5A-4802-B70F-D306782E7DF3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09/05/2020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6C79AC1-07B4-42AE-95AF-E9964C39BE4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7541872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52AEE5F-8F5A-4802-B70F-D306782E7DF3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09/05/2020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6C79AC1-07B4-42AE-95AF-E9964C39BE4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460732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/>
              <a:t>09/05/2020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8686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52AEE5F-8F5A-4802-B70F-D306782E7DF3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09/05/2020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6C79AC1-07B4-42AE-95AF-E9964C39BE4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249569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jpe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microsoft.com/office/2007/relationships/media" Target="../media/media3.m4a"/><Relationship Id="rId7" Type="http://schemas.openxmlformats.org/officeDocument/2006/relationships/image" Target="../media/image1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notesSlide" Target="../notesSlides/notesSlide2.xml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3.m4a"/><Relationship Id="rId9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microsoft.com/office/2007/relationships/media" Target="../media/media5.m4a"/><Relationship Id="rId7" Type="http://schemas.openxmlformats.org/officeDocument/2006/relationships/image" Target="../media/image4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5.m4a"/><Relationship Id="rId9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3.png"/><Relationship Id="rId5" Type="http://schemas.openxmlformats.org/officeDocument/2006/relationships/image" Target="../media/image5.jpe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3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amilton-trust.org.uk/" TargetMode="External"/><Relationship Id="rId2" Type="http://schemas.openxmlformats.org/officeDocument/2006/relationships/hyperlink" Target="https://wrht.org.uk/hamilton" TargetMode="Externa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0.png"/><Relationship Id="rId4" Type="http://schemas.openxmlformats.org/officeDocument/2006/relationships/image" Target="../media/image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07398" y="1660771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00FF"/>
                </a:solidFill>
              </a:rPr>
              <a:t>Adverbs</a:t>
            </a:r>
            <a:r>
              <a:rPr lang="en-GB" sz="3600" b="1" dirty="0"/>
              <a:t> 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77534" y="2777067"/>
            <a:ext cx="5503332" cy="1219199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284124" y="2150745"/>
            <a:ext cx="1277620" cy="215011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6CE23809-07F6-764E-B667-22D22291E82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298301" y="4649381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641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11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142286" y="801715"/>
            <a:ext cx="18699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0000FF"/>
                </a:solidFill>
              </a:rPr>
              <a:t>Adverbs</a:t>
            </a:r>
            <a:r>
              <a:rPr lang="en-GB" sz="3600" b="1" dirty="0"/>
              <a:t> 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3029242" y="2950317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An </a:t>
            </a:r>
            <a:r>
              <a:rPr lang="en-GB" sz="2800" b="1" dirty="0">
                <a:solidFill>
                  <a:srgbClr val="0000FF"/>
                </a:solidFill>
                <a:latin typeface="Calibri" panose="020F0502020204030204" pitchFamily="34" charset="0"/>
              </a:rPr>
              <a:t>adverb</a:t>
            </a:r>
            <a:r>
              <a:rPr lang="en-GB" sz="2800" dirty="0">
                <a:latin typeface="Calibri" panose="020F0502020204030204" pitchFamily="34" charset="0"/>
              </a:rPr>
              <a:t> tells you more about a </a:t>
            </a:r>
            <a:r>
              <a:rPr lang="en-GB" sz="2800" b="1" dirty="0">
                <a:latin typeface="Calibri" panose="020F0502020204030204" pitchFamily="34" charset="0"/>
              </a:rPr>
              <a:t>verb</a:t>
            </a:r>
            <a:r>
              <a:rPr lang="en-GB" sz="2800" dirty="0">
                <a:latin typeface="Calibri" panose="020F0502020204030204" pitchFamily="34" charset="0"/>
              </a:rPr>
              <a:t>.</a:t>
            </a:r>
            <a:endParaRPr lang="en-GB" sz="2800" dirty="0"/>
          </a:p>
        </p:txBody>
      </p:sp>
      <p:sp>
        <p:nvSpPr>
          <p:cNvPr id="5" name="Rectangle 4"/>
          <p:cNvSpPr/>
          <p:nvPr/>
        </p:nvSpPr>
        <p:spPr>
          <a:xfrm>
            <a:off x="2928291" y="1472550"/>
            <a:ext cx="60745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latin typeface="Calibri" panose="020F0502020204030204" pitchFamily="34" charset="0"/>
              </a:rPr>
              <a:t>Verbs</a:t>
            </a:r>
            <a:r>
              <a:rPr lang="en-GB" sz="2800" dirty="0">
                <a:latin typeface="Calibri" panose="020F0502020204030204" pitchFamily="34" charset="0"/>
              </a:rPr>
              <a:t> are </a:t>
            </a:r>
            <a:r>
              <a:rPr lang="en-GB" sz="2800" b="1" dirty="0">
                <a:latin typeface="Calibri" panose="020F0502020204030204" pitchFamily="34" charset="0"/>
              </a:rPr>
              <a:t>doing</a:t>
            </a:r>
            <a:r>
              <a:rPr lang="en-GB" sz="2800" dirty="0">
                <a:latin typeface="Calibri" panose="020F0502020204030204" pitchFamily="34" charset="0"/>
              </a:rPr>
              <a:t>, </a:t>
            </a:r>
            <a:r>
              <a:rPr lang="en-GB" sz="2800" b="1" dirty="0">
                <a:latin typeface="Calibri" panose="020F0502020204030204" pitchFamily="34" charset="0"/>
              </a:rPr>
              <a:t>being</a:t>
            </a:r>
            <a:r>
              <a:rPr lang="en-GB" sz="2800" dirty="0">
                <a:latin typeface="Calibri" panose="020F0502020204030204" pitchFamily="34" charset="0"/>
              </a:rPr>
              <a:t> or </a:t>
            </a:r>
            <a:r>
              <a:rPr lang="en-GB" sz="2800" b="1" dirty="0">
                <a:latin typeface="Calibri" panose="020F0502020204030204" pitchFamily="34" charset="0"/>
              </a:rPr>
              <a:t>feeling</a:t>
            </a:r>
            <a:r>
              <a:rPr lang="en-GB" sz="2800" dirty="0">
                <a:latin typeface="Calibri" panose="020F0502020204030204" pitchFamily="34" charset="0"/>
              </a:rPr>
              <a:t> words.</a:t>
            </a:r>
            <a:endParaRPr lang="en-GB" sz="2800" dirty="0"/>
          </a:p>
        </p:txBody>
      </p:sp>
      <p:sp>
        <p:nvSpPr>
          <p:cNvPr id="6" name="Rectangle 5"/>
          <p:cNvSpPr/>
          <p:nvPr/>
        </p:nvSpPr>
        <p:spPr>
          <a:xfrm>
            <a:off x="3170256" y="2222731"/>
            <a:ext cx="6880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2800" dirty="0">
                <a:solidFill>
                  <a:srgbClr val="00B050"/>
                </a:solidFill>
              </a:rPr>
              <a:t>run</a:t>
            </a:r>
          </a:p>
        </p:txBody>
      </p:sp>
      <p:sp>
        <p:nvSpPr>
          <p:cNvPr id="9" name="Rectangle 8"/>
          <p:cNvSpPr/>
          <p:nvPr/>
        </p:nvSpPr>
        <p:spPr>
          <a:xfrm>
            <a:off x="4695884" y="2216167"/>
            <a:ext cx="5437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2800" dirty="0">
                <a:solidFill>
                  <a:srgbClr val="00B050"/>
                </a:solidFill>
              </a:rPr>
              <a:t>fly</a:t>
            </a:r>
          </a:p>
        </p:txBody>
      </p:sp>
      <p:sp>
        <p:nvSpPr>
          <p:cNvPr id="10" name="Rectangle 9"/>
          <p:cNvSpPr/>
          <p:nvPr/>
        </p:nvSpPr>
        <p:spPr>
          <a:xfrm>
            <a:off x="6077242" y="2216167"/>
            <a:ext cx="92846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2800" dirty="0">
                <a:solidFill>
                  <a:srgbClr val="00B050"/>
                </a:solidFill>
              </a:rPr>
              <a:t>think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626915" y="2200136"/>
            <a:ext cx="10278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2800" dirty="0">
                <a:solidFill>
                  <a:srgbClr val="00B050"/>
                </a:solidFill>
              </a:rPr>
              <a:t>speak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170256" y="3719355"/>
            <a:ext cx="12041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2800" dirty="0">
                <a:solidFill>
                  <a:srgbClr val="7030A0"/>
                </a:solidFill>
              </a:rPr>
              <a:t>quickly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479479" y="3728583"/>
            <a:ext cx="13020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2800" dirty="0">
                <a:solidFill>
                  <a:srgbClr val="7030A0"/>
                </a:solidFill>
              </a:rPr>
              <a:t>steadily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064393" y="3710127"/>
            <a:ext cx="142417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2800" dirty="0">
                <a:solidFill>
                  <a:srgbClr val="7030A0"/>
                </a:solidFill>
              </a:rPr>
              <a:t>carefully</a:t>
            </a:r>
          </a:p>
        </p:txBody>
      </p:sp>
      <p:sp>
        <p:nvSpPr>
          <p:cNvPr id="15" name="Rectangle 14"/>
          <p:cNvSpPr/>
          <p:nvPr/>
        </p:nvSpPr>
        <p:spPr>
          <a:xfrm>
            <a:off x="7800232" y="3719355"/>
            <a:ext cx="10775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2800" dirty="0">
                <a:solidFill>
                  <a:srgbClr val="7030A0"/>
                </a:solidFill>
              </a:rPr>
              <a:t>loudly</a:t>
            </a:r>
          </a:p>
        </p:txBody>
      </p:sp>
      <p:sp>
        <p:nvSpPr>
          <p:cNvPr id="16" name="Rectangle 15"/>
          <p:cNvSpPr/>
          <p:nvPr/>
        </p:nvSpPr>
        <p:spPr>
          <a:xfrm>
            <a:off x="793030" y="5507060"/>
            <a:ext cx="712906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Try modifying one of the </a:t>
            </a:r>
            <a:r>
              <a:rPr lang="en-GB" sz="2400" b="1" i="1" dirty="0">
                <a:solidFill>
                  <a:schemeClr val="accent5">
                    <a:lumMod val="75000"/>
                  </a:schemeClr>
                </a:solidFill>
              </a:rPr>
              <a:t>verbs</a:t>
            </a:r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 with one of the </a:t>
            </a:r>
            <a:r>
              <a:rPr lang="en-GB" sz="2400" b="1" i="1" dirty="0">
                <a:solidFill>
                  <a:schemeClr val="accent5">
                    <a:lumMod val="75000"/>
                  </a:schemeClr>
                </a:solidFill>
              </a:rPr>
              <a:t>adverbs</a:t>
            </a:r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?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220174" y="5801393"/>
            <a:ext cx="1325217" cy="369332"/>
          </a:xfrm>
          <a:prstGeom prst="rect">
            <a:avLst/>
          </a:prstGeom>
          <a:solidFill>
            <a:srgbClr val="8585FF"/>
          </a:solidFill>
          <a:ln w="19050" cmpd="sng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Revision</a:t>
            </a:r>
          </a:p>
        </p:txBody>
      </p:sp>
      <p:sp>
        <p:nvSpPr>
          <p:cNvPr id="18" name="Rectangle 17"/>
          <p:cNvSpPr/>
          <p:nvPr/>
        </p:nvSpPr>
        <p:spPr>
          <a:xfrm>
            <a:off x="2295659" y="4682659"/>
            <a:ext cx="17491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2800" dirty="0">
                <a:solidFill>
                  <a:srgbClr val="00B050"/>
                </a:solidFill>
              </a:rPr>
              <a:t>fly </a:t>
            </a:r>
            <a:r>
              <a:rPr lang="en-GB" sz="2800" dirty="0">
                <a:solidFill>
                  <a:srgbClr val="7030A0"/>
                </a:solidFill>
              </a:rPr>
              <a:t>steadily</a:t>
            </a:r>
          </a:p>
        </p:txBody>
      </p:sp>
      <p:sp>
        <p:nvSpPr>
          <p:cNvPr id="19" name="Rectangle 18"/>
          <p:cNvSpPr/>
          <p:nvPr/>
        </p:nvSpPr>
        <p:spPr>
          <a:xfrm>
            <a:off x="4357563" y="4684136"/>
            <a:ext cx="20297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2800" dirty="0">
                <a:solidFill>
                  <a:srgbClr val="00B050"/>
                </a:solidFill>
              </a:rPr>
              <a:t>think </a:t>
            </a:r>
            <a:r>
              <a:rPr lang="en-GB" sz="2800" dirty="0">
                <a:solidFill>
                  <a:srgbClr val="7030A0"/>
                </a:solidFill>
              </a:rPr>
              <a:t>quickly</a:t>
            </a:r>
          </a:p>
        </p:txBody>
      </p:sp>
      <p:sp>
        <p:nvSpPr>
          <p:cNvPr id="20" name="Rectangle 19"/>
          <p:cNvSpPr/>
          <p:nvPr/>
        </p:nvSpPr>
        <p:spPr>
          <a:xfrm>
            <a:off x="6747544" y="4682659"/>
            <a:ext cx="23491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2800" dirty="0">
                <a:solidFill>
                  <a:srgbClr val="00B050"/>
                </a:solidFill>
              </a:rPr>
              <a:t>speak </a:t>
            </a:r>
            <a:r>
              <a:rPr lang="en-GB" sz="2800" dirty="0">
                <a:solidFill>
                  <a:srgbClr val="7030A0"/>
                </a:solidFill>
              </a:rPr>
              <a:t>carefully</a:t>
            </a:r>
          </a:p>
        </p:txBody>
      </p:sp>
      <p:pic>
        <p:nvPicPr>
          <p:cNvPr id="21" name="Picture 20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6200000">
            <a:off x="-355596" y="2438400"/>
            <a:ext cx="3818464" cy="10922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Picture 21"/>
          <p:cNvPicPr/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266257" y="3640879"/>
            <a:ext cx="1277620" cy="215011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EE9E523B-8194-E848-8DE3-CED6FC6DEB1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0266257" y="687275"/>
            <a:ext cx="812800" cy="812800"/>
          </a:xfrm>
          <a:prstGeom prst="rect">
            <a:avLst/>
          </a:prstGeom>
        </p:spPr>
      </p:pic>
      <p:pic>
        <p:nvPicPr>
          <p:cNvPr id="8" name="Online Media 7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2FA34C8A-396F-834F-99CC-DAD8ED661FE7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0298722" y="1960811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632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237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8" dur="4945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7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3" grpId="0"/>
      <p:bldP spid="5" grpId="0"/>
      <p:bldP spid="6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8" grpId="0"/>
      <p:bldP spid="19" grpId="0"/>
      <p:bldP spid="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29601" y="4859868"/>
            <a:ext cx="2116666" cy="138853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/>
          <p:cNvSpPr txBox="1"/>
          <p:nvPr/>
        </p:nvSpPr>
        <p:spPr>
          <a:xfrm>
            <a:off x="5142286" y="801715"/>
            <a:ext cx="18699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0000FF"/>
                </a:solidFill>
              </a:rPr>
              <a:t>Adverbs</a:t>
            </a:r>
            <a:r>
              <a:rPr lang="en-GB" sz="3600" b="1" dirty="0"/>
              <a:t> 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2961508" y="2679384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They can </a:t>
            </a:r>
            <a:r>
              <a:rPr lang="en-GB" sz="2800" i="1" dirty="0">
                <a:latin typeface="Calibri" panose="020F0502020204030204" pitchFamily="34" charset="0"/>
              </a:rPr>
              <a:t>still</a:t>
            </a:r>
            <a:r>
              <a:rPr lang="en-GB" sz="2800" dirty="0">
                <a:latin typeface="Calibri" panose="020F0502020204030204" pitchFamily="34" charset="0"/>
              </a:rPr>
              <a:t> tell you more about a </a:t>
            </a:r>
            <a:r>
              <a:rPr lang="en-GB" sz="2800" b="1" dirty="0">
                <a:latin typeface="Calibri" panose="020F0502020204030204" pitchFamily="34" charset="0"/>
              </a:rPr>
              <a:t>verb</a:t>
            </a:r>
            <a:r>
              <a:rPr lang="en-GB" sz="2800" dirty="0">
                <a:latin typeface="Calibri" panose="020F0502020204030204" pitchFamily="34" charset="0"/>
              </a:rPr>
              <a:t>.</a:t>
            </a:r>
            <a:endParaRPr lang="en-GB" sz="2800" dirty="0"/>
          </a:p>
        </p:txBody>
      </p:sp>
      <p:sp>
        <p:nvSpPr>
          <p:cNvPr id="5" name="Rectangle 4"/>
          <p:cNvSpPr/>
          <p:nvPr/>
        </p:nvSpPr>
        <p:spPr>
          <a:xfrm>
            <a:off x="2928291" y="1472550"/>
            <a:ext cx="60745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Some </a:t>
            </a:r>
            <a:r>
              <a:rPr lang="en-GB" sz="2800" b="1" dirty="0">
                <a:latin typeface="Calibri" panose="020F0502020204030204" pitchFamily="34" charset="0"/>
              </a:rPr>
              <a:t>adverbs</a:t>
            </a:r>
            <a:r>
              <a:rPr lang="en-GB" sz="2800" dirty="0">
                <a:latin typeface="Calibri" panose="020F0502020204030204" pitchFamily="34" charset="0"/>
              </a:rPr>
              <a:t> do not end in </a:t>
            </a:r>
            <a:r>
              <a:rPr lang="en-GB" sz="2800" i="1" dirty="0">
                <a:latin typeface="Calibri" panose="020F0502020204030204" pitchFamily="34" charset="0"/>
              </a:rPr>
              <a:t>ly</a:t>
            </a:r>
            <a:r>
              <a:rPr lang="en-GB" sz="2800" dirty="0">
                <a:latin typeface="Calibri" panose="020F0502020204030204" pitchFamily="34" charset="0"/>
              </a:rPr>
              <a:t>.</a:t>
            </a:r>
            <a:endParaRPr lang="en-GB" sz="2800" dirty="0"/>
          </a:p>
        </p:txBody>
      </p:sp>
      <p:sp>
        <p:nvSpPr>
          <p:cNvPr id="6" name="Rectangle 5"/>
          <p:cNvSpPr/>
          <p:nvPr/>
        </p:nvSpPr>
        <p:spPr>
          <a:xfrm>
            <a:off x="3083695" y="2053397"/>
            <a:ext cx="8611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2800" dirty="0">
                <a:solidFill>
                  <a:srgbClr val="00B050"/>
                </a:solidFill>
              </a:rPr>
              <a:t>then</a:t>
            </a:r>
          </a:p>
        </p:txBody>
      </p:sp>
      <p:sp>
        <p:nvSpPr>
          <p:cNvPr id="9" name="Rectangle 8"/>
          <p:cNvSpPr/>
          <p:nvPr/>
        </p:nvSpPr>
        <p:spPr>
          <a:xfrm>
            <a:off x="4558732" y="2046833"/>
            <a:ext cx="8180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2800" dirty="0">
                <a:solidFill>
                  <a:srgbClr val="00B050"/>
                </a:solidFill>
              </a:rPr>
              <a:t>now</a:t>
            </a:r>
          </a:p>
        </p:txBody>
      </p:sp>
      <p:sp>
        <p:nvSpPr>
          <p:cNvPr id="10" name="Rectangle 9"/>
          <p:cNvSpPr/>
          <p:nvPr/>
        </p:nvSpPr>
        <p:spPr>
          <a:xfrm>
            <a:off x="5976343" y="2046834"/>
            <a:ext cx="8931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2800" dirty="0">
                <a:solidFill>
                  <a:srgbClr val="00B050"/>
                </a:solidFill>
              </a:rPr>
              <a:t>soon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529582" y="2047736"/>
            <a:ext cx="84997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2800" dirty="0">
                <a:solidFill>
                  <a:srgbClr val="00B050"/>
                </a:solidFill>
              </a:rPr>
              <a:t>here</a:t>
            </a:r>
          </a:p>
        </p:txBody>
      </p:sp>
      <p:sp>
        <p:nvSpPr>
          <p:cNvPr id="16" name="Rectangle 15"/>
          <p:cNvSpPr/>
          <p:nvPr/>
        </p:nvSpPr>
        <p:spPr>
          <a:xfrm>
            <a:off x="793030" y="5507060"/>
            <a:ext cx="712906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Try modifying one of the </a:t>
            </a:r>
            <a:r>
              <a:rPr lang="en-GB" sz="2400" b="1" i="1" dirty="0">
                <a:solidFill>
                  <a:schemeClr val="accent5">
                    <a:lumMod val="75000"/>
                  </a:schemeClr>
                </a:solidFill>
              </a:rPr>
              <a:t>verbs</a:t>
            </a:r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 with one of the </a:t>
            </a:r>
            <a:r>
              <a:rPr lang="en-GB" sz="2400" b="1" i="1" dirty="0">
                <a:solidFill>
                  <a:schemeClr val="accent5">
                    <a:lumMod val="75000"/>
                  </a:schemeClr>
                </a:solidFill>
              </a:rPr>
              <a:t>adverbs</a:t>
            </a:r>
            <a:endParaRPr lang="en-GB" sz="2400" i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0020330" y="831797"/>
            <a:ext cx="171650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br>
              <a:rPr lang="en-GB" dirty="0">
                <a:solidFill>
                  <a:srgbClr val="000000"/>
                </a:solidFill>
                <a:latin typeface="ArialMT"/>
              </a:rPr>
            </a:br>
            <a:endParaRPr lang="en-GB" dirty="0"/>
          </a:p>
        </p:txBody>
      </p:sp>
      <p:sp>
        <p:nvSpPr>
          <p:cNvPr id="18" name="Rectangle 17"/>
          <p:cNvSpPr/>
          <p:nvPr/>
        </p:nvSpPr>
        <p:spPr>
          <a:xfrm>
            <a:off x="8870270" y="1993205"/>
            <a:ext cx="9702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2800" dirty="0">
                <a:solidFill>
                  <a:srgbClr val="00B050"/>
                </a:solidFill>
              </a:rPr>
              <a:t>there</a:t>
            </a:r>
          </a:p>
        </p:txBody>
      </p:sp>
      <p:sp>
        <p:nvSpPr>
          <p:cNvPr id="19" name="Rectangle 18"/>
          <p:cNvSpPr/>
          <p:nvPr/>
        </p:nvSpPr>
        <p:spPr>
          <a:xfrm>
            <a:off x="967500" y="2043687"/>
            <a:ext cx="16551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2800" dirty="0">
                <a:solidFill>
                  <a:srgbClr val="00B050"/>
                </a:solidFill>
              </a:rPr>
              <a:t>tomorrow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963333" y="3354701"/>
            <a:ext cx="3131544" cy="702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800" dirty="0"/>
              <a:t>I </a:t>
            </a:r>
            <a:r>
              <a:rPr lang="en-GB" sz="2800" b="1" dirty="0"/>
              <a:t>lost</a:t>
            </a:r>
            <a:r>
              <a:rPr lang="en-GB" sz="2800" dirty="0"/>
              <a:t> my broomstick</a:t>
            </a:r>
          </a:p>
        </p:txBody>
      </p:sp>
      <p:sp>
        <p:nvSpPr>
          <p:cNvPr id="21" name="Rounded Rectangular Callout 20"/>
          <p:cNvSpPr/>
          <p:nvPr/>
        </p:nvSpPr>
        <p:spPr>
          <a:xfrm>
            <a:off x="8815274" y="3207932"/>
            <a:ext cx="1721636" cy="659667"/>
          </a:xfrm>
          <a:prstGeom prst="wedgeRoundRectCallout">
            <a:avLst>
              <a:gd name="adj1" fmla="val 52988"/>
              <a:gd name="adj2" fmla="val -92513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Where?</a:t>
            </a:r>
            <a:endParaRPr lang="en-GB" sz="2800" dirty="0"/>
          </a:p>
        </p:txBody>
      </p:sp>
      <p:sp>
        <p:nvSpPr>
          <p:cNvPr id="22" name="Rectangle 21"/>
          <p:cNvSpPr/>
          <p:nvPr/>
        </p:nvSpPr>
        <p:spPr>
          <a:xfrm>
            <a:off x="6050250" y="3497841"/>
            <a:ext cx="104215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800" dirty="0">
                <a:solidFill>
                  <a:srgbClr val="00B050"/>
                </a:solidFill>
              </a:rPr>
              <a:t>here</a:t>
            </a:r>
            <a:r>
              <a:rPr lang="en-GB" sz="2800" dirty="0"/>
              <a:t>.</a:t>
            </a:r>
            <a:endParaRPr lang="en-GB" sz="2800" dirty="0">
              <a:solidFill>
                <a:srgbClr val="00B05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611517" y="4504858"/>
            <a:ext cx="2409538" cy="702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800" dirty="0"/>
              <a:t>I </a:t>
            </a:r>
            <a:r>
              <a:rPr lang="en-GB" sz="2800" b="1" dirty="0"/>
              <a:t>want</a:t>
            </a:r>
            <a:r>
              <a:rPr lang="en-GB" sz="2800" dirty="0"/>
              <a:t> a cat</a:t>
            </a:r>
          </a:p>
        </p:txBody>
      </p:sp>
      <p:sp>
        <p:nvSpPr>
          <p:cNvPr id="24" name="Rounded Rectangular Callout 23"/>
          <p:cNvSpPr/>
          <p:nvPr/>
        </p:nvSpPr>
        <p:spPr>
          <a:xfrm>
            <a:off x="8855881" y="4045396"/>
            <a:ext cx="1714896" cy="720441"/>
          </a:xfrm>
          <a:prstGeom prst="wedgeRoundRectCallout">
            <a:avLst>
              <a:gd name="adj1" fmla="val 44268"/>
              <a:gd name="adj2" fmla="val 85411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When?</a:t>
            </a:r>
            <a:endParaRPr lang="en-GB" sz="2800" dirty="0"/>
          </a:p>
        </p:txBody>
      </p:sp>
      <p:sp>
        <p:nvSpPr>
          <p:cNvPr id="25" name="Rectangle 24"/>
          <p:cNvSpPr/>
          <p:nvPr/>
        </p:nvSpPr>
        <p:spPr>
          <a:xfrm>
            <a:off x="7355313" y="4686615"/>
            <a:ext cx="97588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800" dirty="0">
                <a:solidFill>
                  <a:srgbClr val="00B050"/>
                </a:solidFill>
              </a:rPr>
              <a:t>now</a:t>
            </a:r>
            <a:r>
              <a:rPr lang="en-GB" sz="2800" dirty="0"/>
              <a:t>.</a:t>
            </a:r>
            <a:endParaRPr lang="en-GB" sz="2800" dirty="0">
              <a:solidFill>
                <a:srgbClr val="00B050"/>
              </a:solidFill>
            </a:endParaRPr>
          </a:p>
        </p:txBody>
      </p:sp>
      <p:pic>
        <p:nvPicPr>
          <p:cNvPr id="26" name="Picture 25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8267" y="3793067"/>
            <a:ext cx="5503332" cy="1219199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BE65FAFB-C832-2F4F-A663-D4FE3000D38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0472182" y="1041646"/>
            <a:ext cx="812800" cy="812800"/>
          </a:xfrm>
          <a:prstGeom prst="rect">
            <a:avLst/>
          </a:prstGeom>
        </p:spPr>
      </p:pic>
      <p:pic>
        <p:nvPicPr>
          <p:cNvPr id="8" name="Online Media 7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47CBFE69-012E-C44E-B39C-25F6772A59EA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0346267" y="214103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734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773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1328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8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3" grpId="0"/>
      <p:bldP spid="5" grpId="0"/>
      <p:bldP spid="6" grpId="0"/>
      <p:bldP spid="9" grpId="0"/>
      <p:bldP spid="10" grpId="0"/>
      <p:bldP spid="11" grpId="0"/>
      <p:bldP spid="16" grpId="0"/>
      <p:bldP spid="18" grpId="0"/>
      <p:bldP spid="19" grpId="0"/>
      <p:bldP spid="20" grpId="0" uiExpand="1" build="p"/>
      <p:bldP spid="21" grpId="0" animBg="1"/>
      <p:bldP spid="22" grpId="0"/>
      <p:bldP spid="23" grpId="0" uiExpand="1" build="p"/>
      <p:bldP spid="24" grpId="0" animBg="1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09" y="796307"/>
            <a:ext cx="1057355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00FF"/>
                </a:solidFill>
              </a:rPr>
              <a:t>Adverbs</a:t>
            </a:r>
            <a:r>
              <a:rPr lang="en-GB" sz="3600" b="1" dirty="0"/>
              <a:t> </a:t>
            </a:r>
          </a:p>
          <a:p>
            <a:pPr algn="ctr"/>
            <a:r>
              <a:rPr lang="en-GB" sz="2800" dirty="0"/>
              <a:t>Adverbs tell us about </a:t>
            </a:r>
            <a:r>
              <a:rPr lang="en-GB" sz="2800" b="1" dirty="0">
                <a:solidFill>
                  <a:srgbClr val="0000FF"/>
                </a:solidFill>
              </a:rPr>
              <a:t>when</a:t>
            </a:r>
            <a:r>
              <a:rPr lang="en-GB" sz="2800" dirty="0"/>
              <a:t>, </a:t>
            </a:r>
            <a:r>
              <a:rPr lang="en-GB" sz="2800" b="1" dirty="0"/>
              <a:t>where</a:t>
            </a:r>
            <a:r>
              <a:rPr lang="en-GB" sz="2800" dirty="0"/>
              <a:t> and </a:t>
            </a:r>
            <a:r>
              <a:rPr lang="en-GB" sz="2800" b="1" dirty="0"/>
              <a:t>why </a:t>
            </a:r>
            <a:r>
              <a:rPr lang="en-GB" sz="2800" dirty="0"/>
              <a:t>or</a:t>
            </a:r>
            <a:r>
              <a:rPr lang="en-GB" sz="2800" b="1" dirty="0"/>
              <a:t> how</a:t>
            </a:r>
            <a:r>
              <a:rPr lang="en-GB" sz="2800" dirty="0"/>
              <a:t>.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5" name="Rectangle 24"/>
          <p:cNvSpPr/>
          <p:nvPr/>
        </p:nvSpPr>
        <p:spPr>
          <a:xfrm>
            <a:off x="1235444" y="2573232"/>
            <a:ext cx="179448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/>
              <a:t>The cat </a:t>
            </a:r>
            <a:r>
              <a:rPr lang="en-GB" sz="2400" b="1" dirty="0"/>
              <a:t>slept</a:t>
            </a:r>
          </a:p>
        </p:txBody>
      </p:sp>
      <p:sp>
        <p:nvSpPr>
          <p:cNvPr id="3" name="Rounded Rectangular Callout 2"/>
          <p:cNvSpPr/>
          <p:nvPr/>
        </p:nvSpPr>
        <p:spPr>
          <a:xfrm>
            <a:off x="9131348" y="2353447"/>
            <a:ext cx="2197510" cy="901233"/>
          </a:xfrm>
          <a:prstGeom prst="wedgeRoundRectCallout">
            <a:avLst>
              <a:gd name="adj1" fmla="val 44268"/>
              <a:gd name="adj2" fmla="val 85411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When?</a:t>
            </a:r>
            <a:endParaRPr lang="en-GB" sz="2800" dirty="0"/>
          </a:p>
        </p:txBody>
      </p:sp>
      <p:sp>
        <p:nvSpPr>
          <p:cNvPr id="26" name="Rectangle 25"/>
          <p:cNvSpPr/>
          <p:nvPr/>
        </p:nvSpPr>
        <p:spPr>
          <a:xfrm>
            <a:off x="3204258" y="2573230"/>
            <a:ext cx="9994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daily</a:t>
            </a: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3082781" y="3173375"/>
            <a:ext cx="11402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earlier</a:t>
            </a: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044974" y="3773518"/>
            <a:ext cx="155645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yesterday</a:t>
            </a: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61107" y="4666229"/>
            <a:ext cx="64824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</a:rPr>
              <a:t>The verb ‘slept’ is modified by the </a:t>
            </a:r>
            <a:r>
              <a:rPr lang="en-GB" sz="2800" b="1" dirty="0">
                <a:solidFill>
                  <a:srgbClr val="0000FF"/>
                </a:solidFill>
              </a:rPr>
              <a:t>adverbs</a:t>
            </a:r>
            <a:r>
              <a:rPr lang="en-GB" sz="2800" dirty="0">
                <a:solidFill>
                  <a:prstClr val="black"/>
                </a:solidFill>
              </a:rPr>
              <a:t>.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793030" y="5507060"/>
            <a:ext cx="899528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Can you think of any other </a:t>
            </a:r>
            <a:r>
              <a:rPr lang="en-GB" sz="2400" b="1" i="1" dirty="0">
                <a:solidFill>
                  <a:schemeClr val="accent5">
                    <a:lumMod val="75000"/>
                  </a:schemeClr>
                </a:solidFill>
              </a:rPr>
              <a:t>adverbs</a:t>
            </a:r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 which answer the question: </a:t>
            </a:r>
            <a:r>
              <a:rPr lang="en-GB" sz="2400" b="1" i="1" dirty="0">
                <a:solidFill>
                  <a:schemeClr val="accent5">
                    <a:lumMod val="75000"/>
                  </a:schemeClr>
                </a:solidFill>
              </a:rPr>
              <a:t>When</a:t>
            </a:r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?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091256" y="3173615"/>
            <a:ext cx="179448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/>
              <a:t>The cat </a:t>
            </a:r>
            <a:r>
              <a:rPr lang="en-GB" sz="2400" b="1" dirty="0"/>
              <a:t>slept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235443" y="3776733"/>
            <a:ext cx="179448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/>
              <a:t>The cat </a:t>
            </a:r>
            <a:r>
              <a:rPr lang="en-GB" sz="2400" b="1" dirty="0"/>
              <a:t>slept </a:t>
            </a:r>
          </a:p>
        </p:txBody>
      </p:sp>
      <p:pic>
        <p:nvPicPr>
          <p:cNvPr id="14" name="Picture 13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414645" y="2157730"/>
            <a:ext cx="3394710" cy="233934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D1A50A9A-CB92-1D4E-8782-AD7BDE4F79D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143757" y="4028413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3511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022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5" grpId="0"/>
      <p:bldP spid="3" grpId="0" animBg="1"/>
      <p:bldP spid="26" grpId="0"/>
      <p:bldP spid="27" grpId="0"/>
      <p:bldP spid="28" grpId="0"/>
      <p:bldP spid="5" grpId="0"/>
      <p:bldP spid="6" grpId="0"/>
      <p:bldP spid="12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09" y="796307"/>
            <a:ext cx="1057355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00FF"/>
                </a:solidFill>
              </a:rPr>
              <a:t>Adverbs</a:t>
            </a:r>
            <a:r>
              <a:rPr lang="en-GB" sz="3600" b="1" dirty="0"/>
              <a:t> </a:t>
            </a:r>
          </a:p>
          <a:p>
            <a:pPr algn="ctr"/>
            <a:r>
              <a:rPr lang="en-GB" sz="2800" dirty="0"/>
              <a:t>Adverbs tell us about </a:t>
            </a:r>
            <a:r>
              <a:rPr lang="en-GB" sz="2800" b="1" dirty="0"/>
              <a:t>when</a:t>
            </a:r>
            <a:r>
              <a:rPr lang="en-GB" sz="2800" dirty="0"/>
              <a:t>, </a:t>
            </a:r>
            <a:r>
              <a:rPr lang="en-GB" sz="2800" b="1" dirty="0">
                <a:solidFill>
                  <a:srgbClr val="0000FF"/>
                </a:solidFill>
              </a:rPr>
              <a:t>where</a:t>
            </a:r>
            <a:r>
              <a:rPr lang="en-GB" sz="2800" dirty="0"/>
              <a:t> and </a:t>
            </a:r>
            <a:r>
              <a:rPr lang="en-GB" sz="2800" b="1" dirty="0"/>
              <a:t>why </a:t>
            </a:r>
            <a:r>
              <a:rPr lang="en-GB" sz="2800" dirty="0"/>
              <a:t>or</a:t>
            </a:r>
            <a:r>
              <a:rPr lang="en-GB" sz="2800" b="1" dirty="0"/>
              <a:t> how</a:t>
            </a:r>
            <a:r>
              <a:rPr lang="en-GB" sz="2800" dirty="0"/>
              <a:t>.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5" name="Rectangle 24"/>
          <p:cNvSpPr/>
          <p:nvPr/>
        </p:nvSpPr>
        <p:spPr>
          <a:xfrm>
            <a:off x="1085687" y="2573232"/>
            <a:ext cx="20939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/>
              <a:t>The cat </a:t>
            </a:r>
            <a:r>
              <a:rPr lang="en-GB" sz="2400" b="1" dirty="0"/>
              <a:t>walked</a:t>
            </a:r>
          </a:p>
        </p:txBody>
      </p:sp>
      <p:sp>
        <p:nvSpPr>
          <p:cNvPr id="3" name="Rounded Rectangular Callout 2"/>
          <p:cNvSpPr/>
          <p:nvPr/>
        </p:nvSpPr>
        <p:spPr>
          <a:xfrm>
            <a:off x="9131348" y="2353447"/>
            <a:ext cx="2197510" cy="901233"/>
          </a:xfrm>
          <a:prstGeom prst="wedgeRoundRectCallout">
            <a:avLst>
              <a:gd name="adj1" fmla="val 44268"/>
              <a:gd name="adj2" fmla="val 85411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Where?</a:t>
            </a:r>
            <a:endParaRPr lang="en-GB" sz="2800" dirty="0"/>
          </a:p>
        </p:txBody>
      </p:sp>
      <p:sp>
        <p:nvSpPr>
          <p:cNvPr id="26" name="Rectangle 25"/>
          <p:cNvSpPr/>
          <p:nvPr/>
        </p:nvSpPr>
        <p:spPr>
          <a:xfrm>
            <a:off x="3037447" y="2573230"/>
            <a:ext cx="92089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here</a:t>
            </a: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3082781" y="3173375"/>
            <a:ext cx="102438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there</a:t>
            </a: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044974" y="3773518"/>
            <a:ext cx="12923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outside</a:t>
            </a: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61107" y="4666229"/>
            <a:ext cx="68136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</a:rPr>
              <a:t>The verb ‘walked’ is modified by the </a:t>
            </a:r>
            <a:r>
              <a:rPr lang="en-GB" sz="2800" b="1" dirty="0">
                <a:solidFill>
                  <a:srgbClr val="0000FF"/>
                </a:solidFill>
              </a:rPr>
              <a:t>adverbs</a:t>
            </a:r>
            <a:r>
              <a:rPr lang="en-GB" sz="2800" dirty="0">
                <a:solidFill>
                  <a:prstClr val="black"/>
                </a:solidFill>
              </a:rPr>
              <a:t>.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793030" y="5507060"/>
            <a:ext cx="909306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Can you think of any other </a:t>
            </a:r>
            <a:r>
              <a:rPr lang="en-GB" sz="2400" b="1" i="1" dirty="0">
                <a:solidFill>
                  <a:schemeClr val="accent5">
                    <a:lumMod val="75000"/>
                  </a:schemeClr>
                </a:solidFill>
              </a:rPr>
              <a:t>adverbs</a:t>
            </a:r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 which answer the question: </a:t>
            </a:r>
            <a:r>
              <a:rPr lang="en-GB" sz="2400" b="1" i="1" dirty="0">
                <a:solidFill>
                  <a:schemeClr val="accent5">
                    <a:lumMod val="75000"/>
                  </a:schemeClr>
                </a:solidFill>
              </a:rPr>
              <a:t>Where</a:t>
            </a:r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?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085687" y="3176588"/>
            <a:ext cx="20939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/>
              <a:t>The cat </a:t>
            </a:r>
            <a:r>
              <a:rPr lang="en-GB" sz="2400" b="1" dirty="0"/>
              <a:t>walked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85687" y="3776733"/>
            <a:ext cx="20939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/>
              <a:t>The cat </a:t>
            </a:r>
            <a:r>
              <a:rPr lang="en-GB" sz="2400" b="1" dirty="0"/>
              <a:t>walked</a:t>
            </a:r>
          </a:p>
        </p:txBody>
      </p:sp>
      <p:pic>
        <p:nvPicPr>
          <p:cNvPr id="16" name="Picture 15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64760" y="2184717"/>
            <a:ext cx="3266440" cy="2217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B884BA3A-18F5-5941-88D3-6E7513DCE96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006903" y="3914312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723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722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5" grpId="0"/>
      <p:bldP spid="3" grpId="0" animBg="1"/>
      <p:bldP spid="26" grpId="0"/>
      <p:bldP spid="27" grpId="0"/>
      <p:bldP spid="28" grpId="0"/>
      <p:bldP spid="5" grpId="0"/>
      <p:bldP spid="6" grpId="0"/>
      <p:bldP spid="12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09" y="796307"/>
            <a:ext cx="1057355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00FF"/>
                </a:solidFill>
              </a:rPr>
              <a:t>Adverbs</a:t>
            </a:r>
            <a:r>
              <a:rPr lang="en-GB" sz="3600" b="1" dirty="0"/>
              <a:t> </a:t>
            </a:r>
          </a:p>
          <a:p>
            <a:pPr algn="ctr"/>
            <a:r>
              <a:rPr lang="en-GB" sz="2800" dirty="0"/>
              <a:t>Adverbs tell us about </a:t>
            </a:r>
            <a:r>
              <a:rPr lang="en-GB" sz="2800" b="1" dirty="0"/>
              <a:t>when</a:t>
            </a:r>
            <a:r>
              <a:rPr lang="en-GB" sz="2800" dirty="0"/>
              <a:t>, </a:t>
            </a:r>
            <a:r>
              <a:rPr lang="en-GB" sz="2800" b="1" dirty="0"/>
              <a:t>where</a:t>
            </a:r>
            <a:r>
              <a:rPr lang="en-GB" sz="2800" dirty="0"/>
              <a:t> and </a:t>
            </a:r>
            <a:r>
              <a:rPr lang="en-GB" sz="2800" b="1" dirty="0">
                <a:solidFill>
                  <a:srgbClr val="0000FF"/>
                </a:solidFill>
              </a:rPr>
              <a:t>how</a:t>
            </a:r>
            <a:r>
              <a:rPr lang="en-GB" sz="2800" dirty="0"/>
              <a:t> or</a:t>
            </a:r>
            <a:r>
              <a:rPr lang="en-GB" sz="2800" b="1" dirty="0">
                <a:solidFill>
                  <a:srgbClr val="0000FF"/>
                </a:solidFill>
              </a:rPr>
              <a:t> why</a:t>
            </a:r>
            <a:r>
              <a:rPr lang="en-GB" sz="2800" dirty="0"/>
              <a:t>.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5" name="Rectangle 24"/>
          <p:cNvSpPr/>
          <p:nvPr/>
        </p:nvSpPr>
        <p:spPr>
          <a:xfrm>
            <a:off x="3807954" y="2471633"/>
            <a:ext cx="22713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/>
              <a:t>The cat </a:t>
            </a:r>
            <a:r>
              <a:rPr lang="en-GB" sz="2400" b="1" dirty="0"/>
              <a:t>watched</a:t>
            </a:r>
          </a:p>
        </p:txBody>
      </p:sp>
      <p:sp>
        <p:nvSpPr>
          <p:cNvPr id="3" name="Rounded Rectangular Callout 2"/>
          <p:cNvSpPr/>
          <p:nvPr/>
        </p:nvSpPr>
        <p:spPr>
          <a:xfrm>
            <a:off x="9131348" y="2353447"/>
            <a:ext cx="2197510" cy="901233"/>
          </a:xfrm>
          <a:prstGeom prst="wedgeRoundRectCallout">
            <a:avLst>
              <a:gd name="adj1" fmla="val 44268"/>
              <a:gd name="adj2" fmla="val 85411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How?</a:t>
            </a:r>
            <a:endParaRPr lang="en-GB" sz="2800" dirty="0"/>
          </a:p>
        </p:txBody>
      </p:sp>
      <p:sp>
        <p:nvSpPr>
          <p:cNvPr id="26" name="Rectangle 25"/>
          <p:cNvSpPr/>
          <p:nvPr/>
        </p:nvSpPr>
        <p:spPr>
          <a:xfrm>
            <a:off x="5933048" y="2471630"/>
            <a:ext cx="125857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silently</a:t>
            </a: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5978381" y="3122575"/>
            <a:ext cx="130407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intently</a:t>
            </a: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5822041" y="3841252"/>
            <a:ext cx="10720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avidly</a:t>
            </a:r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GB" sz="2400" b="1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dirty="0">
              <a:solidFill>
                <a:srgbClr val="0000FF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61107" y="4666229"/>
            <a:ext cx="70287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</a:rPr>
              <a:t>The verb ‘watched’ is modified by the </a:t>
            </a:r>
            <a:r>
              <a:rPr lang="en-GB" sz="2800" b="1" dirty="0">
                <a:solidFill>
                  <a:srgbClr val="0000FF"/>
                </a:solidFill>
              </a:rPr>
              <a:t>adverbs</a:t>
            </a:r>
            <a:r>
              <a:rPr lang="en-GB" sz="2800" dirty="0">
                <a:solidFill>
                  <a:prstClr val="black"/>
                </a:solidFill>
              </a:rPr>
              <a:t>.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793030" y="5507060"/>
            <a:ext cx="882562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Can you think of any other </a:t>
            </a:r>
            <a:r>
              <a:rPr lang="en-GB" sz="2400" b="1" i="1" dirty="0">
                <a:solidFill>
                  <a:schemeClr val="accent5">
                    <a:lumMod val="75000"/>
                  </a:schemeClr>
                </a:solidFill>
              </a:rPr>
              <a:t>adverbs</a:t>
            </a:r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 which answer the question: </a:t>
            </a:r>
            <a:r>
              <a:rPr lang="en-GB" sz="2400" b="1" i="1" dirty="0">
                <a:solidFill>
                  <a:schemeClr val="accent5">
                    <a:lumMod val="75000"/>
                  </a:schemeClr>
                </a:solidFill>
              </a:rPr>
              <a:t>Why</a:t>
            </a:r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?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740222" y="3142721"/>
            <a:ext cx="22713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/>
              <a:t>The cat </a:t>
            </a:r>
            <a:r>
              <a:rPr lang="en-GB" sz="2400" b="1" dirty="0"/>
              <a:t>watched</a:t>
            </a:r>
          </a:p>
        </p:txBody>
      </p:sp>
      <p:sp>
        <p:nvSpPr>
          <p:cNvPr id="13" name="Rectangle 12"/>
          <p:cNvSpPr/>
          <p:nvPr/>
        </p:nvSpPr>
        <p:spPr>
          <a:xfrm>
            <a:off x="3599974" y="3858184"/>
            <a:ext cx="22713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dirty="0"/>
              <a:t>The cat </a:t>
            </a:r>
            <a:r>
              <a:rPr lang="en-GB" sz="2400" b="1" dirty="0"/>
              <a:t>watched</a:t>
            </a:r>
          </a:p>
        </p:txBody>
      </p:sp>
      <p:pic>
        <p:nvPicPr>
          <p:cNvPr id="15" name="Picture 14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33821" y="2226732"/>
            <a:ext cx="2497245" cy="254846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16" name="Picture 15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577560" y="2790825"/>
            <a:ext cx="1134745" cy="16827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3642BEA0-BFAC-B549-A1E0-39591F21D3C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71918" y="3660775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682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774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5" grpId="0"/>
      <p:bldP spid="3" grpId="0" animBg="1"/>
      <p:bldP spid="26" grpId="0"/>
      <p:bldP spid="27" grpId="0"/>
      <p:bldP spid="28" grpId="0"/>
      <p:bldP spid="5" grpId="0"/>
      <p:bldP spid="6" grpId="0"/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04109" y="1922176"/>
            <a:ext cx="8534400" cy="3565124"/>
          </a:xfrm>
        </p:spPr>
        <p:txBody>
          <a:bodyPr>
            <a:normAutofit/>
          </a:bodyPr>
          <a:lstStyle/>
          <a:p>
            <a:endParaRPr lang="en-GB" dirty="0"/>
          </a:p>
          <a:p>
            <a:endParaRPr lang="en-GB" dirty="0"/>
          </a:p>
          <a:p>
            <a:pPr marL="0" indent="0" algn="ctr">
              <a:buNone/>
            </a:pPr>
            <a:r>
              <a:rPr lang="en-GB" dirty="0"/>
              <a:t>Explore more Hamilton Trust Learning Materials at </a:t>
            </a:r>
            <a:r>
              <a:rPr lang="en-GB" dirty="0">
                <a:hlinkClick r:id="rId2"/>
              </a:rPr>
              <a:t>https://wrht.org.uk/hamilton</a:t>
            </a:r>
            <a:r>
              <a:rPr lang="en-GB" dirty="0">
                <a:hlinkClick r:id="rId3"/>
              </a:rPr>
              <a:t>/</a:t>
            </a:r>
            <a:r>
              <a:rPr lang="en-GB" dirty="0"/>
              <a:t> 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4212" y="802915"/>
            <a:ext cx="5743575" cy="158115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107957D5-E1F6-4BAB-8E43-B72E2923BC03}"/>
              </a:ext>
            </a:extLst>
          </p:cNvPr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6771" y="4571158"/>
            <a:ext cx="2370631" cy="14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76301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4207</TotalTime>
  <Words>293</Words>
  <Application>Microsoft Office PowerPoint</Application>
  <PresentationFormat>Widescreen</PresentationFormat>
  <Paragraphs>76</Paragraphs>
  <Slides>7</Slides>
  <Notes>6</Notes>
  <HiddenSlides>0</HiddenSlides>
  <MMClips>8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Arial</vt:lpstr>
      <vt:lpstr>ArialMT</vt:lpstr>
      <vt:lpstr>Calibri</vt:lpstr>
      <vt:lpstr>Calibri Light</vt:lpstr>
      <vt:lpstr>Times New Roman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Pronouns</dc:title>
  <dc:creator>Deidre Holes</dc:creator>
  <cp:lastModifiedBy>DeputyHead</cp:lastModifiedBy>
  <cp:revision>261</cp:revision>
  <dcterms:created xsi:type="dcterms:W3CDTF">2013-08-23T07:43:20Z</dcterms:created>
  <dcterms:modified xsi:type="dcterms:W3CDTF">2020-05-09T08:53:17Z</dcterms:modified>
</cp:coreProperties>
</file>