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2"/>
  </p:notesMasterIdLst>
  <p:handoutMasterIdLst>
    <p:handoutMasterId r:id="rId23"/>
  </p:handoutMasterIdLst>
  <p:sldIdLst>
    <p:sldId id="305" r:id="rId5"/>
    <p:sldId id="258" r:id="rId6"/>
    <p:sldId id="263" r:id="rId7"/>
    <p:sldId id="387" r:id="rId8"/>
    <p:sldId id="374" r:id="rId9"/>
    <p:sldId id="388" r:id="rId10"/>
    <p:sldId id="386" r:id="rId11"/>
    <p:sldId id="403" r:id="rId12"/>
    <p:sldId id="395" r:id="rId13"/>
    <p:sldId id="396" r:id="rId14"/>
    <p:sldId id="404" r:id="rId15"/>
    <p:sldId id="398" r:id="rId16"/>
    <p:sldId id="399" r:id="rId17"/>
    <p:sldId id="401" r:id="rId18"/>
    <p:sldId id="400" r:id="rId19"/>
    <p:sldId id="402"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Sassoon Infant Rg" panose="02000503030000020003" charset="0"/>
      <p:regular r:id="rId28"/>
      <p:bold r:id="rId29"/>
    </p:embeddedFont>
    <p:embeddedFont>
      <p:font typeface="Tuffy-TTF" panose="020B0603060100000000" charset="0"/>
      <p:regular r:id="rId30"/>
      <p:bold r:id="rId31"/>
      <p:italic r:id="rId32"/>
      <p:boldItalic r:id="rId33"/>
    </p:embeddedFont>
    <p:embeddedFont>
      <p:font typeface="Twinkl" panose="020B0604020202020204" charset="0"/>
      <p:regular r:id="rId34"/>
      <p:bold r:id="rId35"/>
    </p:embeddedFont>
    <p:embeddedFont>
      <p:font typeface="Twinkl SemiBold" charset="0"/>
      <p:bold r:id="rId3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FF9"/>
    <a:srgbClr val="C7F0FF"/>
    <a:srgbClr val="AFDFF8"/>
    <a:srgbClr val="00A7E6"/>
    <a:srgbClr val="90C7E5"/>
    <a:srgbClr val="8D348B"/>
    <a:srgbClr val="A673AE"/>
    <a:srgbClr val="00639A"/>
    <a:srgbClr val="CDB5D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4" d="100"/>
          <a:sy n="114" d="100"/>
        </p:scale>
        <p:origin x="1560" y="114"/>
      </p:cViewPr>
      <p:guideLst>
        <p:guide orient="horz" pos="2205"/>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font" Target="fonts/font1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AAD32F94-846E-4756-BFB6-74CFF9B80EE8}" type="datetimeFigureOut">
              <a:rPr lang="en-GB"/>
              <a:pPr>
                <a:defRPr/>
              </a:pPr>
              <a:t>07/01/2021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2487A535-7EC8-48F6-B0F1-5E397480C704}" type="slidenum">
              <a:rPr lang="en-GB"/>
              <a:pPr>
                <a:defRPr/>
              </a:pPr>
              <a:t>‹#›</a:t>
            </a:fld>
            <a:endParaRPr lang="en-GB" dirty="0"/>
          </a:p>
        </p:txBody>
      </p:sp>
    </p:spTree>
    <p:extLst>
      <p:ext uri="{BB962C8B-B14F-4D97-AF65-F5344CB8AC3E}">
        <p14:creationId xmlns:p14="http://schemas.microsoft.com/office/powerpoint/2010/main" val="14469570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0664156A-DF8E-4E6B-8944-9947EBF1452B}" type="datetimeFigureOut">
              <a:rPr lang="en-GB"/>
              <a:pPr>
                <a:defRPr/>
              </a:pPr>
              <a:t>07/01/2021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86E0FE2F-AB47-4702-AAA3-D61BE44B7930}" type="slidenum">
              <a:rPr lang="en-GB"/>
              <a:pPr>
                <a:defRPr/>
              </a:pPr>
              <a:t>‹#›</a:t>
            </a:fld>
            <a:endParaRPr lang="en-GB" dirty="0"/>
          </a:p>
        </p:txBody>
      </p:sp>
    </p:spTree>
    <p:extLst>
      <p:ext uri="{BB962C8B-B14F-4D97-AF65-F5344CB8AC3E}">
        <p14:creationId xmlns:p14="http://schemas.microsoft.com/office/powerpoint/2010/main" val="3444403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98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8562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918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21787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bg>
      <p:bgPr>
        <a:solidFill>
          <a:srgbClr val="AFDFF9"/>
        </a:solid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20184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076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2740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0" r:id="rId7"/>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s/twinkl-lif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25.pn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7.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6.jpeg"/><Relationship Id="rId1" Type="http://schemas.openxmlformats.org/officeDocument/2006/relationships/slideLayout" Target="../slideLayouts/slideLayout4.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6.png"/><Relationship Id="rId10" Type="http://schemas.openxmlformats.org/officeDocument/2006/relationships/image" Target="../media/image33.png"/><Relationship Id="rId4" Type="http://schemas.openxmlformats.org/officeDocument/2006/relationships/image" Target="../media/image28.png"/><Relationship Id="rId9" Type="http://schemas.openxmlformats.org/officeDocument/2006/relationships/image" Target="../media/image32.png"/><Relationship Id="rId1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g"/><Relationship Id="rId1" Type="http://schemas.openxmlformats.org/officeDocument/2006/relationships/slideLayout" Target="../slideLayouts/slideLayout4.xml"/><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eg"/><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4.xml"/><Relationship Id="rId5" Type="http://schemas.openxmlformats.org/officeDocument/2006/relationships/image" Target="../media/image4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312814" y="6464301"/>
            <a:ext cx="4518372" cy="20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dirty="0">
                <a:solidFill>
                  <a:srgbClr val="FFFFFF"/>
                </a:solidFill>
                <a:latin typeface="Tuffy-TTF" panose="020B0603060100000000" pitchFamily="34" charset="0"/>
                <a:ea typeface="Calibri" panose="020F0502020204030204" pitchFamily="34" charset="0"/>
                <a:cs typeface="Arial" panose="020B0604020202020204" pitchFamily="34" charset="0"/>
              </a:rPr>
              <a:t>Outdoor Explorers | </a:t>
            </a:r>
            <a:r>
              <a:rPr lang="en-GB" altLang="en-US" sz="800" dirty="0">
                <a:solidFill>
                  <a:srgbClr val="FFFFFF"/>
                </a:solidFill>
                <a:latin typeface="Tuffy-TTF" panose="020B0603060100000000" pitchFamily="34" charset="0"/>
                <a:ea typeface="Calibri" panose="020F0502020204030204" pitchFamily="34" charset="0"/>
                <a:cs typeface="Arial" panose="020B0604020202020204" pitchFamily="34" charset="0"/>
              </a:rPr>
              <a:t>Winter | Lesson 1 | Winter Wonderland</a:t>
            </a:r>
          </a:p>
        </p:txBody>
      </p:sp>
      <p:pic>
        <p:nvPicPr>
          <p:cNvPr id="10245" name="Picture 4">
            <a:hlinkClick r:id="rId2"/>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Title 17"/>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dirty="0">
                <a:solidFill>
                  <a:schemeClr val="bg1"/>
                </a:solidFill>
                <a:latin typeface="Tuffy-TTF" panose="020B0603060100000000" pitchFamily="34" charset="0"/>
                <a:cs typeface="Arial" panose="020B0604020202020204" pitchFamily="34" charset="0"/>
              </a:rPr>
              <a:t>Outdoor Explorers </a:t>
            </a:r>
          </a:p>
        </p:txBody>
      </p:sp>
      <p:sp>
        <p:nvSpPr>
          <p:cNvPr id="7"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EYFS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p:nvSpPr>
        <p:spPr>
          <a:xfrm>
            <a:off x="3943350" y="5486400"/>
            <a:ext cx="1276350" cy="723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3"/>
          </p:cNvPr>
          <p:cNvSpPr/>
          <p:nvPr/>
        </p:nvSpPr>
        <p:spPr>
          <a:xfrm>
            <a:off x="8362950" y="6134100"/>
            <a:ext cx="781050" cy="723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dirty="0">
                <a:solidFill>
                  <a:schemeClr val="tx1"/>
                </a:solidFill>
                <a:latin typeface="Twinkl SemiBold" pitchFamily="2" charset="0"/>
              </a:rPr>
              <a:t>Aim</a:t>
            </a:r>
          </a:p>
        </p:txBody>
      </p:sp>
      <p:sp>
        <p:nvSpPr>
          <p:cNvPr id="11270" name="Content Placeholder 15"/>
          <p:cNvSpPr>
            <a:spLocks noGrp="1"/>
          </p:cNvSpPr>
          <p:nvPr>
            <p:ph idx="1"/>
          </p:nvPr>
        </p:nvSpPr>
        <p:spPr>
          <a:xfrm>
            <a:off x="628650" y="1127125"/>
            <a:ext cx="7886700" cy="1409700"/>
          </a:xfrm>
        </p:spPr>
        <p:txBody>
          <a:bodyPr>
            <a:normAutofit/>
          </a:bodyPr>
          <a:lstStyle/>
          <a:p>
            <a:r>
              <a:rPr lang="en-GB" dirty="0"/>
              <a:t>I can describe some of the signs of winter. </a:t>
            </a:r>
          </a:p>
        </p:txBody>
      </p:sp>
      <p:sp>
        <p:nvSpPr>
          <p:cNvPr id="1127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identify some of the signs of winter.</a:t>
            </a:r>
          </a:p>
          <a:p>
            <a:pPr eaLnBrk="1" hangingPunct="1"/>
            <a:r>
              <a:rPr lang="en-GB" altLang="en-US" dirty="0">
                <a:ea typeface="Sassoon Infant Rg" panose="02000503030000020003" pitchFamily="50" charset="0"/>
                <a:cs typeface="Sassoon Infant Rg" panose="02000503030000020003" pitchFamily="50" charset="0"/>
              </a:rPr>
              <a:t>I can say what happens to wildlife in winter.</a:t>
            </a:r>
          </a:p>
          <a:p>
            <a:pPr eaLnBrk="1" hangingPunct="1"/>
            <a:r>
              <a:rPr lang="en-GB" altLang="en-US" dirty="0">
                <a:ea typeface="Sassoon Infant Rg" panose="02000503030000020003" pitchFamily="50" charset="0"/>
                <a:cs typeface="Sassoon Infant Rg" panose="02000503030000020003" pitchFamily="50" charset="0"/>
              </a:rPr>
              <a:t>I can say how to care for wildlife in winter.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b="-3"/>
          <a:stretch/>
        </p:blipFill>
        <p:spPr>
          <a:xfrm>
            <a:off x="4624884" y="4087334"/>
            <a:ext cx="1793584" cy="1793584"/>
          </a:xfrm>
          <a:prstGeom prst="ellipse">
            <a:avLst/>
          </a:prstGeom>
          <a:ln w="28575">
            <a:solidFill>
              <a:srgbClr val="2CB7BD"/>
            </a:solidFill>
          </a:ln>
        </p:spPr>
      </p:pic>
      <p:sp>
        <p:nvSpPr>
          <p:cNvPr id="8" name="Title 1"/>
          <p:cNvSpPr>
            <a:spLocks noGrp="1"/>
          </p:cNvSpPr>
          <p:nvPr>
            <p:ph type="title"/>
          </p:nvPr>
        </p:nvSpPr>
        <p:spPr>
          <a:xfrm>
            <a:off x="457198" y="478895"/>
            <a:ext cx="8220075" cy="994306"/>
          </a:xfrm>
        </p:spPr>
        <p:txBody>
          <a:bodyPr/>
          <a:lstStyle/>
          <a:p>
            <a:r>
              <a:rPr lang="en-GB" dirty="0">
                <a:latin typeface="+mn-lt"/>
              </a:rPr>
              <a:t>Outdoor Explorer Safety Rules</a:t>
            </a:r>
          </a:p>
        </p:txBody>
      </p:sp>
      <p:sp>
        <p:nvSpPr>
          <p:cNvPr id="9" name="Rectangle 8"/>
          <p:cNvSpPr/>
          <p:nvPr/>
        </p:nvSpPr>
        <p:spPr>
          <a:xfrm>
            <a:off x="719811" y="1439318"/>
            <a:ext cx="4061031" cy="4247317"/>
          </a:xfrm>
          <a:prstGeom prst="rect">
            <a:avLst/>
          </a:prstGeom>
        </p:spPr>
        <p:txBody>
          <a:bodyPr wrap="square">
            <a:spAutoFit/>
          </a:bodyPr>
          <a:lstStyle/>
          <a:p>
            <a:r>
              <a:rPr lang="en-GB" b="1" dirty="0"/>
              <a:t>Stay in the safe zone – </a:t>
            </a:r>
            <a:br>
              <a:rPr lang="en-GB" b="1" dirty="0"/>
            </a:br>
            <a:r>
              <a:rPr lang="en-GB" b="1" dirty="0"/>
              <a:t>never wander off alone.</a:t>
            </a:r>
          </a:p>
          <a:p>
            <a:r>
              <a:rPr lang="en-GB" dirty="0"/>
              <a:t>Make sure that you always stay in the outside area that your teacher has marked with ribbons or cones. </a:t>
            </a:r>
          </a:p>
          <a:p>
            <a:endParaRPr lang="en-GB" dirty="0"/>
          </a:p>
          <a:p>
            <a:r>
              <a:rPr lang="en-GB" b="1" dirty="0"/>
              <a:t>Walk, don’t run – a bump is not fun. </a:t>
            </a:r>
          </a:p>
          <a:p>
            <a:r>
              <a:rPr lang="en-GB" dirty="0"/>
              <a:t>Look out for other children when you are moving around your outside area. </a:t>
            </a:r>
          </a:p>
          <a:p>
            <a:endParaRPr lang="en-GB" dirty="0"/>
          </a:p>
          <a:p>
            <a:r>
              <a:rPr lang="en-GB" b="1" dirty="0"/>
              <a:t>Look out for dangers all around – </a:t>
            </a:r>
            <a:br>
              <a:rPr lang="en-GB" b="1" dirty="0"/>
            </a:br>
            <a:r>
              <a:rPr lang="en-GB" b="1" dirty="0"/>
              <a:t>up high and on the ground. </a:t>
            </a:r>
          </a:p>
          <a:p>
            <a:r>
              <a:rPr lang="en-GB" dirty="0"/>
              <a:t>Look out for prickly bushes, low branches or other dangers in your outside area.</a:t>
            </a:r>
          </a:p>
        </p:txBody>
      </p:sp>
      <p:grpSp>
        <p:nvGrpSpPr>
          <p:cNvPr id="2" name="Group 1"/>
          <p:cNvGrpSpPr/>
          <p:nvPr/>
        </p:nvGrpSpPr>
        <p:grpSpPr>
          <a:xfrm>
            <a:off x="4624884" y="1439318"/>
            <a:ext cx="2147378" cy="2147378"/>
            <a:chOff x="4624884" y="1439318"/>
            <a:chExt cx="2147378" cy="2147378"/>
          </a:xfrm>
        </p:grpSpPr>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l="19179" b="19179"/>
            <a:stretch/>
          </p:blipFill>
          <p:spPr>
            <a:xfrm>
              <a:off x="4624884" y="1439318"/>
              <a:ext cx="2147378" cy="2147378"/>
            </a:xfrm>
            <a:prstGeom prst="ellipse">
              <a:avLst/>
            </a:prstGeom>
            <a:ln w="28575">
              <a:solidFill>
                <a:srgbClr val="8D358B"/>
              </a:solidFill>
            </a:ln>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64344" y="1512107"/>
              <a:ext cx="1807918" cy="1686023"/>
            </a:xfrm>
            <a:prstGeom prst="rect">
              <a:avLst/>
            </a:prstGeom>
            <a:effectLst>
              <a:outerShdw blurRad="76200" dir="13500000" sy="23000" kx="1200000" algn="br" rotWithShape="0">
                <a:prstClr val="black">
                  <a:alpha val="20000"/>
                </a:prstClr>
              </a:outerShdw>
            </a:effectLst>
          </p:spPr>
        </p:pic>
      </p:grpSp>
      <p:sp>
        <p:nvSpPr>
          <p:cNvPr id="4" name="Rectangle 3"/>
          <p:cNvSpPr/>
          <p:nvPr/>
        </p:nvSpPr>
        <p:spPr>
          <a:xfrm>
            <a:off x="8695643" y="2704289"/>
            <a:ext cx="458085" cy="3939702"/>
          </a:xfrm>
          <a:prstGeom prst="rect">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l="7885" t="8812" r="23505" b="6056"/>
          <a:stretch/>
        </p:blipFill>
        <p:spPr>
          <a:xfrm>
            <a:off x="5245770" y="2943364"/>
            <a:ext cx="3052984" cy="3788177"/>
          </a:xfrm>
          <a:prstGeom prst="rect">
            <a:avLst/>
          </a:prstGeom>
          <a:effectLst>
            <a:outerShdw blurRad="76200" dir="13500000" sy="23000" kx="1200000" algn="br" rotWithShape="0">
              <a:prstClr val="black">
                <a:alpha val="20000"/>
              </a:prstClr>
            </a:outerShdw>
          </a:effectLst>
        </p:spPr>
      </p:pic>
    </p:spTree>
    <p:extLst>
      <p:ext uri="{BB962C8B-B14F-4D97-AF65-F5344CB8AC3E}">
        <p14:creationId xmlns:p14="http://schemas.microsoft.com/office/powerpoint/2010/main" val="419120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1000"/>
                                        <p:tgtEl>
                                          <p:spTgt spid="9">
                                            <p:txEl>
                                              <p:pRg st="1" end="1"/>
                                            </p:txEl>
                                          </p:spTgt>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Effect transition="in" filter="wipe(left)">
                                      <p:cBhvr>
                                        <p:cTn id="20" dur="1000"/>
                                        <p:tgtEl>
                                          <p:spTgt spid="9">
                                            <p:txEl>
                                              <p:pRg st="3" end="3"/>
                                            </p:txEl>
                                          </p:spTgt>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wipe(left)">
                                      <p:cBhvr>
                                        <p:cTn id="24" dur="10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wipe(left)">
                                      <p:cBhvr>
                                        <p:cTn id="29" dur="1000"/>
                                        <p:tgtEl>
                                          <p:spTgt spid="9">
                                            <p:txEl>
                                              <p:pRg st="6" end="6"/>
                                            </p:txEl>
                                          </p:spTgt>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9">
                                            <p:txEl>
                                              <p:pRg st="7" end="7"/>
                                            </p:txEl>
                                          </p:spTgt>
                                        </p:tgtEl>
                                        <p:attrNameLst>
                                          <p:attrName>style.visibility</p:attrName>
                                        </p:attrNameLst>
                                      </p:cBhvr>
                                      <p:to>
                                        <p:strVal val="visible"/>
                                      </p:to>
                                    </p:set>
                                    <p:animEffect transition="in" filter="wipe(left)">
                                      <p:cBhvr>
                                        <p:cTn id="33" dur="1000"/>
                                        <p:tgtEl>
                                          <p:spTgt spid="9">
                                            <p:txEl>
                                              <p:pRg st="7" end="7"/>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2000"/>
                            </p:stCondLst>
                            <p:childTnLst>
                              <p:par>
                                <p:cTn id="38" presetID="2" presetClass="entr" presetSubtype="2"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3000" fill="hold"/>
                                        <p:tgtEl>
                                          <p:spTgt spid="11"/>
                                        </p:tgtEl>
                                        <p:attrNameLst>
                                          <p:attrName>ppt_x</p:attrName>
                                        </p:attrNameLst>
                                      </p:cBhvr>
                                      <p:tavLst>
                                        <p:tav tm="0">
                                          <p:val>
                                            <p:strVal val="1+#ppt_w/2"/>
                                          </p:val>
                                        </p:tav>
                                        <p:tav tm="100000">
                                          <p:val>
                                            <p:strVal val="#ppt_x"/>
                                          </p:val>
                                        </p:tav>
                                      </p:tavLst>
                                    </p:anim>
                                    <p:anim calcmode="lin" valueType="num">
                                      <p:cBhvr additive="base">
                                        <p:cTn id="41" dur="3000" fill="hold"/>
                                        <p:tgtEl>
                                          <p:spTgt spid="11"/>
                                        </p:tgtEl>
                                        <p:attrNameLst>
                                          <p:attrName>ppt_y</p:attrName>
                                        </p:attrNameLst>
                                      </p:cBhvr>
                                      <p:tavLst>
                                        <p:tav tm="0">
                                          <p:val>
                                            <p:strVal val="#ppt_y"/>
                                          </p:val>
                                        </p:tav>
                                        <p:tav tm="100000">
                                          <p:val>
                                            <p:strVal val="#ppt_y"/>
                                          </p:val>
                                        </p:tav>
                                      </p:tavLst>
                                    </p:anim>
                                  </p:childTnLst>
                                </p:cTn>
                              </p:par>
                              <p:par>
                                <p:cTn id="42" presetID="32" presetClass="emph" presetSubtype="0" repeatCount="6000" fill="hold" nodeType="withEffect">
                                  <p:stCondLst>
                                    <p:cond delay="0"/>
                                  </p:stCondLst>
                                  <p:childTnLst>
                                    <p:animRot by="120000">
                                      <p:cBhvr>
                                        <p:cTn id="43" dur="50" fill="hold">
                                          <p:stCondLst>
                                            <p:cond delay="0"/>
                                          </p:stCondLst>
                                        </p:cTn>
                                        <p:tgtEl>
                                          <p:spTgt spid="11"/>
                                        </p:tgtEl>
                                        <p:attrNameLst>
                                          <p:attrName>r</p:attrName>
                                        </p:attrNameLst>
                                      </p:cBhvr>
                                    </p:animRot>
                                    <p:animRot by="-240000">
                                      <p:cBhvr>
                                        <p:cTn id="44" dur="100" fill="hold">
                                          <p:stCondLst>
                                            <p:cond delay="100"/>
                                          </p:stCondLst>
                                        </p:cTn>
                                        <p:tgtEl>
                                          <p:spTgt spid="11"/>
                                        </p:tgtEl>
                                        <p:attrNameLst>
                                          <p:attrName>r</p:attrName>
                                        </p:attrNameLst>
                                      </p:cBhvr>
                                    </p:animRot>
                                    <p:animRot by="240000">
                                      <p:cBhvr>
                                        <p:cTn id="45" dur="100" fill="hold">
                                          <p:stCondLst>
                                            <p:cond delay="200"/>
                                          </p:stCondLst>
                                        </p:cTn>
                                        <p:tgtEl>
                                          <p:spTgt spid="11"/>
                                        </p:tgtEl>
                                        <p:attrNameLst>
                                          <p:attrName>r</p:attrName>
                                        </p:attrNameLst>
                                      </p:cBhvr>
                                    </p:animRot>
                                    <p:animRot by="-240000">
                                      <p:cBhvr>
                                        <p:cTn id="46" dur="100" fill="hold">
                                          <p:stCondLst>
                                            <p:cond delay="300"/>
                                          </p:stCondLst>
                                        </p:cTn>
                                        <p:tgtEl>
                                          <p:spTgt spid="11"/>
                                        </p:tgtEl>
                                        <p:attrNameLst>
                                          <p:attrName>r</p:attrName>
                                        </p:attrNameLst>
                                      </p:cBhvr>
                                    </p:animRot>
                                    <p:animRot by="120000">
                                      <p:cBhvr>
                                        <p:cTn id="47" dur="100" fill="hold">
                                          <p:stCondLst>
                                            <p:cond delay="40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8" name="Title 1"/>
          <p:cNvSpPr>
            <a:spLocks noGrp="1"/>
          </p:cNvSpPr>
          <p:nvPr>
            <p:ph type="title"/>
          </p:nvPr>
        </p:nvSpPr>
        <p:spPr>
          <a:xfrm>
            <a:off x="457198" y="478895"/>
            <a:ext cx="8220075" cy="994306"/>
          </a:xfrm>
        </p:spPr>
        <p:txBody>
          <a:bodyPr/>
          <a:lstStyle/>
          <a:p>
            <a:r>
              <a:rPr lang="en-GB" dirty="0">
                <a:latin typeface="+mn-lt"/>
              </a:rPr>
              <a:t>Outdoor Explorer Safety Rules</a:t>
            </a:r>
          </a:p>
        </p:txBody>
      </p:sp>
      <p:sp>
        <p:nvSpPr>
          <p:cNvPr id="9" name="Rectangle 8"/>
          <p:cNvSpPr/>
          <p:nvPr/>
        </p:nvSpPr>
        <p:spPr>
          <a:xfrm>
            <a:off x="755650" y="1439318"/>
            <a:ext cx="4103734" cy="4801314"/>
          </a:xfrm>
          <a:prstGeom prst="rect">
            <a:avLst/>
          </a:prstGeom>
        </p:spPr>
        <p:txBody>
          <a:bodyPr wrap="square">
            <a:spAutoFit/>
          </a:bodyPr>
          <a:lstStyle/>
          <a:p>
            <a:r>
              <a:rPr lang="en-GB" b="1" dirty="0"/>
              <a:t>Keep sticks low - if sticks go high, they can poke you in the eye! </a:t>
            </a:r>
          </a:p>
          <a:p>
            <a:r>
              <a:rPr lang="en-GB" dirty="0"/>
              <a:t>Always carry sticks pointing downwards. If you need to move larger sticks or branches, always drag them behind you. </a:t>
            </a:r>
          </a:p>
          <a:p>
            <a:endParaRPr lang="en-GB" dirty="0"/>
          </a:p>
          <a:p>
            <a:r>
              <a:rPr lang="en-GB" b="1" dirty="0"/>
              <a:t>Unless you are shown – </a:t>
            </a:r>
            <a:br>
              <a:rPr lang="en-GB" b="1" dirty="0"/>
            </a:br>
            <a:r>
              <a:rPr lang="en-GB" b="1" dirty="0"/>
              <a:t>leave berries alone. </a:t>
            </a:r>
          </a:p>
          <a:p>
            <a:r>
              <a:rPr lang="en-GB" dirty="0"/>
              <a:t>Never touch, pick or eat any berries, leaves or fungi as they could harm you. </a:t>
            </a:r>
          </a:p>
          <a:p>
            <a:endParaRPr lang="en-GB" dirty="0"/>
          </a:p>
          <a:p>
            <a:r>
              <a:rPr lang="en-GB" b="1" dirty="0"/>
              <a:t>Wash hands after play to keep </a:t>
            </a:r>
            <a:br>
              <a:rPr lang="en-GB" b="1" dirty="0"/>
            </a:br>
            <a:r>
              <a:rPr lang="en-GB" b="1" dirty="0"/>
              <a:t>the germs away!</a:t>
            </a:r>
          </a:p>
          <a:p>
            <a:r>
              <a:rPr lang="en-GB" dirty="0"/>
              <a:t>Always wash your hands before eating and after being outdoors.</a:t>
            </a: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l="-10515" b="-10863"/>
          <a:stretch/>
        </p:blipFill>
        <p:spPr>
          <a:xfrm>
            <a:off x="6281645" y="3281840"/>
            <a:ext cx="2307400" cy="2307400"/>
          </a:xfrm>
          <a:prstGeom prst="ellipse">
            <a:avLst/>
          </a:prstGeom>
          <a:ln w="38100">
            <a:solidFill>
              <a:srgbClr val="ED74A8"/>
            </a:solidFill>
          </a:ln>
        </p:spPr>
      </p:pic>
      <p:pic>
        <p:nvPicPr>
          <p:cNvPr id="12" name="Picture 11"/>
          <p:cNvPicPr>
            <a:picLocks noChangeAspect="1"/>
          </p:cNvPicPr>
          <p:nvPr/>
        </p:nvPicPr>
        <p:blipFill rotWithShape="1">
          <a:blip r:embed="rId4" cstate="screen">
            <a:extLst>
              <a:ext uri="{28A0092B-C50C-407E-A947-70E740481C1C}">
                <a14:useLocalDpi xmlns:a14="http://schemas.microsoft.com/office/drawing/2010/main"/>
              </a:ext>
            </a:extLst>
          </a:blip>
          <a:srcRect l="-6071" t="-11823" r="344" b="-20498"/>
          <a:stretch/>
        </p:blipFill>
        <p:spPr>
          <a:xfrm>
            <a:off x="4347842" y="4341577"/>
            <a:ext cx="1955920" cy="1955920"/>
          </a:xfrm>
          <a:prstGeom prst="ellipse">
            <a:avLst/>
          </a:prstGeom>
          <a:ln w="28575">
            <a:solidFill>
              <a:srgbClr val="6A9325"/>
            </a:solidFill>
          </a:ln>
        </p:spPr>
      </p:pic>
      <p:pic>
        <p:nvPicPr>
          <p:cNvPr id="13" name="Picture 12"/>
          <p:cNvPicPr>
            <a:picLocks noChangeAspect="1"/>
          </p:cNvPicPr>
          <p:nvPr/>
        </p:nvPicPr>
        <p:blipFill rotWithShape="1">
          <a:blip r:embed="rId5" cstate="screen">
            <a:extLst>
              <a:ext uri="{28A0092B-C50C-407E-A947-70E740481C1C}">
                <a14:useLocalDpi xmlns:a14="http://schemas.microsoft.com/office/drawing/2010/main"/>
              </a:ext>
            </a:extLst>
          </a:blip>
          <a:srcRect l="-15622" t="-2594" r="2368" b="27407"/>
          <a:stretch/>
        </p:blipFill>
        <p:spPr>
          <a:xfrm>
            <a:off x="4932040" y="1412776"/>
            <a:ext cx="2088232" cy="2088231"/>
          </a:xfrm>
          <a:prstGeom prst="ellipse">
            <a:avLst/>
          </a:prstGeom>
          <a:ln w="38100">
            <a:solidFill>
              <a:srgbClr val="E6C800"/>
            </a:solidFill>
          </a:ln>
        </p:spPr>
      </p:pic>
    </p:spTree>
    <p:extLst>
      <p:ext uri="{BB962C8B-B14F-4D97-AF65-F5344CB8AC3E}">
        <p14:creationId xmlns:p14="http://schemas.microsoft.com/office/powerpoint/2010/main" val="362706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1000"/>
                                        <p:tgtEl>
                                          <p:spTgt spid="9">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1000"/>
                                        <p:tgtEl>
                                          <p:spTgt spid="9">
                                            <p:txEl>
                                              <p:pRg st="3" end="3"/>
                                            </p:txEl>
                                          </p:spTgt>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wipe(left)">
                                      <p:cBhvr>
                                        <p:cTn id="23" dur="1000"/>
                                        <p:tgtEl>
                                          <p:spTgt spid="9">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animEffect transition="in" filter="wipe(left)">
                                      <p:cBhvr>
                                        <p:cTn id="31" dur="1000"/>
                                        <p:tgtEl>
                                          <p:spTgt spid="9">
                                            <p:txEl>
                                              <p:pRg st="6" end="6"/>
                                            </p:txEl>
                                          </p:spTgt>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wipe(left)">
                                      <p:cBhvr>
                                        <p:cTn id="35" dur="1000"/>
                                        <p:tgtEl>
                                          <p:spTgt spid="9">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8" name="Title 1"/>
          <p:cNvSpPr>
            <a:spLocks noGrp="1"/>
          </p:cNvSpPr>
          <p:nvPr>
            <p:ph type="title"/>
          </p:nvPr>
        </p:nvSpPr>
        <p:spPr>
          <a:xfrm>
            <a:off x="457198" y="478895"/>
            <a:ext cx="8220075" cy="994306"/>
          </a:xfrm>
        </p:spPr>
        <p:txBody>
          <a:bodyPr/>
          <a:lstStyle/>
          <a:p>
            <a:r>
              <a:rPr lang="en-GB" dirty="0">
                <a:latin typeface="+mn-lt"/>
              </a:rPr>
              <a:t>Winter</a:t>
            </a:r>
          </a:p>
        </p:txBody>
      </p:sp>
      <p:grpSp>
        <p:nvGrpSpPr>
          <p:cNvPr id="2" name="Group 1"/>
          <p:cNvGrpSpPr/>
          <p:nvPr/>
        </p:nvGrpSpPr>
        <p:grpSpPr>
          <a:xfrm>
            <a:off x="1036016" y="1936750"/>
            <a:ext cx="3330576" cy="2192338"/>
            <a:chOff x="755649" y="1936750"/>
            <a:chExt cx="3330576" cy="2192338"/>
          </a:xfrm>
        </p:grpSpPr>
        <p:pic>
          <p:nvPicPr>
            <p:cNvPr id="13" name="Picture 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68438" y="1936750"/>
              <a:ext cx="2617787" cy="219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p:cNvSpPr/>
            <p:nvPr/>
          </p:nvSpPr>
          <p:spPr>
            <a:xfrm>
              <a:off x="755650" y="2071688"/>
              <a:ext cx="1425575" cy="403225"/>
            </a:xfrm>
            <a:prstGeom prst="rect">
              <a:avLst/>
            </a:prstGeom>
            <a:solidFill>
              <a:srgbClr val="ED74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spring</a:t>
              </a:r>
            </a:p>
          </p:txBody>
        </p:sp>
        <p:pic>
          <p:nvPicPr>
            <p:cNvPr id="21" name="Picture 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649" y="2608263"/>
              <a:ext cx="1194667"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2"/>
          <p:cNvGrpSpPr/>
          <p:nvPr/>
        </p:nvGrpSpPr>
        <p:grpSpPr>
          <a:xfrm>
            <a:off x="4860032" y="1872027"/>
            <a:ext cx="3150253" cy="2061029"/>
            <a:chOff x="4572000" y="1868353"/>
            <a:chExt cx="3150253" cy="2061029"/>
          </a:xfrm>
        </p:grpSpPr>
        <p:pic>
          <p:nvPicPr>
            <p:cNvPr id="14" name="Picture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3423" y="1868353"/>
              <a:ext cx="2548830" cy="2061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p:cNvSpPr/>
            <p:nvPr/>
          </p:nvSpPr>
          <p:spPr>
            <a:xfrm>
              <a:off x="4573588" y="2071688"/>
              <a:ext cx="1425575" cy="403225"/>
            </a:xfrm>
            <a:prstGeom prst="rect">
              <a:avLst/>
            </a:prstGeom>
            <a:solidFill>
              <a:srgbClr val="88BD3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summer</a:t>
              </a:r>
            </a:p>
          </p:txBody>
        </p:sp>
        <p:pic>
          <p:nvPicPr>
            <p:cNvPr id="22" name="Picture 1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572000" y="2520950"/>
              <a:ext cx="1157288" cy="106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4"/>
          <p:cNvGrpSpPr/>
          <p:nvPr/>
        </p:nvGrpSpPr>
        <p:grpSpPr>
          <a:xfrm>
            <a:off x="1036017" y="4129088"/>
            <a:ext cx="3259138" cy="2198687"/>
            <a:chOff x="755650" y="4129088"/>
            <a:chExt cx="3259138" cy="2198687"/>
          </a:xfrm>
        </p:grpSpPr>
        <p:pic>
          <p:nvPicPr>
            <p:cNvPr id="15" name="Picture 6"/>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468438" y="4129088"/>
              <a:ext cx="2546350" cy="219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p:cNvSpPr/>
            <p:nvPr/>
          </p:nvSpPr>
          <p:spPr>
            <a:xfrm>
              <a:off x="755650" y="4295775"/>
              <a:ext cx="1425575" cy="403225"/>
            </a:xfrm>
            <a:prstGeom prst="rect">
              <a:avLst/>
            </a:prstGeom>
            <a:solidFill>
              <a:srgbClr val="F0811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autumn</a:t>
              </a:r>
            </a:p>
          </p:txBody>
        </p:sp>
        <p:pic>
          <p:nvPicPr>
            <p:cNvPr id="23" name="Picture 15"/>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71525" y="4759325"/>
              <a:ext cx="1274763"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 name="Picture 7"/>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566742" y="4152900"/>
            <a:ext cx="2533650"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p:cNvSpPr/>
          <p:nvPr/>
        </p:nvSpPr>
        <p:spPr>
          <a:xfrm>
            <a:off x="4853955" y="4295775"/>
            <a:ext cx="1425575" cy="40322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winter</a:t>
            </a:r>
          </a:p>
        </p:txBody>
      </p:sp>
      <p:pic>
        <p:nvPicPr>
          <p:cNvPr id="24" name="Picture 16"/>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4918199" y="4868350"/>
            <a:ext cx="978693" cy="978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790691" y="1252710"/>
            <a:ext cx="7553088" cy="646331"/>
          </a:xfrm>
          <a:prstGeom prst="rect">
            <a:avLst/>
          </a:prstGeom>
        </p:spPr>
        <p:txBody>
          <a:bodyPr wrap="square">
            <a:spAutoFit/>
          </a:bodyPr>
          <a:lstStyle/>
          <a:p>
            <a:pPr algn="ctr" eaLnBrk="1" hangingPunct="1"/>
            <a:r>
              <a:rPr lang="en-GB" altLang="en-US" dirty="0"/>
              <a:t>Winter is one of the four seasons. The months of winter in the UK are December, January and February.</a:t>
            </a:r>
          </a:p>
        </p:txBody>
      </p:sp>
    </p:spTree>
    <p:extLst>
      <p:ext uri="{BB962C8B-B14F-4D97-AF65-F5344CB8AC3E}">
        <p14:creationId xmlns:p14="http://schemas.microsoft.com/office/powerpoint/2010/main" val="3103989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withEffect">
                                  <p:stCondLst>
                                    <p:cond delay="0"/>
                                  </p:stCondLst>
                                  <p:childTnLst>
                                    <p:animEffect transition="out" filter="fade">
                                      <p:cBhvr>
                                        <p:cTn id="6" dur="1000" tmFilter="0, 0; .2, .5; .8, .5; 1, 0"/>
                                        <p:tgtEl>
                                          <p:spTgt spid="20"/>
                                        </p:tgtEl>
                                      </p:cBhvr>
                                    </p:animEffect>
                                    <p:animScale>
                                      <p:cBhvr>
                                        <p:cTn id="7" dur="500" autoRev="1" fill="hold"/>
                                        <p:tgtEl>
                                          <p:spTgt spid="20"/>
                                        </p:tgtEl>
                                      </p:cBhvr>
                                      <p:by x="105000" y="105000"/>
                                    </p:animScale>
                                  </p:childTnLst>
                                </p:cTn>
                              </p:par>
                            </p:childTnLst>
                          </p:cTn>
                        </p:par>
                        <p:par>
                          <p:cTn id="8" fill="hold">
                            <p:stCondLst>
                              <p:cond delay="1000"/>
                            </p:stCondLst>
                            <p:childTnLst>
                              <p:par>
                                <p:cTn id="9" presetID="26" presetClass="emph" presetSubtype="0" fill="hold" nodeType="afterEffect">
                                  <p:stCondLst>
                                    <p:cond delay="0"/>
                                  </p:stCondLst>
                                  <p:childTnLst>
                                    <p:animEffect transition="out" filter="fade">
                                      <p:cBhvr>
                                        <p:cTn id="10" dur="1000" tmFilter="0, 0; .2, .5; .8, .5; 1, 0"/>
                                        <p:tgtEl>
                                          <p:spTgt spid="16"/>
                                        </p:tgtEl>
                                      </p:cBhvr>
                                    </p:animEffect>
                                    <p:animScale>
                                      <p:cBhvr>
                                        <p:cTn id="11" dur="500" autoRev="1" fill="hold"/>
                                        <p:tgtEl>
                                          <p:spTgt spid="16"/>
                                        </p:tgtEl>
                                      </p:cBhvr>
                                      <p:by x="105000" y="105000"/>
                                    </p:animScale>
                                  </p:childTnLst>
                                </p:cTn>
                              </p:par>
                            </p:childTnLst>
                          </p:cTn>
                        </p:par>
                        <p:par>
                          <p:cTn id="12" fill="hold">
                            <p:stCondLst>
                              <p:cond delay="2000"/>
                            </p:stCondLst>
                            <p:childTnLst>
                              <p:par>
                                <p:cTn id="13" presetID="8" presetClass="emph" presetSubtype="0" fill="hold" nodeType="afterEffect">
                                  <p:stCondLst>
                                    <p:cond delay="0"/>
                                  </p:stCondLst>
                                  <p:childTnLst>
                                    <p:animRot by="21600000">
                                      <p:cBhvr>
                                        <p:cTn id="14" dur="2000" fill="hold"/>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l="7900" t="1110" r="5088" b="455"/>
          <a:stretch/>
        </p:blipFill>
        <p:spPr>
          <a:xfrm>
            <a:off x="457726" y="379217"/>
            <a:ext cx="8224720" cy="6022110"/>
          </a:xfrm>
          <a:prstGeom prst="roundRect">
            <a:avLst>
              <a:gd name="adj" fmla="val 2238"/>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pic>
        <p:nvPicPr>
          <p:cNvPr id="28" name="Picture 2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1760" y="2108829"/>
            <a:ext cx="1628120" cy="4554071"/>
          </a:xfrm>
          <a:prstGeom prst="rect">
            <a:avLst/>
          </a:prstGeom>
          <a:effectLst>
            <a:outerShdw blurRad="76200" dir="18900000" sy="23000" kx="-1200000" algn="bl" rotWithShape="0">
              <a:prstClr val="black">
                <a:alpha val="20000"/>
              </a:prstClr>
            </a:outerShdw>
          </a:effectLst>
        </p:spPr>
      </p:pic>
      <p:sp>
        <p:nvSpPr>
          <p:cNvPr id="5" name="Rounded Rectangle 4"/>
          <p:cNvSpPr/>
          <p:nvPr/>
        </p:nvSpPr>
        <p:spPr>
          <a:xfrm>
            <a:off x="395535" y="765175"/>
            <a:ext cx="2578574" cy="443508"/>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Is Winter Like?</a:t>
            </a:r>
          </a:p>
        </p:txBody>
      </p:sp>
      <p:grpSp>
        <p:nvGrpSpPr>
          <p:cNvPr id="33" name="Group 32"/>
          <p:cNvGrpSpPr/>
          <p:nvPr/>
        </p:nvGrpSpPr>
        <p:grpSpPr>
          <a:xfrm>
            <a:off x="748853" y="1271451"/>
            <a:ext cx="4006031" cy="1593670"/>
            <a:chOff x="748853" y="1271451"/>
            <a:chExt cx="4006031" cy="1593670"/>
          </a:xfrm>
        </p:grpSpPr>
        <p:sp>
          <p:nvSpPr>
            <p:cNvPr id="31" name="Flowchart: Display 30"/>
            <p:cNvSpPr/>
            <p:nvPr/>
          </p:nvSpPr>
          <p:spPr>
            <a:xfrm rot="16200000" flipH="1">
              <a:off x="1955034" y="65270"/>
              <a:ext cx="1593670" cy="4006031"/>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29" name="Rectangle 28"/>
            <p:cNvSpPr/>
            <p:nvPr/>
          </p:nvSpPr>
          <p:spPr>
            <a:xfrm>
              <a:off x="886226" y="1647164"/>
              <a:ext cx="3868656" cy="923330"/>
            </a:xfrm>
            <a:prstGeom prst="rect">
              <a:avLst/>
            </a:prstGeom>
          </p:spPr>
          <p:txBody>
            <a:bodyPr wrap="square">
              <a:spAutoFit/>
            </a:bodyPr>
            <a:lstStyle/>
            <a:p>
              <a:r>
                <a:rPr lang="en-GB" dirty="0"/>
                <a:t>What is winter like? </a:t>
              </a:r>
            </a:p>
            <a:p>
              <a:r>
                <a:rPr lang="en-GB" dirty="0"/>
                <a:t>What changes can you see outside?</a:t>
              </a:r>
            </a:p>
            <a:p>
              <a:r>
                <a:rPr lang="en-GB" dirty="0"/>
                <a:t>How does winter make you feel?</a:t>
              </a:r>
            </a:p>
          </p:txBody>
        </p:sp>
      </p:grpSp>
    </p:spTree>
    <p:extLst>
      <p:ext uri="{BB962C8B-B14F-4D97-AF65-F5344CB8AC3E}">
        <p14:creationId xmlns:p14="http://schemas.microsoft.com/office/powerpoint/2010/main" val="74997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3000" fill="hold"/>
                                        <p:tgtEl>
                                          <p:spTgt spid="28"/>
                                        </p:tgtEl>
                                        <p:attrNameLst>
                                          <p:attrName>ppt_x</p:attrName>
                                        </p:attrNameLst>
                                      </p:cBhvr>
                                      <p:tavLst>
                                        <p:tav tm="0">
                                          <p:val>
                                            <p:strVal val="1+#ppt_w/2"/>
                                          </p:val>
                                        </p:tav>
                                        <p:tav tm="100000">
                                          <p:val>
                                            <p:strVal val="#ppt_x"/>
                                          </p:val>
                                        </p:tav>
                                      </p:tavLst>
                                    </p:anim>
                                    <p:anim calcmode="lin" valueType="num">
                                      <p:cBhvr additive="base">
                                        <p:cTn id="18" dur="3000" fill="hold"/>
                                        <p:tgtEl>
                                          <p:spTgt spid="28"/>
                                        </p:tgtEl>
                                        <p:attrNameLst>
                                          <p:attrName>ppt_y</p:attrName>
                                        </p:attrNameLst>
                                      </p:cBhvr>
                                      <p:tavLst>
                                        <p:tav tm="0">
                                          <p:val>
                                            <p:strVal val="#ppt_y"/>
                                          </p:val>
                                        </p:tav>
                                        <p:tav tm="100000">
                                          <p:val>
                                            <p:strVal val="#ppt_y"/>
                                          </p:val>
                                        </p:tav>
                                      </p:tavLst>
                                    </p:anim>
                                  </p:childTnLst>
                                </p:cTn>
                              </p:par>
                              <p:par>
                                <p:cTn id="19" presetID="32" presetClass="emph" presetSubtype="0" repeatCount="6000" fill="remove" nodeType="withEffect">
                                  <p:stCondLst>
                                    <p:cond delay="0"/>
                                  </p:stCondLst>
                                  <p:endCondLst>
                                    <p:cond evt="onNext" delay="0">
                                      <p:tgtEl>
                                        <p:sldTgt/>
                                      </p:tgtEl>
                                    </p:cond>
                                  </p:endCondLst>
                                  <p:childTnLst>
                                    <p:animRot by="120000">
                                      <p:cBhvr>
                                        <p:cTn id="20" dur="50" fill="hold">
                                          <p:stCondLst>
                                            <p:cond delay="0"/>
                                          </p:stCondLst>
                                        </p:cTn>
                                        <p:tgtEl>
                                          <p:spTgt spid="28"/>
                                        </p:tgtEl>
                                        <p:attrNameLst>
                                          <p:attrName>r</p:attrName>
                                        </p:attrNameLst>
                                      </p:cBhvr>
                                    </p:animRot>
                                    <p:animRot by="-240000">
                                      <p:cBhvr>
                                        <p:cTn id="21" dur="100" fill="hold">
                                          <p:stCondLst>
                                            <p:cond delay="100"/>
                                          </p:stCondLst>
                                        </p:cTn>
                                        <p:tgtEl>
                                          <p:spTgt spid="28"/>
                                        </p:tgtEl>
                                        <p:attrNameLst>
                                          <p:attrName>r</p:attrName>
                                        </p:attrNameLst>
                                      </p:cBhvr>
                                    </p:animRot>
                                    <p:animRot by="240000">
                                      <p:cBhvr>
                                        <p:cTn id="22" dur="100" fill="hold">
                                          <p:stCondLst>
                                            <p:cond delay="200"/>
                                          </p:stCondLst>
                                        </p:cTn>
                                        <p:tgtEl>
                                          <p:spTgt spid="28"/>
                                        </p:tgtEl>
                                        <p:attrNameLst>
                                          <p:attrName>r</p:attrName>
                                        </p:attrNameLst>
                                      </p:cBhvr>
                                    </p:animRot>
                                    <p:animRot by="-240000">
                                      <p:cBhvr>
                                        <p:cTn id="23" dur="100" fill="hold">
                                          <p:stCondLst>
                                            <p:cond delay="300"/>
                                          </p:stCondLst>
                                        </p:cTn>
                                        <p:tgtEl>
                                          <p:spTgt spid="28"/>
                                        </p:tgtEl>
                                        <p:attrNameLst>
                                          <p:attrName>r</p:attrName>
                                        </p:attrNameLst>
                                      </p:cBhvr>
                                    </p:animRot>
                                    <p:animRot by="120000">
                                      <p:cBhvr>
                                        <p:cTn id="24" dur="100" fill="hold">
                                          <p:stCondLst>
                                            <p:cond delay="400"/>
                                          </p:stCondLst>
                                        </p:cTn>
                                        <p:tgtEl>
                                          <p:spTgt spid="28"/>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28"/>
                                        </p:tgtEl>
                                      </p:cBhvr>
                                    </p:animEffect>
                                    <p:set>
                                      <p:cBhvr>
                                        <p:cTn id="32"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a:ext>
            </a:extLst>
          </a:blip>
          <a:srcRect l="7900" t="1110" r="5088" b="455"/>
          <a:stretch/>
        </p:blipFill>
        <p:spPr>
          <a:xfrm>
            <a:off x="457726" y="379217"/>
            <a:ext cx="8224720" cy="6022110"/>
          </a:xfrm>
          <a:prstGeom prst="roundRect">
            <a:avLst>
              <a:gd name="adj" fmla="val 2238"/>
            </a:avLst>
          </a:prstGeom>
        </p:spPr>
      </p:pic>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l="7900" t="1110" r="5088" b="455"/>
          <a:stretch/>
        </p:blipFill>
        <p:spPr>
          <a:xfrm>
            <a:off x="457726" y="379217"/>
            <a:ext cx="8224720" cy="6022110"/>
          </a:xfrm>
          <a:prstGeom prst="roundRect">
            <a:avLst>
              <a:gd name="adj" fmla="val 2238"/>
            </a:avLst>
          </a:prstGeom>
        </p:spPr>
      </p:pic>
      <p:grpSp>
        <p:nvGrpSpPr>
          <p:cNvPr id="23" name="Group 22"/>
          <p:cNvGrpSpPr/>
          <p:nvPr/>
        </p:nvGrpSpPr>
        <p:grpSpPr>
          <a:xfrm>
            <a:off x="457726" y="379217"/>
            <a:ext cx="8224720" cy="6022111"/>
            <a:chOff x="457726" y="379217"/>
            <a:chExt cx="8224720" cy="6022111"/>
          </a:xfrm>
        </p:grpSpPr>
        <p:pic>
          <p:nvPicPr>
            <p:cNvPr id="21" name="Picture 20"/>
            <p:cNvPicPr>
              <a:picLocks noChangeAspect="1"/>
            </p:cNvPicPr>
            <p:nvPr/>
          </p:nvPicPr>
          <p:blipFill rotWithShape="1">
            <a:blip r:embed="rId5">
              <a:extLst>
                <a:ext uri="{28A0092B-C50C-407E-A947-70E740481C1C}">
                  <a14:useLocalDpi xmlns:a14="http://schemas.microsoft.com/office/drawing/2010/main"/>
                </a:ext>
              </a:extLst>
            </a:blip>
            <a:srcRect t="8094" b="25148"/>
            <a:stretch/>
          </p:blipFill>
          <p:spPr>
            <a:xfrm>
              <a:off x="457726" y="379217"/>
              <a:ext cx="8224720" cy="4117995"/>
            </a:xfrm>
            <a:prstGeom prst="rect">
              <a:avLst/>
            </a:prstGeom>
          </p:spPr>
        </p:pic>
        <p:pic>
          <p:nvPicPr>
            <p:cNvPr id="22" name="Picture 21"/>
            <p:cNvPicPr>
              <a:picLocks noChangeAspect="1"/>
            </p:cNvPicPr>
            <p:nvPr/>
          </p:nvPicPr>
          <p:blipFill rotWithShape="1">
            <a:blip r:embed="rId5">
              <a:extLst>
                <a:ext uri="{28A0092B-C50C-407E-A947-70E740481C1C}">
                  <a14:useLocalDpi xmlns:a14="http://schemas.microsoft.com/office/drawing/2010/main"/>
                </a:ext>
              </a:extLst>
            </a:blip>
            <a:srcRect l="-1635" t="7858" r="1635" b="46790"/>
            <a:stretch/>
          </p:blipFill>
          <p:spPr>
            <a:xfrm>
              <a:off x="457726" y="3603812"/>
              <a:ext cx="8224720" cy="2797516"/>
            </a:xfrm>
            <a:prstGeom prst="rect">
              <a:avLst/>
            </a:prstGeom>
          </p:spPr>
        </p:pic>
      </p:grpSp>
      <p:pic>
        <p:nvPicPr>
          <p:cNvPr id="24" name="Picture 2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ounded Rectangle 4"/>
          <p:cNvSpPr/>
          <p:nvPr/>
        </p:nvSpPr>
        <p:spPr>
          <a:xfrm>
            <a:off x="395535" y="765175"/>
            <a:ext cx="2578574" cy="443508"/>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Is Winter Like?</a:t>
            </a:r>
          </a:p>
        </p:txBody>
      </p:sp>
      <p:sp>
        <p:nvSpPr>
          <p:cNvPr id="6" name="Flowchart: Display 5"/>
          <p:cNvSpPr/>
          <p:nvPr/>
        </p:nvSpPr>
        <p:spPr>
          <a:xfrm flipH="1">
            <a:off x="4051175" y="1478366"/>
            <a:ext cx="3683901" cy="1114079"/>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0101"/>
                </a:solidFill>
              </a:rPr>
              <a:t>It can be very cold outside. There might be some frost or snow.  </a:t>
            </a:r>
            <a:endParaRPr lang="en-US" dirty="0"/>
          </a:p>
        </p:txBody>
      </p:sp>
      <p:sp>
        <p:nvSpPr>
          <p:cNvPr id="7" name="Flowchart: Display 6"/>
          <p:cNvSpPr/>
          <p:nvPr/>
        </p:nvSpPr>
        <p:spPr>
          <a:xfrm>
            <a:off x="1321606" y="2297977"/>
            <a:ext cx="2802525" cy="877134"/>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0101"/>
                </a:solidFill>
              </a:rPr>
              <a:t>Many trees have bare branches.  </a:t>
            </a:r>
            <a:endParaRPr lang="en-US" dirty="0"/>
          </a:p>
        </p:txBody>
      </p:sp>
      <p:sp>
        <p:nvSpPr>
          <p:cNvPr id="8" name="Flowchart: Display 7"/>
          <p:cNvSpPr/>
          <p:nvPr/>
        </p:nvSpPr>
        <p:spPr>
          <a:xfrm>
            <a:off x="4661362" y="3325492"/>
            <a:ext cx="3819506" cy="1189304"/>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rgbClr val="010101"/>
                </a:solidFill>
              </a:rPr>
              <a:t>During winter, it becomes dark much earlier in the evening…  </a:t>
            </a:r>
            <a:endParaRPr lang="en-US" dirty="0"/>
          </a:p>
        </p:txBody>
      </p:sp>
      <p:sp>
        <p:nvSpPr>
          <p:cNvPr id="9" name="Flowchart: Display 8"/>
          <p:cNvSpPr/>
          <p:nvPr/>
        </p:nvSpPr>
        <p:spPr>
          <a:xfrm flipH="1">
            <a:off x="1082351" y="4128583"/>
            <a:ext cx="3334324" cy="1163645"/>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0101"/>
                </a:solidFill>
              </a:rPr>
              <a:t>…. and it is often dark in the morning when you wake up! </a:t>
            </a:r>
            <a:endParaRPr lang="en-US" dirty="0"/>
          </a:p>
        </p:txBody>
      </p:sp>
    </p:spTree>
    <p:extLst>
      <p:ext uri="{BB962C8B-B14F-4D97-AF65-F5344CB8AC3E}">
        <p14:creationId xmlns:p14="http://schemas.microsoft.com/office/powerpoint/2010/main" val="221302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4000"/>
                                        <p:tgtEl>
                                          <p:spTgt spid="23"/>
                                        </p:tgtEl>
                                      </p:cBhvr>
                                    </p:animEffect>
                                  </p:childTnLst>
                                </p:cTn>
                              </p:par>
                              <p:par>
                                <p:cTn id="8" presetID="10" presetClass="exit" presetSubtype="0" fill="hold" nodeType="withEffect">
                                  <p:stCondLst>
                                    <p:cond delay="0"/>
                                  </p:stCondLst>
                                  <p:childTnLst>
                                    <p:animEffect transition="out" filter="fade">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right)">
                                      <p:cBhvr>
                                        <p:cTn id="18" dur="500"/>
                                        <p:tgtEl>
                                          <p:spTgt spid="6"/>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right)">
                                      <p:cBhvr>
                                        <p:cTn id="21" dur="500"/>
                                        <p:tgtEl>
                                          <p:spTgt spid="9"/>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rotWithShape="1">
          <a:blip r:embed="rId2" cstate="screen">
            <a:extLst>
              <a:ext uri="{28A0092B-C50C-407E-A947-70E740481C1C}">
                <a14:useLocalDpi xmlns:a14="http://schemas.microsoft.com/office/drawing/2010/main"/>
              </a:ext>
            </a:extLst>
          </a:blip>
          <a:srcRect l="4973" r="3203"/>
          <a:stretch/>
        </p:blipFill>
        <p:spPr>
          <a:xfrm>
            <a:off x="439523" y="419369"/>
            <a:ext cx="8257623" cy="5990667"/>
          </a:xfrm>
          <a:prstGeom prst="roundRect">
            <a:avLst>
              <a:gd name="adj" fmla="val 3269"/>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8359" y="-12554"/>
            <a:ext cx="8257622" cy="5855163"/>
          </a:xfrm>
          <a:prstGeom prst="rect">
            <a:avLst/>
          </a:prstGeom>
        </p:spPr>
      </p:pic>
      <p:grpSp>
        <p:nvGrpSpPr>
          <p:cNvPr id="3" name="Group 2"/>
          <p:cNvGrpSpPr/>
          <p:nvPr/>
        </p:nvGrpSpPr>
        <p:grpSpPr>
          <a:xfrm>
            <a:off x="748856" y="1271451"/>
            <a:ext cx="3683185" cy="3524484"/>
            <a:chOff x="748856" y="1271451"/>
            <a:chExt cx="3912370" cy="3204756"/>
          </a:xfrm>
        </p:grpSpPr>
        <p:sp>
          <p:nvSpPr>
            <p:cNvPr id="6" name="Flowchart: Display 5"/>
            <p:cNvSpPr/>
            <p:nvPr/>
          </p:nvSpPr>
          <p:spPr>
            <a:xfrm rot="16200000" flipH="1">
              <a:off x="1102663" y="917644"/>
              <a:ext cx="3204756" cy="3912370"/>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2" name="Rectangle 1"/>
            <p:cNvSpPr/>
            <p:nvPr/>
          </p:nvSpPr>
          <p:spPr>
            <a:xfrm>
              <a:off x="842514" y="1859523"/>
              <a:ext cx="3818709" cy="2205943"/>
            </a:xfrm>
            <a:prstGeom prst="rect">
              <a:avLst/>
            </a:prstGeom>
          </p:spPr>
          <p:txBody>
            <a:bodyPr wrap="square">
              <a:spAutoFit/>
            </a:bodyPr>
            <a:lstStyle/>
            <a:p>
              <a:r>
                <a:rPr lang="en-GB" dirty="0"/>
                <a:t>In the winter, deciduous trees have bare branches as they will have lost their leaves in autumn. </a:t>
              </a:r>
              <a:r>
                <a:rPr lang="en-US" dirty="0"/>
                <a:t>Tiny buds can be seen gradually appearing on the branches. </a:t>
              </a:r>
              <a:br>
                <a:rPr lang="en-US" dirty="0"/>
              </a:br>
              <a:r>
                <a:rPr lang="en-US" dirty="0"/>
                <a:t>These will grow into new leaves in spring. Evergreen trees keep their green leaves all year. </a:t>
              </a:r>
            </a:p>
          </p:txBody>
        </p:sp>
      </p:grpSp>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4114800" y="419369"/>
            <a:ext cx="4582346" cy="3427846"/>
          </a:xfrm>
          <a:prstGeom prst="rect">
            <a:avLst/>
          </a:prstGeom>
        </p:spPr>
      </p:pic>
      <p:pic>
        <p:nvPicPr>
          <p:cNvPr id="28" name="Picture 2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14298"/>
            <a:ext cx="9144000" cy="6858000"/>
          </a:xfrm>
          <a:prstGeom prst="rect">
            <a:avLst/>
          </a:prstGeom>
        </p:spPr>
      </p:pic>
      <p:sp>
        <p:nvSpPr>
          <p:cNvPr id="5" name="Rounded Rectangle 4"/>
          <p:cNvSpPr/>
          <p:nvPr/>
        </p:nvSpPr>
        <p:spPr>
          <a:xfrm>
            <a:off x="395535" y="765175"/>
            <a:ext cx="3899374"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eaLnBrk="1" fontAlgn="auto" hangingPunct="1">
              <a:spcBef>
                <a:spcPts val="0"/>
              </a:spcBef>
              <a:spcAft>
                <a:spcPts val="0"/>
              </a:spcAft>
              <a:defRPr/>
            </a:pPr>
            <a:r>
              <a:rPr lang="en-GB" b="1" dirty="0"/>
              <a:t>What Happens to Trees in Winter? </a:t>
            </a:r>
          </a:p>
        </p:txBody>
      </p:sp>
      <p:grpSp>
        <p:nvGrpSpPr>
          <p:cNvPr id="4" name="Group 3"/>
          <p:cNvGrpSpPr/>
          <p:nvPr/>
        </p:nvGrpSpPr>
        <p:grpSpPr>
          <a:xfrm>
            <a:off x="3844513" y="310955"/>
            <a:ext cx="3485452" cy="3718397"/>
            <a:chOff x="3844513" y="310955"/>
            <a:chExt cx="3485452" cy="3718397"/>
          </a:xfrm>
        </p:grpSpPr>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l="29740" r="60215" b="90907"/>
            <a:stretch/>
          </p:blipFill>
          <p:spPr>
            <a:xfrm rot="20660701">
              <a:off x="5182223" y="2814371"/>
              <a:ext cx="256090" cy="201315"/>
            </a:xfrm>
            <a:prstGeom prst="rect">
              <a:avLst/>
            </a:prstGeom>
          </p:spPr>
        </p:pic>
        <p:pic>
          <p:nvPicPr>
            <p:cNvPr id="13" name="Picture 12"/>
            <p:cNvPicPr>
              <a:picLocks noChangeAspect="1"/>
            </p:cNvPicPr>
            <p:nvPr/>
          </p:nvPicPr>
          <p:blipFill rotWithShape="1">
            <a:blip r:embed="rId7" cstate="screen">
              <a:extLst>
                <a:ext uri="{28A0092B-C50C-407E-A947-70E740481C1C}">
                  <a14:useLocalDpi xmlns:a14="http://schemas.microsoft.com/office/drawing/2010/main"/>
                </a:ext>
              </a:extLst>
            </a:blip>
            <a:srcRect l="31386" t="34122" r="59438" b="55488"/>
            <a:stretch/>
          </p:blipFill>
          <p:spPr>
            <a:xfrm rot="18928951">
              <a:off x="4380193" y="2182300"/>
              <a:ext cx="233954" cy="230045"/>
            </a:xfrm>
            <a:prstGeom prst="rect">
              <a:avLst/>
            </a:prstGeom>
          </p:spPr>
        </p:pic>
        <p:pic>
          <p:nvPicPr>
            <p:cNvPr id="14" name="Picture 13"/>
            <p:cNvPicPr>
              <a:picLocks noChangeAspect="1"/>
            </p:cNvPicPr>
            <p:nvPr/>
          </p:nvPicPr>
          <p:blipFill rotWithShape="1">
            <a:blip r:embed="rId8" cstate="screen">
              <a:extLst>
                <a:ext uri="{28A0092B-C50C-407E-A947-70E740481C1C}">
                  <a14:useLocalDpi xmlns:a14="http://schemas.microsoft.com/office/drawing/2010/main"/>
                </a:ext>
              </a:extLst>
            </a:blip>
            <a:srcRect l="73650" t="17316" r="21572" b="76373"/>
            <a:stretch/>
          </p:blipFill>
          <p:spPr>
            <a:xfrm rot="18928951">
              <a:off x="4826530" y="1736238"/>
              <a:ext cx="138116" cy="158441"/>
            </a:xfrm>
            <a:prstGeom prst="rect">
              <a:avLst/>
            </a:prstGeom>
          </p:spPr>
        </p:pic>
        <p:pic>
          <p:nvPicPr>
            <p:cNvPr id="15" name="Picture 14"/>
            <p:cNvPicPr>
              <a:picLocks noChangeAspect="1"/>
            </p:cNvPicPr>
            <p:nvPr/>
          </p:nvPicPr>
          <p:blipFill rotWithShape="1">
            <a:blip r:embed="rId8" cstate="screen">
              <a:extLst>
                <a:ext uri="{28A0092B-C50C-407E-A947-70E740481C1C}">
                  <a14:useLocalDpi xmlns:a14="http://schemas.microsoft.com/office/drawing/2010/main"/>
                </a:ext>
              </a:extLst>
            </a:blip>
            <a:srcRect l="73650" t="17316" r="21572" b="76373"/>
            <a:stretch/>
          </p:blipFill>
          <p:spPr>
            <a:xfrm rot="4104005">
              <a:off x="4828226" y="930484"/>
              <a:ext cx="138116" cy="158441"/>
            </a:xfrm>
            <a:prstGeom prst="rect">
              <a:avLst/>
            </a:prstGeom>
          </p:spPr>
        </p:pic>
        <p:pic>
          <p:nvPicPr>
            <p:cNvPr id="16" name="Picture 15"/>
            <p:cNvPicPr>
              <a:picLocks noChangeAspect="1"/>
            </p:cNvPicPr>
            <p:nvPr/>
          </p:nvPicPr>
          <p:blipFill rotWithShape="1">
            <a:blip r:embed="rId9" cstate="screen">
              <a:extLst>
                <a:ext uri="{28A0092B-C50C-407E-A947-70E740481C1C}">
                  <a14:useLocalDpi xmlns:a14="http://schemas.microsoft.com/office/drawing/2010/main"/>
                </a:ext>
              </a:extLst>
            </a:blip>
            <a:srcRect l="73650" t="17316" r="21572" b="76373"/>
            <a:stretch/>
          </p:blipFill>
          <p:spPr>
            <a:xfrm rot="16505432">
              <a:off x="4687514" y="3358822"/>
              <a:ext cx="227272" cy="260717"/>
            </a:xfrm>
            <a:prstGeom prst="rect">
              <a:avLst/>
            </a:prstGeom>
          </p:spPr>
        </p:pic>
        <p:pic>
          <p:nvPicPr>
            <p:cNvPr id="17" name="Picture 16"/>
            <p:cNvPicPr>
              <a:picLocks noChangeAspect="1"/>
            </p:cNvPicPr>
            <p:nvPr/>
          </p:nvPicPr>
          <p:blipFill rotWithShape="1">
            <a:blip r:embed="rId10" cstate="screen">
              <a:extLst>
                <a:ext uri="{28A0092B-C50C-407E-A947-70E740481C1C}">
                  <a14:useLocalDpi xmlns:a14="http://schemas.microsoft.com/office/drawing/2010/main"/>
                </a:ext>
              </a:extLst>
            </a:blip>
            <a:srcRect l="73650" t="17316" r="21572" b="76373"/>
            <a:stretch/>
          </p:blipFill>
          <p:spPr>
            <a:xfrm rot="4150888" flipV="1">
              <a:off x="4749880" y="1879565"/>
              <a:ext cx="220690" cy="253166"/>
            </a:xfrm>
            <a:prstGeom prst="rect">
              <a:avLst/>
            </a:prstGeom>
          </p:spPr>
        </p:pic>
        <p:pic>
          <p:nvPicPr>
            <p:cNvPr id="18" name="Picture 17"/>
            <p:cNvPicPr>
              <a:picLocks noChangeAspect="1"/>
            </p:cNvPicPr>
            <p:nvPr/>
          </p:nvPicPr>
          <p:blipFill rotWithShape="1">
            <a:blip r:embed="rId9" cstate="screen">
              <a:extLst>
                <a:ext uri="{28A0092B-C50C-407E-A947-70E740481C1C}">
                  <a14:useLocalDpi xmlns:a14="http://schemas.microsoft.com/office/drawing/2010/main"/>
                </a:ext>
              </a:extLst>
            </a:blip>
            <a:srcRect l="73650" t="17316" r="21572" b="76373"/>
            <a:stretch/>
          </p:blipFill>
          <p:spPr>
            <a:xfrm rot="16505432">
              <a:off x="3861236" y="512099"/>
              <a:ext cx="227272" cy="260717"/>
            </a:xfrm>
            <a:prstGeom prst="rect">
              <a:avLst/>
            </a:prstGeom>
          </p:spPr>
        </p:pic>
        <p:pic>
          <p:nvPicPr>
            <p:cNvPr id="21" name="Picture 20"/>
            <p:cNvPicPr>
              <a:picLocks noChangeAspect="1"/>
            </p:cNvPicPr>
            <p:nvPr/>
          </p:nvPicPr>
          <p:blipFill rotWithShape="1">
            <a:blip r:embed="rId6" cstate="screen">
              <a:extLst>
                <a:ext uri="{28A0092B-C50C-407E-A947-70E740481C1C}">
                  <a14:useLocalDpi xmlns:a14="http://schemas.microsoft.com/office/drawing/2010/main"/>
                </a:ext>
              </a:extLst>
            </a:blip>
            <a:srcRect l="29740" r="60215" b="90907"/>
            <a:stretch/>
          </p:blipFill>
          <p:spPr>
            <a:xfrm rot="18246028">
              <a:off x="3949242" y="338342"/>
              <a:ext cx="256090" cy="201315"/>
            </a:xfrm>
            <a:prstGeom prst="rect">
              <a:avLst/>
            </a:prstGeom>
          </p:spPr>
        </p:pic>
        <p:pic>
          <p:nvPicPr>
            <p:cNvPr id="22" name="Picture 21"/>
            <p:cNvPicPr>
              <a:picLocks noChangeAspect="1"/>
            </p:cNvPicPr>
            <p:nvPr/>
          </p:nvPicPr>
          <p:blipFill rotWithShape="1">
            <a:blip r:embed="rId10" cstate="screen">
              <a:extLst>
                <a:ext uri="{28A0092B-C50C-407E-A947-70E740481C1C}">
                  <a14:useLocalDpi xmlns:a14="http://schemas.microsoft.com/office/drawing/2010/main"/>
                </a:ext>
              </a:extLst>
            </a:blip>
            <a:srcRect l="73650" t="17316" r="21572" b="76373"/>
            <a:stretch/>
          </p:blipFill>
          <p:spPr>
            <a:xfrm rot="5400000" flipV="1">
              <a:off x="3952129" y="1034522"/>
              <a:ext cx="220690" cy="253166"/>
            </a:xfrm>
            <a:prstGeom prst="rect">
              <a:avLst/>
            </a:prstGeom>
          </p:spPr>
        </p:pic>
        <p:pic>
          <p:nvPicPr>
            <p:cNvPr id="23" name="Picture 22"/>
            <p:cNvPicPr>
              <a:picLocks noChangeAspect="1"/>
            </p:cNvPicPr>
            <p:nvPr/>
          </p:nvPicPr>
          <p:blipFill rotWithShape="1">
            <a:blip r:embed="rId11" cstate="screen">
              <a:extLst>
                <a:ext uri="{28A0092B-C50C-407E-A947-70E740481C1C}">
                  <a14:useLocalDpi xmlns:a14="http://schemas.microsoft.com/office/drawing/2010/main"/>
                </a:ext>
              </a:extLst>
            </a:blip>
            <a:srcRect l="73650" t="17316" r="21572" b="76373"/>
            <a:stretch/>
          </p:blipFill>
          <p:spPr>
            <a:xfrm rot="1545895" flipV="1">
              <a:off x="4001585" y="1223526"/>
              <a:ext cx="145336" cy="166723"/>
            </a:xfrm>
            <a:prstGeom prst="rect">
              <a:avLst/>
            </a:prstGeom>
          </p:spPr>
        </p:pic>
        <p:pic>
          <p:nvPicPr>
            <p:cNvPr id="19" name="Picture 18"/>
            <p:cNvPicPr>
              <a:picLocks noChangeAspect="1"/>
            </p:cNvPicPr>
            <p:nvPr/>
          </p:nvPicPr>
          <p:blipFill rotWithShape="1">
            <a:blip r:embed="rId12" cstate="screen">
              <a:extLst>
                <a:ext uri="{28A0092B-C50C-407E-A947-70E740481C1C}">
                  <a14:useLocalDpi xmlns:a14="http://schemas.microsoft.com/office/drawing/2010/main"/>
                </a:ext>
              </a:extLst>
            </a:blip>
            <a:srcRect l="73650" t="17316" r="21572" b="76373"/>
            <a:stretch/>
          </p:blipFill>
          <p:spPr>
            <a:xfrm rot="2720555" flipV="1">
              <a:off x="6745146" y="2418011"/>
              <a:ext cx="141413" cy="162223"/>
            </a:xfrm>
            <a:prstGeom prst="rect">
              <a:avLst/>
            </a:prstGeom>
          </p:spPr>
        </p:pic>
        <p:pic>
          <p:nvPicPr>
            <p:cNvPr id="20" name="Picture 19"/>
            <p:cNvPicPr>
              <a:picLocks noChangeAspect="1"/>
            </p:cNvPicPr>
            <p:nvPr/>
          </p:nvPicPr>
          <p:blipFill rotWithShape="1">
            <a:blip r:embed="rId11" cstate="screen">
              <a:extLst>
                <a:ext uri="{28A0092B-C50C-407E-A947-70E740481C1C}">
                  <a14:useLocalDpi xmlns:a14="http://schemas.microsoft.com/office/drawing/2010/main"/>
                </a:ext>
              </a:extLst>
            </a:blip>
            <a:srcRect l="73650" t="17316" r="21572" b="76373"/>
            <a:stretch/>
          </p:blipFill>
          <p:spPr>
            <a:xfrm rot="5798127" flipV="1">
              <a:off x="6772343" y="2337093"/>
              <a:ext cx="145336" cy="166723"/>
            </a:xfrm>
            <a:prstGeom prst="rect">
              <a:avLst/>
            </a:prstGeom>
          </p:spPr>
        </p:pic>
        <p:pic>
          <p:nvPicPr>
            <p:cNvPr id="24" name="Picture 23"/>
            <p:cNvPicPr>
              <a:picLocks noChangeAspect="1"/>
            </p:cNvPicPr>
            <p:nvPr/>
          </p:nvPicPr>
          <p:blipFill rotWithShape="1">
            <a:blip r:embed="rId13" cstate="screen">
              <a:extLst>
                <a:ext uri="{28A0092B-C50C-407E-A947-70E740481C1C}">
                  <a14:useLocalDpi xmlns:a14="http://schemas.microsoft.com/office/drawing/2010/main"/>
                </a:ext>
              </a:extLst>
            </a:blip>
            <a:srcRect l="31386" t="34122" r="59438" b="55488"/>
            <a:stretch/>
          </p:blipFill>
          <p:spPr>
            <a:xfrm rot="6404666">
              <a:off x="7165670" y="3865057"/>
              <a:ext cx="165679" cy="162911"/>
            </a:xfrm>
            <a:prstGeom prst="rect">
              <a:avLst/>
            </a:prstGeom>
          </p:spPr>
        </p:pic>
        <p:pic>
          <p:nvPicPr>
            <p:cNvPr id="25" name="Picture 24"/>
            <p:cNvPicPr>
              <a:picLocks noChangeAspect="1"/>
            </p:cNvPicPr>
            <p:nvPr/>
          </p:nvPicPr>
          <p:blipFill rotWithShape="1">
            <a:blip r:embed="rId8" cstate="screen">
              <a:extLst>
                <a:ext uri="{28A0092B-C50C-407E-A947-70E740481C1C}">
                  <a14:useLocalDpi xmlns:a14="http://schemas.microsoft.com/office/drawing/2010/main"/>
                </a:ext>
              </a:extLst>
            </a:blip>
            <a:srcRect l="73650" t="17316" r="21572" b="76373"/>
            <a:stretch/>
          </p:blipFill>
          <p:spPr>
            <a:xfrm rot="14535455">
              <a:off x="7104283" y="3844570"/>
              <a:ext cx="138116" cy="158441"/>
            </a:xfrm>
            <a:prstGeom prst="rect">
              <a:avLst/>
            </a:prstGeom>
          </p:spPr>
        </p:pic>
        <p:pic>
          <p:nvPicPr>
            <p:cNvPr id="27" name="Picture 26"/>
            <p:cNvPicPr>
              <a:picLocks noChangeAspect="1"/>
            </p:cNvPicPr>
            <p:nvPr/>
          </p:nvPicPr>
          <p:blipFill rotWithShape="1">
            <a:blip r:embed="rId14" cstate="screen">
              <a:extLst>
                <a:ext uri="{28A0092B-C50C-407E-A947-70E740481C1C}">
                  <a14:useLocalDpi xmlns:a14="http://schemas.microsoft.com/office/drawing/2010/main"/>
                </a:ext>
              </a:extLst>
            </a:blip>
            <a:srcRect l="73650" t="17316" r="21572" b="76373"/>
            <a:stretch/>
          </p:blipFill>
          <p:spPr>
            <a:xfrm rot="14367230" flipH="1">
              <a:off x="4291729" y="2322565"/>
              <a:ext cx="185100" cy="212339"/>
            </a:xfrm>
            <a:prstGeom prst="rect">
              <a:avLst/>
            </a:prstGeom>
          </p:spPr>
        </p:pic>
      </p:grpSp>
    </p:spTree>
    <p:extLst>
      <p:ext uri="{BB962C8B-B14F-4D97-AF65-F5344CB8AC3E}">
        <p14:creationId xmlns:p14="http://schemas.microsoft.com/office/powerpoint/2010/main" val="3031310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nodeType="afterEffect">
                                  <p:stCondLst>
                                    <p:cond delay="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xit" presetSubtype="0" fill="hold" nodeType="afterEffect">
                                  <p:stCondLst>
                                    <p:cond delay="0"/>
                                  </p:stCondLst>
                                  <p:childTnLst>
                                    <p:animEffect transition="out" filter="fade">
                                      <p:cBhvr>
                                        <p:cTn id="23" dur="1000"/>
                                        <p:tgtEl>
                                          <p:spTgt spid="7"/>
                                        </p:tgtEl>
                                      </p:cBhvr>
                                    </p:animEffect>
                                    <p:anim calcmode="lin" valueType="num">
                                      <p:cBhvr>
                                        <p:cTn id="24" dur="1000"/>
                                        <p:tgtEl>
                                          <p:spTgt spid="7"/>
                                        </p:tgtEl>
                                        <p:attrNameLst>
                                          <p:attrName>ppt_x</p:attrName>
                                        </p:attrNameLst>
                                      </p:cBhvr>
                                      <p:tavLst>
                                        <p:tav tm="0">
                                          <p:val>
                                            <p:strVal val="ppt_x"/>
                                          </p:val>
                                        </p:tav>
                                        <p:tav tm="100000">
                                          <p:val>
                                            <p:strVal val="ppt_x"/>
                                          </p:val>
                                        </p:tav>
                                      </p:tavLst>
                                    </p:anim>
                                    <p:anim calcmode="lin" valueType="num">
                                      <p:cBhvr>
                                        <p:cTn id="25" dur="1000"/>
                                        <p:tgtEl>
                                          <p:spTgt spid="7"/>
                                        </p:tgtEl>
                                        <p:attrNameLst>
                                          <p:attrName>ppt_y</p:attrName>
                                        </p:attrNameLst>
                                      </p:cBhvr>
                                      <p:tavLst>
                                        <p:tav tm="0">
                                          <p:val>
                                            <p:strVal val="ppt_y"/>
                                          </p:val>
                                        </p:tav>
                                        <p:tav tm="100000">
                                          <p:val>
                                            <p:strVal val="ppt_y+.1"/>
                                          </p:val>
                                        </p:tav>
                                      </p:tavLst>
                                    </p:anim>
                                    <p:set>
                                      <p:cBhvr>
                                        <p:cTn id="26" dur="1" fill="hold">
                                          <p:stCondLst>
                                            <p:cond delay="999"/>
                                          </p:stCondLst>
                                        </p:cTn>
                                        <p:tgtEl>
                                          <p:spTgt spid="7"/>
                                        </p:tgtEl>
                                        <p:attrNameLst>
                                          <p:attrName>style.visibility</p:attrName>
                                        </p:attrNameLst>
                                      </p:cBhvr>
                                      <p:to>
                                        <p:strVal val="hidden"/>
                                      </p:to>
                                    </p:set>
                                  </p:childTnLst>
                                </p:cTn>
                              </p:par>
                            </p:childTnLst>
                          </p:cTn>
                        </p:par>
                        <p:par>
                          <p:cTn id="27" fill="hold">
                            <p:stCondLst>
                              <p:cond delay="3500"/>
                            </p:stCondLst>
                            <p:childTnLst>
                              <p:par>
                                <p:cTn id="28" presetID="10" presetClass="entr" presetSubtype="0" fill="hold" nodeType="after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childTnLst>
                          </p:cTn>
                        </p:par>
                        <p:par>
                          <p:cTn id="31" fill="hold">
                            <p:stCondLst>
                              <p:cond delay="5000"/>
                            </p:stCondLst>
                            <p:childTnLst>
                              <p:par>
                                <p:cTn id="32" presetID="10" presetClass="entr" presetSubtype="0" fill="hold" nodeType="afterEffect">
                                  <p:stCondLst>
                                    <p:cond delay="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20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nodeType="clickEffect">
                                  <p:stCondLst>
                                    <p:cond delay="0"/>
                                  </p:stCondLst>
                                  <p:childTnLst>
                                    <p:animEffect transition="out" filter="fade">
                                      <p:cBhvr>
                                        <p:cTn id="38" dur="500"/>
                                        <p:tgtEl>
                                          <p:spTgt spid="3"/>
                                        </p:tgtEl>
                                      </p:cBhvr>
                                    </p:animEffect>
                                    <p:set>
                                      <p:cBhvr>
                                        <p:cTn id="39" dur="1" fill="hold">
                                          <p:stCondLst>
                                            <p:cond delay="499"/>
                                          </p:stCondLst>
                                        </p:cTn>
                                        <p:tgtEl>
                                          <p:spTgt spid="3"/>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500"/>
                                        <p:tgtEl>
                                          <p:spTgt spid="4"/>
                                        </p:tgtEl>
                                      </p:cBhvr>
                                    </p:animEffect>
                                    <p:set>
                                      <p:cBhvr>
                                        <p:cTn id="45"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2" cstate="screen">
            <a:extLst>
              <a:ext uri="{28A0092B-C50C-407E-A947-70E740481C1C}">
                <a14:useLocalDpi xmlns:a14="http://schemas.microsoft.com/office/drawing/2010/main"/>
              </a:ext>
            </a:extLst>
          </a:blip>
          <a:srcRect l="698" t="503" r="12782" b="15519"/>
          <a:stretch/>
        </p:blipFill>
        <p:spPr>
          <a:xfrm>
            <a:off x="461817" y="422915"/>
            <a:ext cx="8211127" cy="5977375"/>
          </a:xfrm>
          <a:prstGeom prst="roundRect">
            <a:avLst>
              <a:gd name="adj" fmla="val 2960"/>
            </a:avLst>
          </a:prstGeom>
        </p:spPr>
      </p:pic>
      <p:pic>
        <p:nvPicPr>
          <p:cNvPr id="8" name="Pictur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5" name="Rounded Rectangle 4"/>
          <p:cNvSpPr/>
          <p:nvPr/>
        </p:nvSpPr>
        <p:spPr>
          <a:xfrm>
            <a:off x="395535" y="765175"/>
            <a:ext cx="4035063" cy="443508"/>
          </a:xfrm>
          <a:prstGeom prst="round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Happens to Plants in Winter? </a:t>
            </a:r>
          </a:p>
        </p:txBody>
      </p:sp>
      <p:sp>
        <p:nvSpPr>
          <p:cNvPr id="26" name="Flowchart: Display 25"/>
          <p:cNvSpPr/>
          <p:nvPr/>
        </p:nvSpPr>
        <p:spPr>
          <a:xfrm flipH="1">
            <a:off x="2821021" y="4552545"/>
            <a:ext cx="3137360" cy="1068894"/>
          </a:xfrm>
          <a:prstGeom prst="flowChartDisplay">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These pretty snowdrops start to grow in January. </a:t>
            </a:r>
          </a:p>
        </p:txBody>
      </p:sp>
      <p:grpSp>
        <p:nvGrpSpPr>
          <p:cNvPr id="4" name="Group 3"/>
          <p:cNvGrpSpPr/>
          <p:nvPr/>
        </p:nvGrpSpPr>
        <p:grpSpPr>
          <a:xfrm>
            <a:off x="748856" y="1271451"/>
            <a:ext cx="3424311" cy="2463970"/>
            <a:chOff x="748856" y="1271451"/>
            <a:chExt cx="3424311" cy="2463970"/>
          </a:xfrm>
        </p:grpSpPr>
        <p:sp>
          <p:nvSpPr>
            <p:cNvPr id="9" name="Flowchart: Display 8"/>
            <p:cNvSpPr/>
            <p:nvPr/>
          </p:nvSpPr>
          <p:spPr>
            <a:xfrm rot="16200000" flipH="1">
              <a:off x="1229027" y="791280"/>
              <a:ext cx="2463970" cy="3424311"/>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2" name="Rectangle 1"/>
            <p:cNvSpPr/>
            <p:nvPr/>
          </p:nvSpPr>
          <p:spPr>
            <a:xfrm>
              <a:off x="817125" y="1857427"/>
              <a:ext cx="3356042" cy="1477328"/>
            </a:xfrm>
            <a:prstGeom prst="rect">
              <a:avLst/>
            </a:prstGeom>
          </p:spPr>
          <p:txBody>
            <a:bodyPr wrap="square">
              <a:spAutoFit/>
            </a:bodyPr>
            <a:lstStyle/>
            <a:p>
              <a:r>
                <a:rPr lang="en-US" dirty="0"/>
                <a:t>Many plants stop growing or die in winter due to the cold temperatures. Some plants will start growing in winter and produce flowers or berries.  </a:t>
              </a:r>
            </a:p>
          </p:txBody>
        </p:sp>
      </p:grpSp>
    </p:spTree>
    <p:extLst>
      <p:ext uri="{BB962C8B-B14F-4D97-AF65-F5344CB8AC3E}">
        <p14:creationId xmlns:p14="http://schemas.microsoft.com/office/powerpoint/2010/main" val="263519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r="18476" b="21160"/>
          <a:stretch/>
        </p:blipFill>
        <p:spPr>
          <a:xfrm>
            <a:off x="445681" y="432452"/>
            <a:ext cx="8241119" cy="5977375"/>
          </a:xfrm>
          <a:prstGeom prst="roundRect">
            <a:avLst>
              <a:gd name="adj" fmla="val 2960"/>
            </a:avLst>
          </a:prstGeom>
        </p:spPr>
      </p:pic>
      <p:pic>
        <p:nvPicPr>
          <p:cNvPr id="13" name="Picture 1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3" name="Flowchart: Display 2"/>
          <p:cNvSpPr/>
          <p:nvPr/>
        </p:nvSpPr>
        <p:spPr>
          <a:xfrm>
            <a:off x="5321030" y="3988339"/>
            <a:ext cx="2733472" cy="974191"/>
          </a:xfrm>
          <a:prstGeom prst="flowChartDisplay">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Mistletoe berries can be seen in winter.</a:t>
            </a:r>
          </a:p>
        </p:txBody>
      </p:sp>
      <p:sp>
        <p:nvSpPr>
          <p:cNvPr id="9" name="Rounded Rectangle 8"/>
          <p:cNvSpPr/>
          <p:nvPr/>
        </p:nvSpPr>
        <p:spPr>
          <a:xfrm>
            <a:off x="395535" y="765175"/>
            <a:ext cx="4035063" cy="443508"/>
          </a:xfrm>
          <a:prstGeom prst="round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Happens to Plants in Winter? </a:t>
            </a:r>
          </a:p>
        </p:txBody>
      </p:sp>
      <p:grpSp>
        <p:nvGrpSpPr>
          <p:cNvPr id="10" name="Group 9"/>
          <p:cNvGrpSpPr/>
          <p:nvPr/>
        </p:nvGrpSpPr>
        <p:grpSpPr>
          <a:xfrm>
            <a:off x="748856" y="1271451"/>
            <a:ext cx="3424311" cy="2463970"/>
            <a:chOff x="748856" y="1271451"/>
            <a:chExt cx="3424311" cy="2463970"/>
          </a:xfrm>
        </p:grpSpPr>
        <p:sp>
          <p:nvSpPr>
            <p:cNvPr id="11" name="Flowchart: Display 10"/>
            <p:cNvSpPr/>
            <p:nvPr/>
          </p:nvSpPr>
          <p:spPr>
            <a:xfrm rot="16200000" flipH="1">
              <a:off x="1229027" y="791280"/>
              <a:ext cx="2463970" cy="3424311"/>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12" name="Rectangle 11"/>
            <p:cNvSpPr/>
            <p:nvPr/>
          </p:nvSpPr>
          <p:spPr>
            <a:xfrm>
              <a:off x="817125" y="1857427"/>
              <a:ext cx="3356042" cy="1477328"/>
            </a:xfrm>
            <a:prstGeom prst="rect">
              <a:avLst/>
            </a:prstGeom>
          </p:spPr>
          <p:txBody>
            <a:bodyPr wrap="square">
              <a:spAutoFit/>
            </a:bodyPr>
            <a:lstStyle/>
            <a:p>
              <a:r>
                <a:rPr lang="en-US" dirty="0"/>
                <a:t>Many plants stop growing or die in winter due to the cold temperatures. Some plants will start growing in winter and produce flowers or berries.  </a:t>
              </a:r>
            </a:p>
          </p:txBody>
        </p:sp>
      </p:grpSp>
    </p:spTree>
    <p:extLst>
      <p:ext uri="{BB962C8B-B14F-4D97-AF65-F5344CB8AC3E}">
        <p14:creationId xmlns:p14="http://schemas.microsoft.com/office/powerpoint/2010/main" val="918499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rotWithShape="1">
          <a:blip r:embed="rId2" cstate="screen">
            <a:extLst>
              <a:ext uri="{28A0092B-C50C-407E-A947-70E740481C1C}">
                <a14:useLocalDpi xmlns:a14="http://schemas.microsoft.com/office/drawing/2010/main"/>
              </a:ext>
            </a:extLst>
          </a:blip>
          <a:srcRect l="672" t="443" r="15907" b="8443"/>
          <a:stretch/>
        </p:blipFill>
        <p:spPr>
          <a:xfrm>
            <a:off x="395534" y="415637"/>
            <a:ext cx="8238730" cy="5994400"/>
          </a:xfrm>
          <a:prstGeom prst="roundRect">
            <a:avLst>
              <a:gd name="adj" fmla="val 2499"/>
            </a:avLst>
          </a:prstGeom>
        </p:spPr>
      </p:pic>
      <p:pic>
        <p:nvPicPr>
          <p:cNvPr id="10" name="Picture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5" name="Rounded Rectangle 4"/>
          <p:cNvSpPr/>
          <p:nvPr/>
        </p:nvSpPr>
        <p:spPr>
          <a:xfrm>
            <a:off x="395534" y="765175"/>
            <a:ext cx="4222647" cy="443508"/>
          </a:xfrm>
          <a:prstGeom prst="roundRect">
            <a:avLst/>
          </a:prstGeom>
          <a:solidFill>
            <a:srgbClr val="013F7C"/>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Happens to Animals in Winter?  </a:t>
            </a:r>
          </a:p>
        </p:txBody>
      </p:sp>
      <p:sp>
        <p:nvSpPr>
          <p:cNvPr id="8" name="Flowchart: Display 7"/>
          <p:cNvSpPr/>
          <p:nvPr/>
        </p:nvSpPr>
        <p:spPr>
          <a:xfrm>
            <a:off x="5665024" y="4789104"/>
            <a:ext cx="2793029" cy="1309205"/>
          </a:xfrm>
          <a:prstGeom prst="flowChartDisplay">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squirrel has grown a thick fur coat to keep out the cold!</a:t>
            </a:r>
          </a:p>
        </p:txBody>
      </p:sp>
      <p:grpSp>
        <p:nvGrpSpPr>
          <p:cNvPr id="4" name="Group 3"/>
          <p:cNvGrpSpPr/>
          <p:nvPr/>
        </p:nvGrpSpPr>
        <p:grpSpPr>
          <a:xfrm>
            <a:off x="680937" y="1271450"/>
            <a:ext cx="3303234" cy="3729758"/>
            <a:chOff x="1003803" y="2435920"/>
            <a:chExt cx="4765379" cy="2515461"/>
          </a:xfrm>
        </p:grpSpPr>
        <p:sp>
          <p:nvSpPr>
            <p:cNvPr id="9" name="Flowchart: Display 8"/>
            <p:cNvSpPr/>
            <p:nvPr/>
          </p:nvSpPr>
          <p:spPr>
            <a:xfrm rot="16200000" flipH="1">
              <a:off x="2128762" y="1310961"/>
              <a:ext cx="2515461" cy="4765379"/>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t>\</a:t>
              </a:r>
            </a:p>
          </p:txBody>
        </p:sp>
        <p:sp>
          <p:nvSpPr>
            <p:cNvPr id="2" name="Rectangle 1"/>
            <p:cNvSpPr/>
            <p:nvPr/>
          </p:nvSpPr>
          <p:spPr>
            <a:xfrm>
              <a:off x="1170265" y="2869099"/>
              <a:ext cx="4572000" cy="1792307"/>
            </a:xfrm>
            <a:prstGeom prst="rect">
              <a:avLst/>
            </a:prstGeom>
          </p:spPr>
          <p:txBody>
            <a:bodyPr>
              <a:spAutoFit/>
            </a:bodyPr>
            <a:lstStyle/>
            <a:p>
              <a:r>
                <a:rPr lang="en-GB" dirty="0">
                  <a:latin typeface="Twinkl" pitchFamily="2" charset="77"/>
                </a:rPr>
                <a:t>Some animals, such as foxes, badgers and squirrels, grow thicker fur in the winter to help keep themselves warm. Hedgehogs, dormice and bats hibernate, while frogs and toads often sleep through winter in the mud at the bottom of a pond.</a:t>
              </a:r>
            </a:p>
          </p:txBody>
        </p:sp>
      </p:grpSp>
    </p:spTree>
    <p:extLst>
      <p:ext uri="{BB962C8B-B14F-4D97-AF65-F5344CB8AC3E}">
        <p14:creationId xmlns:p14="http://schemas.microsoft.com/office/powerpoint/2010/main" val="598812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p:cNvPicPr>
            <a:picLocks noChangeAspect="1"/>
          </p:cNvPicPr>
          <p:nvPr/>
        </p:nvPicPr>
        <p:blipFill rotWithShape="1">
          <a:blip r:embed="rId2">
            <a:extLst>
              <a:ext uri="{28A0092B-C50C-407E-A947-70E740481C1C}">
                <a14:useLocalDpi xmlns:a14="http://schemas.microsoft.com/office/drawing/2010/main"/>
              </a:ext>
            </a:extLst>
          </a:blip>
          <a:srcRect l="15461" t="2" r="13531" b="313"/>
          <a:stretch/>
        </p:blipFill>
        <p:spPr>
          <a:xfrm>
            <a:off x="395535" y="386948"/>
            <a:ext cx="8305120" cy="6017485"/>
          </a:xfrm>
          <a:prstGeom prst="roundRect">
            <a:avLst>
              <a:gd name="adj" fmla="val 2803"/>
            </a:avLst>
          </a:prstGeom>
        </p:spPr>
      </p:pic>
      <p:pic>
        <p:nvPicPr>
          <p:cNvPr id="9" name="Picture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ounded Rectangle 4"/>
          <p:cNvSpPr/>
          <p:nvPr/>
        </p:nvSpPr>
        <p:spPr>
          <a:xfrm>
            <a:off x="395535" y="765175"/>
            <a:ext cx="3917848" cy="443508"/>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Happens to Birds in Winter? </a:t>
            </a:r>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675184">
            <a:off x="-1607642" y="6439801"/>
            <a:ext cx="2851166" cy="2582987"/>
          </a:xfrm>
          <a:prstGeom prst="rect">
            <a:avLst/>
          </a:prstGeom>
        </p:spPr>
      </p:pic>
      <p:grpSp>
        <p:nvGrpSpPr>
          <p:cNvPr id="3" name="Group 2"/>
          <p:cNvGrpSpPr/>
          <p:nvPr/>
        </p:nvGrpSpPr>
        <p:grpSpPr>
          <a:xfrm>
            <a:off x="903802" y="1284336"/>
            <a:ext cx="2857503" cy="5415099"/>
            <a:chOff x="680939" y="1271450"/>
            <a:chExt cx="2374638" cy="4945163"/>
          </a:xfrm>
        </p:grpSpPr>
        <p:sp>
          <p:nvSpPr>
            <p:cNvPr id="7" name="Flowchart: Display 6"/>
            <p:cNvSpPr/>
            <p:nvPr/>
          </p:nvSpPr>
          <p:spPr>
            <a:xfrm rot="16200000" flipH="1">
              <a:off x="-604324" y="2556713"/>
              <a:ext cx="4945163" cy="2374638"/>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t>\</a:t>
              </a:r>
            </a:p>
          </p:txBody>
        </p:sp>
        <p:sp>
          <p:nvSpPr>
            <p:cNvPr id="2" name="Rectangle 1"/>
            <p:cNvSpPr/>
            <p:nvPr/>
          </p:nvSpPr>
          <p:spPr>
            <a:xfrm>
              <a:off x="811642" y="2084056"/>
              <a:ext cx="2243932" cy="3892810"/>
            </a:xfrm>
            <a:prstGeom prst="rect">
              <a:avLst/>
            </a:prstGeom>
          </p:spPr>
          <p:txBody>
            <a:bodyPr wrap="square">
              <a:spAutoFit/>
            </a:bodyPr>
            <a:lstStyle/>
            <a:p>
              <a:r>
                <a:rPr lang="en-GB" dirty="0">
                  <a:solidFill>
                    <a:srgbClr val="333333"/>
                  </a:solidFill>
                  <a:latin typeface="Twinkl" pitchFamily="2" charset="77"/>
                </a:rPr>
                <a:t>In winter, birds grow more feathers to help to keep themselves warm. Some birds, such as starlings, rooks and wrens, huddle together for warmth at night. </a:t>
              </a:r>
            </a:p>
            <a:p>
              <a:endParaRPr lang="en-GB" dirty="0">
                <a:solidFill>
                  <a:srgbClr val="333333"/>
                </a:solidFill>
                <a:latin typeface="Twinkl" pitchFamily="2" charset="77"/>
              </a:endParaRPr>
            </a:p>
            <a:p>
              <a:r>
                <a:rPr lang="en-GB" dirty="0">
                  <a:solidFill>
                    <a:srgbClr val="333333"/>
                  </a:solidFill>
                  <a:latin typeface="Twinkl" pitchFamily="2" charset="77"/>
                </a:rPr>
                <a:t>Migrating birds, such </a:t>
              </a:r>
              <a:br>
                <a:rPr lang="en-GB" dirty="0">
                  <a:solidFill>
                    <a:srgbClr val="333333"/>
                  </a:solidFill>
                  <a:latin typeface="Twinkl" pitchFamily="2" charset="77"/>
                </a:rPr>
              </a:br>
              <a:r>
                <a:rPr lang="en-GB" dirty="0">
                  <a:solidFill>
                    <a:srgbClr val="333333"/>
                  </a:solidFill>
                  <a:latin typeface="Twinkl" pitchFamily="2" charset="77"/>
                </a:rPr>
                <a:t>as swallows, spend the winter in warmer countries before returning to the UK </a:t>
              </a:r>
              <a:br>
                <a:rPr lang="en-GB" dirty="0">
                  <a:solidFill>
                    <a:srgbClr val="333333"/>
                  </a:solidFill>
                  <a:latin typeface="Twinkl" pitchFamily="2" charset="77"/>
                </a:rPr>
              </a:br>
              <a:r>
                <a:rPr lang="en-GB" dirty="0">
                  <a:solidFill>
                    <a:srgbClr val="333333"/>
                  </a:solidFill>
                  <a:latin typeface="Twinkl" pitchFamily="2" charset="77"/>
                </a:rPr>
                <a:t>in the spring.</a:t>
              </a:r>
            </a:p>
          </p:txBody>
        </p:sp>
      </p:grpSp>
    </p:spTree>
    <p:extLst>
      <p:ext uri="{BB962C8B-B14F-4D97-AF65-F5344CB8AC3E}">
        <p14:creationId xmlns:p14="http://schemas.microsoft.com/office/powerpoint/2010/main" val="113911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path" presetSubtype="0" accel="50000" decel="50000" fill="hold" nodeType="afterEffect">
                                  <p:stCondLst>
                                    <p:cond delay="0"/>
                                  </p:stCondLst>
                                  <p:childTnLst>
                                    <p:animMotion origin="layout" path="M -4.72222E-6 -4.81481E-6 L 1.11389 -1.12731 " pathEditMode="relative" rAng="0" ptsTypes="AA">
                                      <p:cBhvr>
                                        <p:cTn id="17" dur="4000" fill="hold"/>
                                        <p:tgtEl>
                                          <p:spTgt spid="4"/>
                                        </p:tgtEl>
                                        <p:attrNameLst>
                                          <p:attrName>ppt_x</p:attrName>
                                          <p:attrName>ppt_y</p:attrName>
                                        </p:attrNameLst>
                                      </p:cBhvr>
                                      <p:rCtr x="55694" y="-5636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l="631" t="773" r="8269" b="298"/>
          <a:stretch/>
        </p:blipFill>
        <p:spPr>
          <a:xfrm>
            <a:off x="452688" y="424873"/>
            <a:ext cx="8247967" cy="5975927"/>
          </a:xfrm>
          <a:prstGeom prst="roundRect">
            <a:avLst>
              <a:gd name="adj" fmla="val 2805"/>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grpSp>
        <p:nvGrpSpPr>
          <p:cNvPr id="7" name="Group 6"/>
          <p:cNvGrpSpPr/>
          <p:nvPr/>
        </p:nvGrpSpPr>
        <p:grpSpPr>
          <a:xfrm>
            <a:off x="748856" y="1271451"/>
            <a:ext cx="3599409" cy="3318079"/>
            <a:chOff x="748856" y="1271452"/>
            <a:chExt cx="3424312" cy="2735332"/>
          </a:xfrm>
        </p:grpSpPr>
        <p:sp>
          <p:nvSpPr>
            <p:cNvPr id="9" name="Flowchart: Display 8"/>
            <p:cNvSpPr/>
            <p:nvPr/>
          </p:nvSpPr>
          <p:spPr>
            <a:xfrm rot="16200000" flipH="1">
              <a:off x="1229027" y="791281"/>
              <a:ext cx="2463970" cy="3424311"/>
            </a:xfrm>
            <a:prstGeom prst="flowChartDisplay">
              <a:avLst/>
            </a:prstGeom>
            <a:solidFill>
              <a:srgbClr val="FBFBFB"/>
            </a:solidFill>
            <a:ln w="38100">
              <a:solidFill>
                <a:srgbClr val="AFDF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p>
          </p:txBody>
        </p:sp>
        <p:sp>
          <p:nvSpPr>
            <p:cNvPr id="10" name="Rectangle 9"/>
            <p:cNvSpPr/>
            <p:nvPr/>
          </p:nvSpPr>
          <p:spPr>
            <a:xfrm>
              <a:off x="817126" y="1698460"/>
              <a:ext cx="3356042" cy="2308324"/>
            </a:xfrm>
            <a:prstGeom prst="rect">
              <a:avLst/>
            </a:prstGeom>
          </p:spPr>
          <p:txBody>
            <a:bodyPr wrap="square">
              <a:spAutoFit/>
            </a:bodyPr>
            <a:lstStyle/>
            <a:p>
              <a:r>
                <a:rPr lang="en-GB" dirty="0">
                  <a:solidFill>
                    <a:srgbClr val="010101"/>
                  </a:solidFill>
                  <a:latin typeface="Twinkl" pitchFamily="2" charset="77"/>
                </a:rPr>
                <a:t>Fewer </a:t>
              </a:r>
              <a:r>
                <a:rPr lang="en-GB" dirty="0" err="1">
                  <a:solidFill>
                    <a:srgbClr val="010101"/>
                  </a:solidFill>
                  <a:latin typeface="Twinkl" pitchFamily="2" charset="77"/>
                </a:rPr>
                <a:t>minibeasts</a:t>
              </a:r>
              <a:r>
                <a:rPr lang="en-GB" dirty="0">
                  <a:solidFill>
                    <a:srgbClr val="010101"/>
                  </a:solidFill>
                  <a:latin typeface="Twinkl" pitchFamily="2" charset="77"/>
                </a:rPr>
                <a:t> can be seen in winter. Many die after laying their eggs, while others shelter or hibernate under piles of logs or in holes in trees. The Painted Lady butterfly flies all the way to Africa for the winter! </a:t>
              </a:r>
            </a:p>
          </p:txBody>
        </p:sp>
      </p:grpSp>
      <p:sp>
        <p:nvSpPr>
          <p:cNvPr id="13" name="Flowchart: Display 12"/>
          <p:cNvSpPr/>
          <p:nvPr/>
        </p:nvSpPr>
        <p:spPr>
          <a:xfrm flipH="1">
            <a:off x="2085454" y="4810226"/>
            <a:ext cx="3855464" cy="1369878"/>
          </a:xfrm>
          <a:prstGeom prst="flowChartDisplay">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honey bees spend the winter huddling together in their hive to keep warm. </a:t>
            </a:r>
          </a:p>
        </p:txBody>
      </p:sp>
      <p:sp>
        <p:nvSpPr>
          <p:cNvPr id="5" name="Rounded Rectangle 4"/>
          <p:cNvSpPr/>
          <p:nvPr/>
        </p:nvSpPr>
        <p:spPr>
          <a:xfrm>
            <a:off x="395534" y="765175"/>
            <a:ext cx="4472030" cy="443508"/>
          </a:xfrm>
          <a:prstGeom prst="round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What Happens to </a:t>
            </a:r>
            <a:r>
              <a:rPr lang="en-US" b="1" dirty="0" err="1"/>
              <a:t>Minibeasts</a:t>
            </a:r>
            <a:r>
              <a:rPr lang="en-US" b="1" dirty="0"/>
              <a:t> in Winter? </a:t>
            </a:r>
          </a:p>
        </p:txBody>
      </p:sp>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970027">
            <a:off x="-1401204" y="1325638"/>
            <a:ext cx="1199982" cy="1298887"/>
          </a:xfrm>
          <a:prstGeom prst="rect">
            <a:avLst/>
          </a:prstGeom>
        </p:spPr>
      </p:pic>
    </p:spTree>
    <p:extLst>
      <p:ext uri="{BB962C8B-B14F-4D97-AF65-F5344CB8AC3E}">
        <p14:creationId xmlns:p14="http://schemas.microsoft.com/office/powerpoint/2010/main" val="392968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100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500"/>
                                        <p:tgtEl>
                                          <p:spTgt spid="13"/>
                                        </p:tgtEl>
                                      </p:cBhvr>
                                    </p:animEffect>
                                  </p:childTnLst>
                                </p:cTn>
                              </p:par>
                            </p:childTnLst>
                          </p:cTn>
                        </p:par>
                        <p:par>
                          <p:cTn id="20" fill="hold">
                            <p:stCondLst>
                              <p:cond delay="1500"/>
                            </p:stCondLst>
                            <p:childTnLst>
                              <p:par>
                                <p:cTn id="21" presetID="61" presetClass="path" presetSubtype="0" fill="hold" nodeType="afterEffect">
                                  <p:stCondLst>
                                    <p:cond delay="0"/>
                                  </p:stCondLst>
                                  <p:childTnLst>
                                    <p:animMotion origin="layout" path="M 0.01007 -0.08078 C -0.02535 -0.04282 -0.06528 -0.00046 -0.08073 0.04028 C -0.09271 0.08588 -0.09601 0.13843 -0.09879 0.18727 C -0.10209 0.2375 -0.08421 0.27338 -0.06771 0.31574 C -0.05122 0.35185 -0.02969 0.38982 0.01059 0.4169 C 0.04514 0.44491 0.10121 0.46065 0.15833 0.4669 C 0.2118 0.47385 0.2743 0.47269 0.33472 0.46065 C 0.39566 0.45139 0.45399 0.43403 0.51041 0.41204 C 0.56944 0.3875 0.61979 0.3544 0.66076 0.31366 C 0.69982 0.2757 0.73437 0.23148 0.74965 0.18611 C 0.76684 0.14283 0.77083 0.0875 0.76389 0.04746 C 0.76423 0.00834 0.75191 -0.03935 0.71875 -0.07106 C 0.68836 -0.10092 0.63941 -0.1169 0.57639 -0.11435 C 0.51475 -0.1081 0.45729 -0.07569 0.42118 -0.04097 C 0.39132 -0.00416 0.37309 0.0419 0.37448 0.09098 C 0.38264 0.13866 0.39444 0.17778 0.42517 0.21019 C 0.45659 0.23773 0.45225 0.24653 0.55972 0.26667 C 0.65642 0.29005 0.74652 0.25162 0.80069 0.23797 C 0.85364 0.22431 0.89705 0.19769 0.9493 0.16736 C 1.00868 0.13172 1.05104 0.0838 1.08211 0.04514 C 1.11284 0.00648 1.12205 -0.03356 1.13211 -0.09652 C 1.13593 -0.16041 1.13489 -0.18842 1.12777 -0.23287 C 1.12083 -0.27685 1.11389 -0.32106 1.1059 -0.36088 " pathEditMode="relative" rAng="20880000" ptsTypes="AAAAAAAAAAAAAAAAAAAAAAA">
                                      <p:cBhvr>
                                        <p:cTn id="22" dur="3000" fill="hold"/>
                                        <p:tgtEl>
                                          <p:spTgt spid="2"/>
                                        </p:tgtEl>
                                        <p:attrNameLst>
                                          <p:attrName>ppt_x</p:attrName>
                                          <p:attrName>ppt_y</p:attrName>
                                        </p:attrNameLst>
                                      </p:cBhvr>
                                      <p:rCtr x="52031" y="17199"/>
                                    </p:animMotion>
                                  </p:childTnLst>
                                </p:cTn>
                              </p:par>
                              <p:par>
                                <p:cTn id="23" presetID="32" presetClass="emph" presetSubtype="0" repeatCount="indefinite" fill="hold" nodeType="withEffect">
                                  <p:stCondLst>
                                    <p:cond delay="0"/>
                                  </p:stCondLst>
                                  <p:endCondLst>
                                    <p:cond evt="onNext" delay="0">
                                      <p:tgtEl>
                                        <p:sldTgt/>
                                      </p:tgtEl>
                                    </p:cond>
                                  </p:endCondLst>
                                  <p:childTnLst>
                                    <p:animRot by="120000">
                                      <p:cBhvr>
                                        <p:cTn id="24" dur="50" fill="hold">
                                          <p:stCondLst>
                                            <p:cond delay="0"/>
                                          </p:stCondLst>
                                        </p:cTn>
                                        <p:tgtEl>
                                          <p:spTgt spid="2"/>
                                        </p:tgtEl>
                                        <p:attrNameLst>
                                          <p:attrName>r</p:attrName>
                                        </p:attrNameLst>
                                      </p:cBhvr>
                                    </p:animRot>
                                    <p:animRot by="-240000">
                                      <p:cBhvr>
                                        <p:cTn id="25" dur="100" fill="hold">
                                          <p:stCondLst>
                                            <p:cond delay="100"/>
                                          </p:stCondLst>
                                        </p:cTn>
                                        <p:tgtEl>
                                          <p:spTgt spid="2"/>
                                        </p:tgtEl>
                                        <p:attrNameLst>
                                          <p:attrName>r</p:attrName>
                                        </p:attrNameLst>
                                      </p:cBhvr>
                                    </p:animRot>
                                    <p:animRot by="240000">
                                      <p:cBhvr>
                                        <p:cTn id="26" dur="100" fill="hold">
                                          <p:stCondLst>
                                            <p:cond delay="200"/>
                                          </p:stCondLst>
                                        </p:cTn>
                                        <p:tgtEl>
                                          <p:spTgt spid="2"/>
                                        </p:tgtEl>
                                        <p:attrNameLst>
                                          <p:attrName>r</p:attrName>
                                        </p:attrNameLst>
                                      </p:cBhvr>
                                    </p:animRot>
                                    <p:animRot by="-240000">
                                      <p:cBhvr>
                                        <p:cTn id="27" dur="100" fill="hold">
                                          <p:stCondLst>
                                            <p:cond delay="300"/>
                                          </p:stCondLst>
                                        </p:cTn>
                                        <p:tgtEl>
                                          <p:spTgt spid="2"/>
                                        </p:tgtEl>
                                        <p:attrNameLst>
                                          <p:attrName>r</p:attrName>
                                        </p:attrNameLst>
                                      </p:cBhvr>
                                    </p:animRot>
                                    <p:animRot by="120000">
                                      <p:cBhvr>
                                        <p:cTn id="28" dur="100" fill="hold">
                                          <p:stCondLst>
                                            <p:cond delay="4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l="5479" t="-1" r="2985" b="461"/>
          <a:stretch/>
        </p:blipFill>
        <p:spPr>
          <a:xfrm>
            <a:off x="445848" y="438334"/>
            <a:ext cx="8250680" cy="5981429"/>
          </a:xfrm>
          <a:prstGeom prst="roundRect">
            <a:avLst>
              <a:gd name="adj" fmla="val 2594"/>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1929715">
            <a:off x="6146840" y="3934689"/>
            <a:ext cx="3027212" cy="3376869"/>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765" y="0"/>
            <a:ext cx="9144000" cy="6858000"/>
          </a:xfrm>
          <a:prstGeom prst="rect">
            <a:avLst/>
          </a:prstGeom>
        </p:spPr>
      </p:pic>
      <p:sp>
        <p:nvSpPr>
          <p:cNvPr id="5" name="Rounded Rectangle 4"/>
          <p:cNvSpPr/>
          <p:nvPr/>
        </p:nvSpPr>
        <p:spPr>
          <a:xfrm>
            <a:off x="395534" y="765175"/>
            <a:ext cx="4721411" cy="443508"/>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r>
              <a:rPr lang="en-US" b="1" dirty="0"/>
              <a:t>How Can We Look after Nature in Winter?</a:t>
            </a:r>
          </a:p>
        </p:txBody>
      </p:sp>
      <p:sp>
        <p:nvSpPr>
          <p:cNvPr id="13" name="Flowchart: Display 12"/>
          <p:cNvSpPr/>
          <p:nvPr/>
        </p:nvSpPr>
        <p:spPr>
          <a:xfrm flipH="1">
            <a:off x="271341" y="1545252"/>
            <a:ext cx="2893516" cy="1251376"/>
          </a:xfrm>
          <a:prstGeom prst="flowChartDisplay">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Winter can be hard for wildlife as it is cold and there is less food. </a:t>
            </a:r>
          </a:p>
        </p:txBody>
      </p:sp>
      <p:sp>
        <p:nvSpPr>
          <p:cNvPr id="14" name="Flowchart: Display 13"/>
          <p:cNvSpPr/>
          <p:nvPr/>
        </p:nvSpPr>
        <p:spPr>
          <a:xfrm>
            <a:off x="6080194" y="1946825"/>
            <a:ext cx="2805187" cy="1278597"/>
          </a:xfrm>
          <a:prstGeom prst="flowChartDisplay">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can help birds by putting up a bird feeder in your garden.</a:t>
            </a:r>
          </a:p>
        </p:txBody>
      </p:sp>
      <p:sp>
        <p:nvSpPr>
          <p:cNvPr id="16" name="Flowchart: Display 15"/>
          <p:cNvSpPr/>
          <p:nvPr/>
        </p:nvSpPr>
        <p:spPr>
          <a:xfrm flipH="1">
            <a:off x="3522027" y="4606417"/>
            <a:ext cx="3189835" cy="1579417"/>
          </a:xfrm>
          <a:prstGeom prst="flowChartDisplay">
            <a:avLst/>
          </a:prstGeom>
          <a:solidFill>
            <a:srgbClr val="8D3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pile of logs or stones would make an ideal place for insects to shelter in over the winter. </a:t>
            </a: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9189549" y="5910782"/>
            <a:ext cx="1688403" cy="1633588"/>
          </a:xfrm>
          <a:prstGeom prst="rect">
            <a:avLst/>
          </a:prstGeom>
        </p:spPr>
      </p:pic>
    </p:spTree>
    <p:extLst>
      <p:ext uri="{BB962C8B-B14F-4D97-AF65-F5344CB8AC3E}">
        <p14:creationId xmlns:p14="http://schemas.microsoft.com/office/powerpoint/2010/main" val="2091698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1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right)">
                                      <p:cBhvr>
                                        <p:cTn id="22" dur="1000"/>
                                        <p:tgtEl>
                                          <p:spTgt spid="16"/>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1000"/>
                            </p:stCondLst>
                            <p:childTnLst>
                              <p:par>
                                <p:cTn id="27" presetID="42" presetClass="path" presetSubtype="0" accel="50000" decel="50000" fill="hold" nodeType="afterEffect">
                                  <p:stCondLst>
                                    <p:cond delay="0"/>
                                  </p:stCondLst>
                                  <p:childTnLst>
                                    <p:animMotion origin="layout" path="M -2.22222E-6 2.96296E-6 L -0.26423 -0.19051 " pathEditMode="relative" rAng="0" ptsTypes="AA">
                                      <p:cBhvr>
                                        <p:cTn id="28" dur="2000" fill="hold"/>
                                        <p:tgtEl>
                                          <p:spTgt spid="11"/>
                                        </p:tgtEl>
                                        <p:attrNameLst>
                                          <p:attrName>ppt_x</p:attrName>
                                          <p:attrName>ppt_y</p:attrName>
                                        </p:attrNameLst>
                                      </p:cBhvr>
                                      <p:rCtr x="-13212" y="-9537"/>
                                    </p:animMotion>
                                  </p:childTnLst>
                                </p:cTn>
                              </p:par>
                              <p:par>
                                <p:cTn id="29" presetID="32" presetClass="emph" presetSubtype="0" repeatCount="5000" fill="hold" nodeType="withEffect">
                                  <p:stCondLst>
                                    <p:cond delay="0"/>
                                  </p:stCondLst>
                                  <p:endCondLst>
                                    <p:cond evt="onNext" delay="0">
                                      <p:tgtEl>
                                        <p:sldTgt/>
                                      </p:tgtEl>
                                    </p:cond>
                                  </p:endCondLst>
                                  <p:childTnLst>
                                    <p:animRot by="120000">
                                      <p:cBhvr>
                                        <p:cTn id="30" dur="50" fill="hold">
                                          <p:stCondLst>
                                            <p:cond delay="0"/>
                                          </p:stCondLst>
                                        </p:cTn>
                                        <p:tgtEl>
                                          <p:spTgt spid="11"/>
                                        </p:tgtEl>
                                        <p:attrNameLst>
                                          <p:attrName>r</p:attrName>
                                        </p:attrNameLst>
                                      </p:cBhvr>
                                    </p:animRot>
                                    <p:animRot by="-240000">
                                      <p:cBhvr>
                                        <p:cTn id="31" dur="100" fill="hold">
                                          <p:stCondLst>
                                            <p:cond delay="100"/>
                                          </p:stCondLst>
                                        </p:cTn>
                                        <p:tgtEl>
                                          <p:spTgt spid="11"/>
                                        </p:tgtEl>
                                        <p:attrNameLst>
                                          <p:attrName>r</p:attrName>
                                        </p:attrNameLst>
                                      </p:cBhvr>
                                    </p:animRot>
                                    <p:animRot by="240000">
                                      <p:cBhvr>
                                        <p:cTn id="32" dur="100" fill="hold">
                                          <p:stCondLst>
                                            <p:cond delay="200"/>
                                          </p:stCondLst>
                                        </p:cTn>
                                        <p:tgtEl>
                                          <p:spTgt spid="11"/>
                                        </p:tgtEl>
                                        <p:attrNameLst>
                                          <p:attrName>r</p:attrName>
                                        </p:attrNameLst>
                                      </p:cBhvr>
                                    </p:animRot>
                                    <p:animRot by="-240000">
                                      <p:cBhvr>
                                        <p:cTn id="33" dur="100" fill="hold">
                                          <p:stCondLst>
                                            <p:cond delay="300"/>
                                          </p:stCondLst>
                                        </p:cTn>
                                        <p:tgtEl>
                                          <p:spTgt spid="11"/>
                                        </p:tgtEl>
                                        <p:attrNameLst>
                                          <p:attrName>r</p:attrName>
                                        </p:attrNameLst>
                                      </p:cBhvr>
                                    </p:animRot>
                                    <p:animRot by="120000">
                                      <p:cBhvr>
                                        <p:cTn id="34" dur="100" fill="hold">
                                          <p:stCondLst>
                                            <p:cond delay="40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animBg="1"/>
      <p:bldP spid="14"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dirty="0">
                <a:solidFill>
                  <a:schemeClr val="tx1"/>
                </a:solidFill>
                <a:latin typeface="Twinkl SemiBold" pitchFamily="2" charset="0"/>
              </a:rPr>
              <a:t>Aim</a:t>
            </a:r>
          </a:p>
        </p:txBody>
      </p:sp>
      <p:sp>
        <p:nvSpPr>
          <p:cNvPr id="11270" name="Content Placeholder 15"/>
          <p:cNvSpPr>
            <a:spLocks noGrp="1"/>
          </p:cNvSpPr>
          <p:nvPr>
            <p:ph idx="1"/>
          </p:nvPr>
        </p:nvSpPr>
        <p:spPr>
          <a:xfrm>
            <a:off x="628650" y="1127125"/>
            <a:ext cx="7886700" cy="1409700"/>
          </a:xfrm>
        </p:spPr>
        <p:txBody>
          <a:bodyPr>
            <a:normAutofit/>
          </a:bodyPr>
          <a:lstStyle/>
          <a:p>
            <a:r>
              <a:rPr lang="en-GB" dirty="0"/>
              <a:t>I can describe some of the signs of winter. </a:t>
            </a:r>
          </a:p>
        </p:txBody>
      </p:sp>
      <p:sp>
        <p:nvSpPr>
          <p:cNvPr id="1127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identify some of the signs of winter.</a:t>
            </a:r>
          </a:p>
          <a:p>
            <a:pPr eaLnBrk="1" hangingPunct="1"/>
            <a:r>
              <a:rPr lang="en-GB" altLang="en-US" dirty="0">
                <a:ea typeface="Sassoon Infant Rg" panose="02000503030000020003" pitchFamily="50" charset="0"/>
                <a:cs typeface="Sassoon Infant Rg" panose="02000503030000020003" pitchFamily="50" charset="0"/>
              </a:rPr>
              <a:t>I can say what happens to wildlife in winter.</a:t>
            </a:r>
          </a:p>
          <a:p>
            <a:pPr eaLnBrk="1" hangingPunct="1"/>
            <a:r>
              <a:rPr lang="en-GB" altLang="en-US" dirty="0">
                <a:ea typeface="Sassoon Infant Rg" panose="02000503030000020003" pitchFamily="50" charset="0"/>
                <a:cs typeface="Sassoon Infant Rg" panose="02000503030000020003" pitchFamily="50" charset="0"/>
              </a:rPr>
              <a:t>I can say how to care for wildlife in winter.</a:t>
            </a:r>
          </a:p>
        </p:txBody>
      </p:sp>
    </p:spTree>
    <p:extLst>
      <p:ext uri="{BB962C8B-B14F-4D97-AF65-F5344CB8AC3E}">
        <p14:creationId xmlns:p14="http://schemas.microsoft.com/office/powerpoint/2010/main" val="1842671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6">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1C1C1C"/>
      </a:hlink>
      <a:folHlink>
        <a:srgbClr val="1C1C1C"/>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icture Slideshow - V2" id="{F244F0A4-17C5-41ED-9861-92347AE4E1CE}" vid="{A4CABDEB-C921-4C37-8BF1-2513F965E97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0F7AEF42A123748A3E17C93A03E8655" ma:contentTypeVersion="6" ma:contentTypeDescription="Create a new document." ma:contentTypeScope="" ma:versionID="02ba9e2a48df069c6dd63f845180e94c">
  <xsd:schema xmlns:xsd="http://www.w3.org/2001/XMLSchema" xmlns:xs="http://www.w3.org/2001/XMLSchema" xmlns:p="http://schemas.microsoft.com/office/2006/metadata/properties" xmlns:ns2="fb2442e1-9671-47c1-94c5-2e53c7ed479a" targetNamespace="http://schemas.microsoft.com/office/2006/metadata/properties" ma:root="true" ma:fieldsID="16b4ab8f21afca7e9f225ab301305275" ns2:_="">
    <xsd:import namespace="fb2442e1-9671-47c1-94c5-2e53c7ed479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2442e1-9671-47c1-94c5-2e53c7ed47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D0B7FCE-25AC-4ADE-8606-C99066DAF6B3}"/>
</file>

<file path=customXml/itemProps2.xml><?xml version="1.0" encoding="utf-8"?>
<ds:datastoreItem xmlns:ds="http://schemas.openxmlformats.org/officeDocument/2006/customXml" ds:itemID="{54B93773-A2E3-434A-97EB-8C101FB6BA7A}">
  <ds:schemaRefs>
    <ds:schemaRef ds:uri="http://schemas.microsoft.com/sharepoint/v3/contenttype/forms"/>
  </ds:schemaRefs>
</ds:datastoreItem>
</file>

<file path=customXml/itemProps3.xml><?xml version="1.0" encoding="utf-8"?>
<ds:datastoreItem xmlns:ds="http://schemas.openxmlformats.org/officeDocument/2006/customXml" ds:itemID="{C54C23AD-6835-4F17-9150-8A9DB4672560}">
  <ds:schemaRefs>
    <ds:schemaRef ds:uri="1a1bc056-196e-437e-92be-0a61ad7dbabd"/>
    <ds:schemaRef ds:uri="http://purl.org/dc/elements/1.1/"/>
    <ds:schemaRef ds:uri="http://schemas.microsoft.com/office/2006/metadata/properties"/>
    <ds:schemaRef ds:uri="http://schemas.microsoft.com/office/2006/documentManagement/types"/>
    <ds:schemaRef ds:uri="http://purl.org/dc/terms/"/>
    <ds:schemaRef ds:uri="http://purl.org/dc/dcmitype/"/>
    <ds:schemaRef ds:uri="http://www.w3.org/XML/1998/namespace"/>
    <ds:schemaRef ds:uri="http://schemas.microsoft.com/office/infopath/2007/PartnerControls"/>
    <ds:schemaRef ds:uri="http://schemas.openxmlformats.org/package/2006/metadata/core-properties"/>
    <ds:schemaRef ds:uri="195c92f4-32e7-4e51-b16d-d34c712d80cb"/>
  </ds:schemaRefs>
</ds:datastoreItem>
</file>

<file path=docProps/app.xml><?xml version="1.0" encoding="utf-8"?>
<Properties xmlns="http://schemas.openxmlformats.org/officeDocument/2006/extended-properties" xmlns:vt="http://schemas.openxmlformats.org/officeDocument/2006/docPropsVTypes">
  <Template>OE Picture Slideshow - Template</Template>
  <TotalTime>887</TotalTime>
  <Words>794</Words>
  <Application>Microsoft Office PowerPoint</Application>
  <PresentationFormat>On-screen Show (4:3)</PresentationFormat>
  <Paragraphs>76</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Twinkl</vt:lpstr>
      <vt:lpstr>Arial</vt:lpstr>
      <vt:lpstr>Calibri</vt:lpstr>
      <vt:lpstr>Tuffy-TTF</vt:lpstr>
      <vt:lpstr>Twinkl SemiBold</vt:lpstr>
      <vt:lpstr>Sassoon Infant Rg</vt:lpstr>
      <vt:lpstr>Office Theme</vt:lpstr>
      <vt:lpstr>PowerPoint Presentation</vt:lpstr>
      <vt:lpstr>PowerPoint Presentation</vt:lpstr>
      <vt:lpstr>PowerPoint Presentation</vt:lpstr>
      <vt:lpstr>Outdoor Explorer Safety Rules</vt:lpstr>
      <vt:lpstr>Outdoor Explorer Safety Rules</vt:lpstr>
      <vt:lpstr>Winter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Outdoor Explorers</dc:title>
  <dc:creator>Twinkl Twinkl</dc:creator>
  <cp:lastModifiedBy>Andrea Dixon</cp:lastModifiedBy>
  <cp:revision>61</cp:revision>
  <dcterms:created xsi:type="dcterms:W3CDTF">2019-11-07T17:16:09Z</dcterms:created>
  <dcterms:modified xsi:type="dcterms:W3CDTF">2021-01-07T13:55:51Z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0x010100F0F7AEF42A123748A3E17C93A03E8655</vt:lpwstr>
  </property>
</Properties>
</file>