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56" r:id="rId2"/>
    <p:sldId id="258" r:id="rId3"/>
    <p:sldId id="265" r:id="rId4"/>
    <p:sldId id="266" r:id="rId5"/>
    <p:sldId id="283" r:id="rId6"/>
    <p:sldId id="267" r:id="rId7"/>
    <p:sldId id="282" r:id="rId8"/>
    <p:sldId id="268" r:id="rId9"/>
    <p:sldId id="284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2FF1A"/>
    <a:srgbClr val="D2DEEF"/>
    <a:srgbClr val="B4C7E7"/>
    <a:srgbClr val="0000FF"/>
    <a:srgbClr val="CCFFCC"/>
    <a:srgbClr val="FF3399"/>
    <a:srgbClr val="990099"/>
    <a:srgbClr val="00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FD0F851-EC5A-4D38-B0AD-8093EC10F338}" styleName="Light Style 1 - Accent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6" autoAdjust="0"/>
    <p:restoredTop sz="94280" autoAdjust="0"/>
  </p:normalViewPr>
  <p:slideViewPr>
    <p:cSldViewPr snapToGrid="0">
      <p:cViewPr varScale="1">
        <p:scale>
          <a:sx n="76" d="100"/>
          <a:sy n="76" d="100"/>
        </p:scale>
        <p:origin x="720" y="96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52" d="100"/>
          <a:sy n="52" d="100"/>
        </p:scale>
        <p:origin x="2862" y="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145069D-0DA1-4F58-8F43-90C43489E8AD}" type="datetimeFigureOut">
              <a:rPr lang="en-GB" smtClean="0"/>
              <a:t>24/04/2020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909BC24-41CC-4FC4-BA18-F894B7ED82D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922285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4448485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4146249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3775658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6723458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2587633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7059971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7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7893119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8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2154026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9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454599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24/04/2020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256117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24/04/2020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432016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24/04/2020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894142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24/04/2020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336324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24/04/2020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353996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24/04/2020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337787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24/04/2020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086550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24/04/2020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002578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24/04/2020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963989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24/04/2020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282541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24/04/2020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080804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2AEE5F-8F5A-4802-B70F-D306782E7DF3}" type="datetimeFigureOut">
              <a:rPr lang="en-GB" smtClean="0"/>
              <a:t>24/04/2020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386868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microsoft.com/office/2007/relationships/hdphoto" Target="../media/hdphoto2.wd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2.png"/><Relationship Id="rId5" Type="http://schemas.openxmlformats.org/officeDocument/2006/relationships/image" Target="../media/image5.png"/><Relationship Id="rId4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2.png"/><Relationship Id="rId5" Type="http://schemas.openxmlformats.org/officeDocument/2006/relationships/image" Target="../media/image6.png"/><Relationship Id="rId4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2.png"/><Relationship Id="rId4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2.png"/><Relationship Id="rId5" Type="http://schemas.openxmlformats.org/officeDocument/2006/relationships/image" Target="../media/image4.png"/><Relationship Id="rId4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" name="Rectangle 2"/>
          <p:cNvSpPr/>
          <p:nvPr/>
        </p:nvSpPr>
        <p:spPr>
          <a:xfrm>
            <a:off x="3048000" y="3059668"/>
            <a:ext cx="6096000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endParaRPr lang="en-GB" sz="2400" dirty="0"/>
          </a:p>
        </p:txBody>
      </p:sp>
      <p:sp>
        <p:nvSpPr>
          <p:cNvPr id="8" name="Rectangle 7"/>
          <p:cNvSpPr/>
          <p:nvPr/>
        </p:nvSpPr>
        <p:spPr>
          <a:xfrm>
            <a:off x="898648" y="1714519"/>
            <a:ext cx="1734064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b="1" dirty="0"/>
              <a:t>Tenses</a:t>
            </a:r>
            <a:endParaRPr lang="en-GB" dirty="0"/>
          </a:p>
        </p:txBody>
      </p:sp>
      <p:grpSp>
        <p:nvGrpSpPr>
          <p:cNvPr id="18" name="Group 17"/>
          <p:cNvGrpSpPr/>
          <p:nvPr/>
        </p:nvGrpSpPr>
        <p:grpSpPr>
          <a:xfrm>
            <a:off x="8159642" y="2309838"/>
            <a:ext cx="1760350" cy="2238321"/>
            <a:chOff x="8914919" y="2804188"/>
            <a:chExt cx="1408280" cy="1999399"/>
          </a:xfrm>
        </p:grpSpPr>
        <p:sp>
          <p:nvSpPr>
            <p:cNvPr id="5" name="Isosceles Triangle 4"/>
            <p:cNvSpPr/>
            <p:nvPr/>
          </p:nvSpPr>
          <p:spPr>
            <a:xfrm>
              <a:off x="8914919" y="3470654"/>
              <a:ext cx="691566" cy="817364"/>
            </a:xfrm>
            <a:prstGeom prst="triangle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" name="Oval 5"/>
            <p:cNvSpPr/>
            <p:nvPr/>
          </p:nvSpPr>
          <p:spPr>
            <a:xfrm rot="1294602">
              <a:off x="9103528" y="2804188"/>
              <a:ext cx="402366" cy="767065"/>
            </a:xfrm>
            <a:prstGeom prst="ellipse">
              <a:avLst/>
            </a:prstGeom>
            <a:effectLst>
              <a:glow rad="228600">
                <a:schemeClr val="accent1">
                  <a:satMod val="175000"/>
                  <a:alpha val="40000"/>
                </a:schemeClr>
              </a:glo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" name="Diagonal Stripe 6"/>
            <p:cNvSpPr/>
            <p:nvPr/>
          </p:nvSpPr>
          <p:spPr>
            <a:xfrm>
              <a:off x="9405302" y="3797600"/>
              <a:ext cx="917897" cy="301796"/>
            </a:xfrm>
            <a:prstGeom prst="diagStripe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10" name="Diagonal Stripe 9"/>
            <p:cNvSpPr/>
            <p:nvPr/>
          </p:nvSpPr>
          <p:spPr>
            <a:xfrm>
              <a:off x="9293650" y="3646702"/>
              <a:ext cx="702628" cy="240424"/>
            </a:xfrm>
            <a:prstGeom prst="diagStripe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cxnSp>
          <p:nvCxnSpPr>
            <p:cNvPr id="11" name="Straight Connector 10"/>
            <p:cNvCxnSpPr/>
            <p:nvPr/>
          </p:nvCxnSpPr>
          <p:spPr>
            <a:xfrm flipH="1">
              <a:off x="8952640" y="4288018"/>
              <a:ext cx="232618" cy="477844"/>
            </a:xfrm>
            <a:prstGeom prst="line">
              <a:avLst/>
            </a:prstGeom>
            <a:ln w="76200" cmpd="sng"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9375381" y="4264370"/>
              <a:ext cx="155660" cy="539217"/>
            </a:xfrm>
            <a:prstGeom prst="line">
              <a:avLst/>
            </a:prstGeom>
            <a:ln w="76200" cmpd="sng"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Rectangle 3"/>
          <p:cNvSpPr/>
          <p:nvPr/>
        </p:nvSpPr>
        <p:spPr>
          <a:xfrm>
            <a:off x="721822" y="2703264"/>
            <a:ext cx="6096000" cy="120032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2400" dirty="0"/>
              <a:t>1. Past and present (simple) </a:t>
            </a:r>
            <a:br>
              <a:rPr lang="en-GB" sz="2400" dirty="0"/>
            </a:br>
            <a:r>
              <a:rPr lang="en-GB" sz="2400" dirty="0"/>
              <a:t>2. Progressive form of </a:t>
            </a:r>
            <a:r>
              <a:rPr lang="en-GB" sz="2400" dirty="0">
                <a:solidFill>
                  <a:srgbClr val="0000FF"/>
                </a:solidFill>
              </a:rPr>
              <a:t>verbs</a:t>
            </a:r>
            <a:r>
              <a:rPr lang="en-GB" sz="2400" dirty="0"/>
              <a:t>: present and past</a:t>
            </a:r>
            <a:br>
              <a:rPr lang="en-GB" sz="2400" dirty="0"/>
            </a:br>
            <a:r>
              <a:rPr lang="en-GB" sz="2400" dirty="0"/>
              <a:t>3. Perfect form of </a:t>
            </a:r>
            <a:r>
              <a:rPr lang="en-GB" sz="2400" dirty="0">
                <a:solidFill>
                  <a:srgbClr val="0000FF"/>
                </a:solidFill>
              </a:rPr>
              <a:t>verbs</a:t>
            </a:r>
            <a:endParaRPr lang="en-US" sz="2400" dirty="0">
              <a:solidFill>
                <a:srgbClr val="0000FF"/>
              </a:solidFill>
            </a:endParaRPr>
          </a:p>
        </p:txBody>
      </p:sp>
      <p:pic>
        <p:nvPicPr>
          <p:cNvPr id="17" name="Picture 16"/>
          <p:cNvPicPr/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9919992" y="2388683"/>
            <a:ext cx="1373360" cy="2080633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2" name="Online Media 11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FD8B6CCF-D130-C94E-91D1-473C52AAC26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670843" y="4469316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80973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3103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85610" y="830492"/>
            <a:ext cx="10573555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0000FF"/>
                </a:solidFill>
              </a:rPr>
              <a:t>Verbs</a:t>
            </a:r>
            <a:r>
              <a:rPr lang="en-GB" sz="3600" b="1" dirty="0"/>
              <a:t> </a:t>
            </a:r>
          </a:p>
          <a:p>
            <a:pPr algn="ctr"/>
            <a:r>
              <a:rPr lang="en-GB" sz="3200" dirty="0">
                <a:solidFill>
                  <a:srgbClr val="0000FF"/>
                </a:solidFill>
              </a:rPr>
              <a:t>Verbs</a:t>
            </a:r>
            <a:r>
              <a:rPr lang="en-GB" sz="3200" dirty="0"/>
              <a:t> indicate that someone or something is </a:t>
            </a:r>
          </a:p>
          <a:p>
            <a:pPr algn="ctr"/>
            <a:r>
              <a:rPr lang="en-GB" sz="3200" dirty="0"/>
              <a:t>doing, feeling or being.  </a:t>
            </a:r>
          </a:p>
        </p:txBody>
      </p:sp>
      <p:sp>
        <p:nvSpPr>
          <p:cNvPr id="7" name="Rectangle 6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1097329" y="4937402"/>
            <a:ext cx="995011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Usually </a:t>
            </a:r>
            <a:r>
              <a:rPr lang="en-GB" sz="2800" dirty="0">
                <a:solidFill>
                  <a:srgbClr val="0000FF"/>
                </a:solidFill>
              </a:rPr>
              <a:t>verbs</a:t>
            </a:r>
            <a:r>
              <a:rPr lang="en-GB" sz="2800" dirty="0"/>
              <a:t> have the name of a person or thing or a pronoun in front of them. </a:t>
            </a:r>
          </a:p>
        </p:txBody>
      </p:sp>
      <p:pic>
        <p:nvPicPr>
          <p:cNvPr id="9" name="Picture 8"/>
          <p:cNvPicPr/>
          <p:nvPr/>
        </p:nvPicPr>
        <p:blipFill rotWithShape="1">
          <a:blip r:embed="rId3" cstate="screen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875" b="90625" l="0" r="97048">
                        <a14:foregroundMark x1="73063" y1="38750" x2="73063" y2="38750"/>
                        <a14:foregroundMark x1="67897" y1="50625" x2="67897" y2="50625"/>
                        <a14:foregroundMark x1="72694" y1="60000" x2="72694" y2="60000"/>
                        <a14:foregroundMark x1="22140" y1="56875" x2="22140" y2="56875"/>
                        <a14:foregroundMark x1="18081" y1="31875" x2="18081" y2="31875"/>
                        <a14:foregroundMark x1="73801" y1="14375" x2="73801" y2="14375"/>
                        <a14:foregroundMark x1="66790" y1="55000" x2="66790" y2="55000"/>
                        <a14:foregroundMark x1="66790" y1="55000" x2="66790" y2="55000"/>
                        <a14:foregroundMark x1="67159" y1="63750" x2="67159" y2="63750"/>
                        <a14:foregroundMark x1="67159" y1="63750" x2="67159" y2="63750"/>
                        <a14:foregroundMark x1="93358" y1="46875" x2="93358" y2="46875"/>
                        <a14:foregroundMark x1="93358" y1="46875" x2="93358" y2="46875"/>
                        <a14:foregroundMark x1="97048" y1="49375" x2="97048" y2="49375"/>
                        <a14:foregroundMark x1="59041" y1="5625" x2="59041" y2="5625"/>
                        <a14:foregroundMark x1="59041" y1="5625" x2="59041" y2="5625"/>
                        <a14:foregroundMark x1="5166" y1="59375" x2="5166" y2="59375"/>
                        <a14:foregroundMark x1="5166" y1="59375" x2="5166" y2="59375"/>
                        <a14:foregroundMark x1="60517" y1="60000" x2="60517" y2="60000"/>
                        <a14:foregroundMark x1="60517" y1="60000" x2="60517" y2="60000"/>
                        <a14:foregroundMark x1="58303" y1="50000" x2="58303" y2="50000"/>
                        <a14:foregroundMark x1="58303" y1="50000" x2="58303" y2="50000"/>
                        <a14:foregroundMark x1="28413" y1="91250" x2="28413" y2="91250"/>
                        <a14:foregroundMark x1="369" y1="71250" x2="369" y2="71250"/>
                        <a14:foregroundMark x1="62731" y1="40625" x2="62731" y2="40625"/>
                        <a14:backgroundMark x1="28044" y1="96250" x2="28044" y2="9625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3711272" y="2592916"/>
            <a:ext cx="3436620" cy="1948815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6" name="Rounded Rectangular Callout 5"/>
          <p:cNvSpPr/>
          <p:nvPr/>
        </p:nvSpPr>
        <p:spPr>
          <a:xfrm>
            <a:off x="578401" y="2514967"/>
            <a:ext cx="3193778" cy="779639"/>
          </a:xfrm>
          <a:prstGeom prst="wedgeRoundRectCallout">
            <a:avLst>
              <a:gd name="adj1" fmla="val 60654"/>
              <a:gd name="adj2" fmla="val -37500"/>
              <a:gd name="adj3" fmla="val 16667"/>
            </a:avLst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dirty="0" err="1"/>
              <a:t>Basanti</a:t>
            </a:r>
            <a:r>
              <a:rPr lang="en-US" sz="2400" dirty="0"/>
              <a:t> loves her cat.</a:t>
            </a:r>
          </a:p>
        </p:txBody>
      </p:sp>
      <p:sp>
        <p:nvSpPr>
          <p:cNvPr id="10" name="Rounded Rectangular Callout 9"/>
          <p:cNvSpPr/>
          <p:nvPr/>
        </p:nvSpPr>
        <p:spPr>
          <a:xfrm>
            <a:off x="7231525" y="2491319"/>
            <a:ext cx="4375728" cy="779639"/>
          </a:xfrm>
          <a:prstGeom prst="wedgeRoundRectCallout">
            <a:avLst>
              <a:gd name="adj1" fmla="val -60610"/>
              <a:gd name="adj2" fmla="val -5242"/>
              <a:gd name="adj3" fmla="val 16667"/>
            </a:avLst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dirty="0" err="1"/>
              <a:t>Basanti’s</a:t>
            </a:r>
            <a:r>
              <a:rPr lang="en-US" sz="2400" dirty="0"/>
              <a:t> cat sleeps all day long.</a:t>
            </a:r>
          </a:p>
        </p:txBody>
      </p:sp>
      <p:sp>
        <p:nvSpPr>
          <p:cNvPr id="11" name="Rounded Rectangular Callout 10"/>
          <p:cNvSpPr/>
          <p:nvPr/>
        </p:nvSpPr>
        <p:spPr>
          <a:xfrm>
            <a:off x="1257393" y="4038024"/>
            <a:ext cx="2403134" cy="779639"/>
          </a:xfrm>
          <a:prstGeom prst="wedgeRoundRectCallout">
            <a:avLst>
              <a:gd name="adj1" fmla="val 60654"/>
              <a:gd name="adj2" fmla="val -37500"/>
              <a:gd name="adj3" fmla="val 16667"/>
            </a:avLst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dirty="0"/>
              <a:t>I </a:t>
            </a:r>
            <a:r>
              <a:rPr lang="en-US" sz="2400" dirty="0" err="1"/>
              <a:t>sympathise</a:t>
            </a:r>
            <a:r>
              <a:rPr lang="en-US" sz="2400" dirty="0"/>
              <a:t>.</a:t>
            </a:r>
          </a:p>
        </p:txBody>
      </p:sp>
      <p:sp>
        <p:nvSpPr>
          <p:cNvPr id="12" name="Rounded Rectangular Callout 11"/>
          <p:cNvSpPr/>
          <p:nvPr/>
        </p:nvSpPr>
        <p:spPr>
          <a:xfrm>
            <a:off x="6956410" y="3976653"/>
            <a:ext cx="4375728" cy="779639"/>
          </a:xfrm>
          <a:prstGeom prst="wedgeRoundRectCallout">
            <a:avLst>
              <a:gd name="adj1" fmla="val -39633"/>
              <a:gd name="adj2" fmla="val -93952"/>
              <a:gd name="adj3" fmla="val 16667"/>
            </a:avLst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dirty="0"/>
              <a:t>I absolutely adore my budgie.</a:t>
            </a:r>
          </a:p>
        </p:txBody>
      </p:sp>
      <p:grpSp>
        <p:nvGrpSpPr>
          <p:cNvPr id="24" name="Group 23"/>
          <p:cNvGrpSpPr/>
          <p:nvPr/>
        </p:nvGrpSpPr>
        <p:grpSpPr>
          <a:xfrm>
            <a:off x="8828414" y="1911375"/>
            <a:ext cx="1821707" cy="2654792"/>
            <a:chOff x="8828414" y="1911375"/>
            <a:chExt cx="1821707" cy="2654792"/>
          </a:xfrm>
        </p:grpSpPr>
        <p:cxnSp>
          <p:nvCxnSpPr>
            <p:cNvPr id="15" name="Straight Arrow Connector 14"/>
            <p:cNvCxnSpPr/>
            <p:nvPr/>
          </p:nvCxnSpPr>
          <p:spPr>
            <a:xfrm flipH="1">
              <a:off x="9480746" y="2326344"/>
              <a:ext cx="188609" cy="427545"/>
            </a:xfrm>
            <a:prstGeom prst="straightConnector1">
              <a:avLst/>
            </a:prstGeom>
            <a:ln w="28575" cmpd="sng">
              <a:solidFill>
                <a:srgbClr val="FF0000"/>
              </a:solidFill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flipV="1">
              <a:off x="9103528" y="3055685"/>
              <a:ext cx="716714" cy="12574"/>
            </a:xfrm>
            <a:prstGeom prst="line">
              <a:avLst/>
            </a:prstGeom>
            <a:ln w="28575" cmpd="sng">
              <a:solidFill>
                <a:srgbClr val="FF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Arrow Connector 18"/>
            <p:cNvCxnSpPr/>
            <p:nvPr/>
          </p:nvCxnSpPr>
          <p:spPr>
            <a:xfrm flipH="1">
              <a:off x="9304711" y="2376644"/>
              <a:ext cx="1081358" cy="1898800"/>
            </a:xfrm>
            <a:prstGeom prst="straightConnector1">
              <a:avLst/>
            </a:prstGeom>
            <a:ln w="28575" cmpd="sng">
              <a:solidFill>
                <a:srgbClr val="FF0000"/>
              </a:solidFill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flipV="1">
              <a:off x="8828414" y="4553593"/>
              <a:ext cx="716714" cy="12574"/>
            </a:xfrm>
            <a:prstGeom prst="line">
              <a:avLst/>
            </a:prstGeom>
            <a:ln w="28575" cmpd="sng">
              <a:solidFill>
                <a:srgbClr val="FF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TextBox 12"/>
            <p:cNvSpPr txBox="1"/>
            <p:nvPr/>
          </p:nvSpPr>
          <p:spPr>
            <a:xfrm>
              <a:off x="9631633" y="1911375"/>
              <a:ext cx="1018488" cy="461665"/>
            </a:xfrm>
            <a:prstGeom prst="rect">
              <a:avLst/>
            </a:prstGeom>
            <a:solidFill>
              <a:srgbClr val="FFFF00"/>
            </a:solidFill>
            <a:ln w="12700" cmpd="sng">
              <a:solidFill>
                <a:srgbClr val="FF0000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400" dirty="0"/>
                <a:t>verbs</a:t>
              </a:r>
            </a:p>
          </p:txBody>
        </p:sp>
      </p:grpSp>
      <p:grpSp>
        <p:nvGrpSpPr>
          <p:cNvPr id="32" name="Group 31"/>
          <p:cNvGrpSpPr/>
          <p:nvPr/>
        </p:nvGrpSpPr>
        <p:grpSpPr>
          <a:xfrm>
            <a:off x="1221184" y="1900302"/>
            <a:ext cx="2110908" cy="2730241"/>
            <a:chOff x="1221184" y="1900302"/>
            <a:chExt cx="2110908" cy="2730241"/>
          </a:xfrm>
        </p:grpSpPr>
        <p:sp>
          <p:nvSpPr>
            <p:cNvPr id="18" name="TextBox 17"/>
            <p:cNvSpPr txBox="1"/>
            <p:nvPr/>
          </p:nvSpPr>
          <p:spPr>
            <a:xfrm>
              <a:off x="1221184" y="1900302"/>
              <a:ext cx="1054698" cy="461665"/>
            </a:xfrm>
            <a:prstGeom prst="rect">
              <a:avLst/>
            </a:prstGeom>
            <a:solidFill>
              <a:srgbClr val="FFFF00"/>
            </a:solidFill>
            <a:ln w="12700" cmpd="sng">
              <a:solidFill>
                <a:srgbClr val="FF0000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400" dirty="0"/>
                <a:t>verbs</a:t>
              </a:r>
            </a:p>
          </p:txBody>
        </p:sp>
        <p:cxnSp>
          <p:nvCxnSpPr>
            <p:cNvPr id="25" name="Straight Arrow Connector 24"/>
            <p:cNvCxnSpPr/>
            <p:nvPr/>
          </p:nvCxnSpPr>
          <p:spPr>
            <a:xfrm>
              <a:off x="1925326" y="2340421"/>
              <a:ext cx="262538" cy="400893"/>
            </a:xfrm>
            <a:prstGeom prst="straightConnector1">
              <a:avLst/>
            </a:prstGeom>
            <a:ln w="28575" cmpd="sng">
              <a:solidFill>
                <a:srgbClr val="FF0000"/>
              </a:solidFill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 flipV="1">
              <a:off x="1812160" y="3107487"/>
              <a:ext cx="716714" cy="12574"/>
            </a:xfrm>
            <a:prstGeom prst="line">
              <a:avLst/>
            </a:prstGeom>
            <a:ln w="28575" cmpd="sng">
              <a:solidFill>
                <a:srgbClr val="FF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Arrow Connector 27"/>
            <p:cNvCxnSpPr/>
            <p:nvPr/>
          </p:nvCxnSpPr>
          <p:spPr>
            <a:xfrm>
              <a:off x="1398734" y="2341923"/>
              <a:ext cx="751409" cy="2021544"/>
            </a:xfrm>
            <a:prstGeom prst="straightConnector1">
              <a:avLst/>
            </a:prstGeom>
            <a:ln w="28575" cmpd="sng">
              <a:solidFill>
                <a:srgbClr val="FF0000"/>
              </a:solidFill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 flipV="1">
              <a:off x="1801099" y="4627539"/>
              <a:ext cx="1530993" cy="3004"/>
            </a:xfrm>
            <a:prstGeom prst="line">
              <a:avLst/>
            </a:prstGeom>
            <a:ln w="28575" cmpd="sng">
              <a:solidFill>
                <a:srgbClr val="FF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3" name="Oval Callout 32"/>
          <p:cNvSpPr/>
          <p:nvPr/>
        </p:nvSpPr>
        <p:spPr>
          <a:xfrm>
            <a:off x="7506639" y="5470052"/>
            <a:ext cx="3583570" cy="628743"/>
          </a:xfrm>
          <a:prstGeom prst="wedgeEllipseCallout">
            <a:avLst>
              <a:gd name="adj1" fmla="val -62099"/>
              <a:gd name="adj2" fmla="val -32338"/>
            </a:avLst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200" dirty="0">
                <a:solidFill>
                  <a:srgbClr val="FF0000"/>
                </a:solidFill>
              </a:rPr>
              <a:t>Can you spot these? </a:t>
            </a:r>
          </a:p>
        </p:txBody>
      </p:sp>
    </p:spTree>
    <p:extLst>
      <p:ext uri="{BB962C8B-B14F-4D97-AF65-F5344CB8AC3E}">
        <p14:creationId xmlns:p14="http://schemas.microsoft.com/office/powerpoint/2010/main" val="3204533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6" grpId="0" animBg="1"/>
      <p:bldP spid="10" grpId="0" animBg="1"/>
      <p:bldP spid="11" grpId="0" animBg="1"/>
      <p:bldP spid="12" grpId="0" animBg="1"/>
      <p:bldP spid="3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85610" y="601550"/>
            <a:ext cx="1057355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rgbClr val="0000FF"/>
                </a:solidFill>
              </a:rPr>
              <a:t>Verbs</a:t>
            </a:r>
            <a:r>
              <a:rPr lang="en-GB" sz="3600" dirty="0"/>
              <a:t> have a </a:t>
            </a:r>
            <a:r>
              <a:rPr lang="en-GB" sz="3200" b="1" dirty="0"/>
              <a:t>tense</a:t>
            </a:r>
            <a:r>
              <a:rPr lang="en-GB" sz="3600" dirty="0"/>
              <a:t>. </a:t>
            </a:r>
            <a:endParaRPr lang="en-GB" sz="5400" dirty="0"/>
          </a:p>
        </p:txBody>
      </p:sp>
      <p:sp>
        <p:nvSpPr>
          <p:cNvPr id="5" name="TextBox 4"/>
          <p:cNvSpPr txBox="1"/>
          <p:nvPr/>
        </p:nvSpPr>
        <p:spPr>
          <a:xfrm>
            <a:off x="8500892" y="2263533"/>
            <a:ext cx="3117423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2800" dirty="0"/>
              <a:t>In the </a:t>
            </a:r>
            <a:r>
              <a:rPr lang="en-GB" sz="2800" b="1" dirty="0"/>
              <a:t>past</a:t>
            </a:r>
            <a:endParaRPr lang="en-GB" sz="2800" dirty="0"/>
          </a:p>
          <a:p>
            <a:pPr algn="ctr">
              <a:lnSpc>
                <a:spcPct val="150000"/>
              </a:lnSpc>
            </a:pPr>
            <a:r>
              <a:rPr lang="en-GB" sz="2800" dirty="0"/>
              <a:t>or in the </a:t>
            </a:r>
            <a:r>
              <a:rPr lang="en-GB" sz="2800" b="1" dirty="0"/>
              <a:t>present</a:t>
            </a:r>
            <a:r>
              <a:rPr lang="en-GB" sz="2800" dirty="0"/>
              <a:t>.</a:t>
            </a:r>
          </a:p>
        </p:txBody>
      </p:sp>
      <p:sp>
        <p:nvSpPr>
          <p:cNvPr id="7" name="Rectangle 6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785610" y="1322563"/>
            <a:ext cx="105735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They can tell us </a:t>
            </a:r>
            <a:r>
              <a:rPr lang="en-GB" sz="2800" b="1" i="1" dirty="0"/>
              <a:t>when</a:t>
            </a:r>
            <a:r>
              <a:rPr lang="en-GB" sz="2800" dirty="0"/>
              <a:t> the action happened. </a:t>
            </a:r>
            <a:endParaRPr lang="en-GB" sz="7200" dirty="0"/>
          </a:p>
        </p:txBody>
      </p:sp>
      <p:pic>
        <p:nvPicPr>
          <p:cNvPr id="8" name="Picture 7"/>
          <p:cNvPicPr/>
          <p:nvPr/>
        </p:nvPicPr>
        <p:blipFill rotWithShape="1">
          <a:blip r:embed="rId3" cstate="screen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875" b="90625" l="0" r="97048">
                        <a14:foregroundMark x1="73063" y1="38750" x2="73063" y2="38750"/>
                        <a14:foregroundMark x1="67897" y1="50625" x2="67897" y2="50625"/>
                        <a14:foregroundMark x1="72694" y1="60000" x2="72694" y2="60000"/>
                        <a14:foregroundMark x1="22140" y1="56875" x2="22140" y2="56875"/>
                        <a14:foregroundMark x1="18081" y1="31875" x2="18081" y2="31875"/>
                        <a14:foregroundMark x1="73801" y1="14375" x2="73801" y2="14375"/>
                        <a14:foregroundMark x1="66790" y1="55000" x2="66790" y2="55000"/>
                        <a14:foregroundMark x1="66790" y1="55000" x2="66790" y2="55000"/>
                        <a14:foregroundMark x1="67159" y1="63750" x2="67159" y2="63750"/>
                        <a14:foregroundMark x1="67159" y1="63750" x2="67159" y2="63750"/>
                        <a14:foregroundMark x1="93358" y1="46875" x2="93358" y2="46875"/>
                        <a14:foregroundMark x1="93358" y1="46875" x2="93358" y2="46875"/>
                        <a14:foregroundMark x1="97048" y1="49375" x2="97048" y2="49375"/>
                        <a14:foregroundMark x1="59041" y1="5625" x2="59041" y2="5625"/>
                        <a14:foregroundMark x1="59041" y1="5625" x2="59041" y2="5625"/>
                        <a14:foregroundMark x1="5166" y1="59375" x2="5166" y2="59375"/>
                        <a14:foregroundMark x1="5166" y1="59375" x2="5166" y2="59375"/>
                        <a14:foregroundMark x1="60517" y1="60000" x2="60517" y2="60000"/>
                        <a14:foregroundMark x1="60517" y1="60000" x2="60517" y2="60000"/>
                        <a14:foregroundMark x1="58303" y1="50000" x2="58303" y2="50000"/>
                        <a14:foregroundMark x1="58303" y1="50000" x2="58303" y2="50000"/>
                        <a14:foregroundMark x1="28413" y1="91250" x2="28413" y2="91250"/>
                        <a14:foregroundMark x1="369" y1="71250" x2="369" y2="71250"/>
                        <a14:foregroundMark x1="62731" y1="40625" x2="62731" y2="40625"/>
                        <a14:backgroundMark x1="28044" y1="96250" x2="28044" y2="9625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907284" y="2240820"/>
            <a:ext cx="3436620" cy="1948815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0" name="Picture 9"/>
          <p:cNvPicPr/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8734308" y="3740074"/>
            <a:ext cx="1840230" cy="181737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1" name="Rounded Rectangular Callout 10"/>
          <p:cNvSpPr/>
          <p:nvPr/>
        </p:nvSpPr>
        <p:spPr>
          <a:xfrm>
            <a:off x="4251504" y="2051200"/>
            <a:ext cx="4375728" cy="779639"/>
          </a:xfrm>
          <a:prstGeom prst="wedgeRoundRectCallout">
            <a:avLst>
              <a:gd name="adj1" fmla="val -60610"/>
              <a:gd name="adj2" fmla="val -5242"/>
              <a:gd name="adj3" fmla="val 16667"/>
            </a:avLst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dirty="0" err="1"/>
              <a:t>Basanti’s</a:t>
            </a:r>
            <a:r>
              <a:rPr lang="en-US" sz="2400" dirty="0"/>
              <a:t> cat caught a mouse.</a:t>
            </a:r>
          </a:p>
        </p:txBody>
      </p:sp>
      <p:sp>
        <p:nvSpPr>
          <p:cNvPr id="12" name="Rounded Rectangular Callout 11"/>
          <p:cNvSpPr/>
          <p:nvPr/>
        </p:nvSpPr>
        <p:spPr>
          <a:xfrm>
            <a:off x="5545105" y="3511382"/>
            <a:ext cx="2781865" cy="779639"/>
          </a:xfrm>
          <a:prstGeom prst="wedgeRoundRectCallout">
            <a:avLst>
              <a:gd name="adj1" fmla="val 60006"/>
              <a:gd name="adj2" fmla="val 33468"/>
              <a:gd name="adj3" fmla="val 16667"/>
            </a:avLst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ct val="110000"/>
              </a:lnSpc>
            </a:pPr>
            <a:r>
              <a:rPr lang="en-US" sz="2400" dirty="0"/>
              <a:t>My budgie sings all day long.</a:t>
            </a:r>
          </a:p>
        </p:txBody>
      </p:sp>
      <p:sp>
        <p:nvSpPr>
          <p:cNvPr id="13" name="Oval Callout 12"/>
          <p:cNvSpPr/>
          <p:nvPr/>
        </p:nvSpPr>
        <p:spPr>
          <a:xfrm>
            <a:off x="1395708" y="4363467"/>
            <a:ext cx="3470404" cy="955688"/>
          </a:xfrm>
          <a:prstGeom prst="wedgeEllipseCallout">
            <a:avLst>
              <a:gd name="adj1" fmla="val 17165"/>
              <a:gd name="adj2" fmla="val -83391"/>
            </a:avLst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200" dirty="0">
                <a:solidFill>
                  <a:srgbClr val="FF0000"/>
                </a:solidFill>
              </a:rPr>
              <a:t>Write a sentence in the present tense.</a:t>
            </a:r>
          </a:p>
        </p:txBody>
      </p:sp>
      <p:sp>
        <p:nvSpPr>
          <p:cNvPr id="14" name="Oval Callout 13"/>
          <p:cNvSpPr/>
          <p:nvPr/>
        </p:nvSpPr>
        <p:spPr>
          <a:xfrm>
            <a:off x="5383157" y="5004784"/>
            <a:ext cx="3470404" cy="1270058"/>
          </a:xfrm>
          <a:prstGeom prst="wedgeEllipseCallout">
            <a:avLst>
              <a:gd name="adj1" fmla="val 41440"/>
              <a:gd name="adj2" fmla="val -79738"/>
            </a:avLst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200" dirty="0">
                <a:solidFill>
                  <a:srgbClr val="FF0000"/>
                </a:solidFill>
              </a:rPr>
              <a:t>Now rewrite it in the past tense.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767010" y="5558077"/>
            <a:ext cx="41368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I play football every Saturday.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567339" y="5609878"/>
            <a:ext cx="48771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I played football every Saturday.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249990" y="5092809"/>
            <a:ext cx="1609463" cy="461665"/>
          </a:xfrm>
          <a:prstGeom prst="rect">
            <a:avLst/>
          </a:prstGeom>
          <a:solidFill>
            <a:srgbClr val="FFFF00"/>
          </a:solidFill>
          <a:ln w="12700" cmpd="sng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400" dirty="0"/>
              <a:t>Example </a:t>
            </a:r>
          </a:p>
        </p:txBody>
      </p:sp>
    </p:spTree>
    <p:extLst>
      <p:ext uri="{BB962C8B-B14F-4D97-AF65-F5344CB8AC3E}">
        <p14:creationId xmlns:p14="http://schemas.microsoft.com/office/powerpoint/2010/main" val="9202226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1" grpId="0" animBg="1"/>
      <p:bldP spid="12" grpId="0" animBg="1"/>
      <p:bldP spid="13" grpId="0" animBg="1"/>
      <p:bldP spid="14" grpId="0" animBg="1"/>
      <p:bldP spid="3" grpId="0"/>
      <p:bldP spid="3" grpId="1"/>
      <p:bldP spid="15" grpId="0"/>
      <p:bldP spid="1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85610" y="1145808"/>
            <a:ext cx="1057355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rgbClr val="0000FF"/>
                </a:solidFill>
              </a:rPr>
              <a:t>Verbs</a:t>
            </a:r>
            <a:r>
              <a:rPr lang="en-GB" sz="3600" dirty="0"/>
              <a:t> have a </a:t>
            </a:r>
            <a:r>
              <a:rPr lang="en-GB" sz="3600" b="1" dirty="0"/>
              <a:t>tense</a:t>
            </a:r>
            <a:r>
              <a:rPr lang="en-GB" sz="3600" dirty="0"/>
              <a:t>. </a:t>
            </a:r>
            <a:endParaRPr lang="en-GB" sz="5400" dirty="0"/>
          </a:p>
        </p:txBody>
      </p:sp>
      <p:sp>
        <p:nvSpPr>
          <p:cNvPr id="7" name="Rectangle 6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785610" y="1709872"/>
            <a:ext cx="105735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They can tell us </a:t>
            </a:r>
            <a:r>
              <a:rPr lang="en-GB" sz="2800" i="1" dirty="0"/>
              <a:t>when</a:t>
            </a:r>
            <a:r>
              <a:rPr lang="en-GB" sz="2800" dirty="0"/>
              <a:t> the action happened. </a:t>
            </a:r>
            <a:endParaRPr lang="en-GB" sz="7200" dirty="0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89878144"/>
              </p:ext>
            </p:extLst>
          </p:nvPr>
        </p:nvGraphicFramePr>
        <p:xfrm>
          <a:off x="998714" y="2496212"/>
          <a:ext cx="8128000" cy="3110160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4064000">
                  <a:extLst>
                    <a:ext uri="{9D8B030D-6E8A-4147-A177-3AD203B41FA5}">
                      <a16:colId xmlns:a16="http://schemas.microsoft.com/office/drawing/2014/main" val="468884174"/>
                    </a:ext>
                  </a:extLst>
                </a:gridCol>
                <a:gridCol w="4064000">
                  <a:extLst>
                    <a:ext uri="{9D8B030D-6E8A-4147-A177-3AD203B41FA5}">
                      <a16:colId xmlns:a16="http://schemas.microsoft.com/office/drawing/2014/main" val="1860899559"/>
                    </a:ext>
                  </a:extLst>
                </a:gridCol>
              </a:tblGrid>
              <a:tr h="43200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Past tense</a:t>
                      </a:r>
                      <a:endParaRPr lang="en-GB" sz="2800" dirty="0"/>
                    </a:p>
                  </a:txBody>
                  <a:tcPr>
                    <a:solidFill>
                      <a:srgbClr val="B4C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Present tense</a:t>
                      </a:r>
                      <a:endParaRPr lang="en-GB" sz="2800" dirty="0"/>
                    </a:p>
                  </a:txBody>
                  <a:tcPr>
                    <a:solidFill>
                      <a:srgbClr val="D2DEE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9598202"/>
                  </a:ext>
                </a:extLst>
              </a:tr>
              <a:tr h="2592000">
                <a:tc>
                  <a:txBody>
                    <a:bodyPr/>
                    <a:lstStyle/>
                    <a:p>
                      <a:pPr algn="ctr"/>
                      <a:endParaRPr lang="en-GB" sz="28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rgbClr val="B4C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/>
                    </a:p>
                  </a:txBody>
                  <a:tcPr>
                    <a:solidFill>
                      <a:srgbClr val="D2DEE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06901807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5298275" y="3754151"/>
            <a:ext cx="39579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i="1" dirty="0">
                <a:solidFill>
                  <a:schemeClr val="dk1"/>
                </a:solidFill>
                <a:latin typeface="+mj-lt"/>
              </a:rPr>
              <a:t>She 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carries</a:t>
            </a:r>
            <a:r>
              <a:rPr lang="en-GB" sz="2800" i="1" dirty="0">
                <a:solidFill>
                  <a:schemeClr val="dk1"/>
                </a:solidFill>
                <a:latin typeface="+mj-lt"/>
              </a:rPr>
              <a:t> a bag.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5137566" y="4299665"/>
            <a:ext cx="39579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i="1" dirty="0">
                <a:solidFill>
                  <a:schemeClr val="dk1"/>
                </a:solidFill>
                <a:latin typeface="+mj-lt"/>
              </a:rPr>
              <a:t>I 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eat</a:t>
            </a:r>
            <a:r>
              <a:rPr lang="en-GB" sz="2800" i="1" dirty="0">
                <a:solidFill>
                  <a:schemeClr val="dk1"/>
                </a:solidFill>
                <a:latin typeface="+mj-lt"/>
              </a:rPr>
              <a:t> an ice-cream.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5240911" y="4867928"/>
            <a:ext cx="39579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i="1" dirty="0">
                <a:solidFill>
                  <a:schemeClr val="dk1"/>
                </a:solidFill>
                <a:latin typeface="+mj-lt"/>
              </a:rPr>
              <a:t>You 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do</a:t>
            </a:r>
            <a:r>
              <a:rPr lang="en-GB" sz="2800" i="1" dirty="0">
                <a:solidFill>
                  <a:schemeClr val="dk1"/>
                </a:solidFill>
                <a:latin typeface="+mj-lt"/>
              </a:rPr>
              <a:t> not have to smile.</a:t>
            </a:r>
            <a:endParaRPr lang="en-GB" sz="2800" i="1" dirty="0">
              <a:latin typeface="+mj-lt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332784" y="3233787"/>
            <a:ext cx="39579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i="1" dirty="0">
                <a:solidFill>
                  <a:schemeClr val="dk1"/>
                </a:solidFill>
                <a:latin typeface="+mj-lt"/>
              </a:rPr>
              <a:t>The sheep 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walks</a:t>
            </a:r>
            <a:r>
              <a:rPr lang="en-GB" sz="2800" i="1" dirty="0">
                <a:solidFill>
                  <a:schemeClr val="dk1"/>
                </a:solidFill>
                <a:latin typeface="+mj-lt"/>
              </a:rPr>
              <a:t>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995880" y="3741577"/>
            <a:ext cx="3780437" cy="523220"/>
          </a:xfrm>
          <a:prstGeom prst="rect">
            <a:avLst/>
          </a:prstGeom>
          <a:solidFill>
            <a:srgbClr val="B4C7E7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800" i="1" dirty="0">
                <a:solidFill>
                  <a:schemeClr val="dk1"/>
                </a:solidFill>
                <a:latin typeface="+mj-lt"/>
              </a:rPr>
              <a:t>She 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carried</a:t>
            </a:r>
            <a:r>
              <a:rPr lang="en-GB" sz="2800" i="1" dirty="0">
                <a:solidFill>
                  <a:schemeClr val="dk1"/>
                </a:solidFill>
                <a:latin typeface="+mj-lt"/>
              </a:rPr>
              <a:t> a bag.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986061" y="4337389"/>
            <a:ext cx="3802832" cy="523220"/>
          </a:xfrm>
          <a:prstGeom prst="rect">
            <a:avLst/>
          </a:prstGeom>
          <a:solidFill>
            <a:srgbClr val="B4C7E7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800" i="1" dirty="0">
                <a:solidFill>
                  <a:schemeClr val="dk1"/>
                </a:solidFill>
                <a:latin typeface="+mj-lt"/>
              </a:rPr>
              <a:t>I 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ate</a:t>
            </a:r>
            <a:r>
              <a:rPr lang="en-GB" sz="2800" i="1" dirty="0">
                <a:solidFill>
                  <a:schemeClr val="dk1"/>
                </a:solidFill>
                <a:latin typeface="+mj-lt"/>
              </a:rPr>
              <a:t> an ice-cream.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86141" y="4905652"/>
            <a:ext cx="3957983" cy="523220"/>
          </a:xfrm>
          <a:prstGeom prst="rect">
            <a:avLst/>
          </a:prstGeom>
          <a:solidFill>
            <a:srgbClr val="B4C7E7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800" i="1" dirty="0">
                <a:solidFill>
                  <a:schemeClr val="dk1"/>
                </a:solidFill>
                <a:latin typeface="+mj-lt"/>
              </a:rPr>
              <a:t>You 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did</a:t>
            </a:r>
            <a:r>
              <a:rPr lang="en-GB" sz="2800" i="1" dirty="0">
                <a:solidFill>
                  <a:schemeClr val="dk1"/>
                </a:solidFill>
                <a:latin typeface="+mj-lt"/>
              </a:rPr>
              <a:t> not have to smile.</a:t>
            </a:r>
            <a:endParaRPr lang="en-GB" sz="2800" i="1" dirty="0">
              <a:latin typeface="+mj-lt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954946" y="3183488"/>
            <a:ext cx="39579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i="1" dirty="0">
                <a:solidFill>
                  <a:schemeClr val="dk1"/>
                </a:solidFill>
                <a:latin typeface="+mj-lt"/>
              </a:rPr>
              <a:t>The sheep 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walked</a:t>
            </a:r>
            <a:r>
              <a:rPr lang="en-GB" sz="2800" i="1" dirty="0">
                <a:solidFill>
                  <a:schemeClr val="dk1"/>
                </a:solidFill>
                <a:latin typeface="+mj-lt"/>
              </a:rPr>
              <a:t>.</a:t>
            </a:r>
          </a:p>
        </p:txBody>
      </p:sp>
      <p:pic>
        <p:nvPicPr>
          <p:cNvPr id="17" name="Picture 16"/>
          <p:cNvPicPr/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8977789" y="1773051"/>
            <a:ext cx="2570742" cy="4124337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4" name="Online Media 3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C0C47981-4AAF-AD4B-8B4F-1F8D4719B72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495552" y="862203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27864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801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4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6" grpId="0"/>
      <p:bldP spid="10" grpId="0"/>
      <p:bldP spid="11" grpId="0"/>
      <p:bldP spid="12" grpId="0"/>
      <p:bldP spid="13" grpId="0" animBg="1"/>
      <p:bldP spid="14" grpId="0" animBg="1"/>
      <p:bldP spid="15" grpId="0" animBg="1"/>
      <p:bldP spid="1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761774" y="784170"/>
            <a:ext cx="1057355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For regular </a:t>
            </a:r>
            <a:r>
              <a:rPr lang="en-GB" sz="2400" dirty="0">
                <a:solidFill>
                  <a:srgbClr val="0000FF"/>
                </a:solidFill>
              </a:rPr>
              <a:t>verbs</a:t>
            </a:r>
            <a:r>
              <a:rPr lang="en-GB" sz="2400" dirty="0"/>
              <a:t> we add </a:t>
            </a:r>
            <a:r>
              <a:rPr lang="en-GB" sz="2400" i="1" u="sng" dirty="0" err="1"/>
              <a:t>ed</a:t>
            </a:r>
            <a:r>
              <a:rPr lang="en-GB" sz="2400" i="1" dirty="0"/>
              <a:t> </a:t>
            </a:r>
            <a:r>
              <a:rPr lang="en-GB" sz="2400" dirty="0"/>
              <a:t>to show that an action is </a:t>
            </a:r>
          </a:p>
          <a:p>
            <a:pPr algn="ctr"/>
            <a:r>
              <a:rPr lang="en-GB" sz="2400" b="1" dirty="0"/>
              <a:t>in the past </a:t>
            </a:r>
            <a:r>
              <a:rPr lang="en-GB" sz="2400" dirty="0"/>
              <a:t>and </a:t>
            </a:r>
            <a:r>
              <a:rPr lang="en-GB" sz="2400" b="1" dirty="0"/>
              <a:t>complete</a:t>
            </a:r>
            <a:r>
              <a:rPr lang="en-GB" sz="2400" dirty="0"/>
              <a:t>. </a:t>
            </a:r>
            <a:endParaRPr lang="en-GB" sz="4000" dirty="0"/>
          </a:p>
        </p:txBody>
      </p:sp>
      <p:sp>
        <p:nvSpPr>
          <p:cNvPr id="5" name="TextBox 4"/>
          <p:cNvSpPr txBox="1"/>
          <p:nvPr/>
        </p:nvSpPr>
        <p:spPr>
          <a:xfrm>
            <a:off x="1433042" y="2003218"/>
            <a:ext cx="1591632" cy="6718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2800" i="1" dirty="0">
                <a:solidFill>
                  <a:srgbClr val="0000FF"/>
                </a:solidFill>
                <a:latin typeface="+mj-lt"/>
              </a:rPr>
              <a:t>walk</a:t>
            </a:r>
            <a:r>
              <a:rPr lang="en-GB" sz="2800" i="1" u="sng" dirty="0">
                <a:solidFill>
                  <a:srgbClr val="0000FF"/>
                </a:solidFill>
                <a:latin typeface="+mj-lt"/>
              </a:rPr>
              <a:t>ed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322582" y="1987766"/>
            <a:ext cx="1591632" cy="6718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2800" i="1" dirty="0">
                <a:solidFill>
                  <a:srgbClr val="0000FF"/>
                </a:solidFill>
                <a:latin typeface="+mj-lt"/>
              </a:rPr>
              <a:t>jump</a:t>
            </a:r>
            <a:r>
              <a:rPr lang="en-GB" sz="2800" i="1" u="sng" dirty="0">
                <a:solidFill>
                  <a:srgbClr val="0000FF"/>
                </a:solidFill>
                <a:latin typeface="+mj-lt"/>
              </a:rPr>
              <a:t>ed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5252735" y="2904205"/>
            <a:ext cx="1591632" cy="7027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2800" i="1" dirty="0">
                <a:solidFill>
                  <a:srgbClr val="0000FF"/>
                </a:solidFill>
                <a:latin typeface="+mj-lt"/>
              </a:rPr>
              <a:t>listen</a:t>
            </a:r>
            <a:r>
              <a:rPr lang="en-GB" sz="2800" i="1" u="sng" dirty="0">
                <a:solidFill>
                  <a:srgbClr val="0000FF"/>
                </a:solidFill>
                <a:latin typeface="+mj-lt"/>
              </a:rPr>
              <a:t>ed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5570182" y="2025491"/>
            <a:ext cx="1591632" cy="6718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2800" i="1" dirty="0">
                <a:solidFill>
                  <a:srgbClr val="0000FF"/>
                </a:solidFill>
                <a:latin typeface="+mj-lt"/>
              </a:rPr>
              <a:t>scor</a:t>
            </a:r>
            <a:r>
              <a:rPr lang="en-GB" sz="2800" i="1" u="sng" dirty="0">
                <a:solidFill>
                  <a:srgbClr val="0000FF"/>
                </a:solidFill>
                <a:latin typeface="+mj-lt"/>
              </a:rPr>
              <a:t>ed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7640923" y="2025491"/>
            <a:ext cx="1591632" cy="7027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2800" i="1" dirty="0">
                <a:solidFill>
                  <a:srgbClr val="0000FF"/>
                </a:solidFill>
                <a:latin typeface="+mj-lt"/>
              </a:rPr>
              <a:t>danc</a:t>
            </a:r>
            <a:r>
              <a:rPr lang="en-GB" sz="2800" i="1" u="sng" dirty="0">
                <a:solidFill>
                  <a:srgbClr val="0000FF"/>
                </a:solidFill>
                <a:latin typeface="+mj-lt"/>
              </a:rPr>
              <a:t>ed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7952441" y="2880692"/>
            <a:ext cx="1591632" cy="6718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2800" i="1" dirty="0">
                <a:solidFill>
                  <a:srgbClr val="0000FF"/>
                </a:solidFill>
                <a:latin typeface="+mj-lt"/>
              </a:rPr>
              <a:t>balanc</a:t>
            </a:r>
            <a:r>
              <a:rPr lang="en-GB" sz="2800" i="1" u="sng" dirty="0">
                <a:solidFill>
                  <a:srgbClr val="0000FF"/>
                </a:solidFill>
                <a:latin typeface="+mj-lt"/>
              </a:rPr>
              <a:t>ed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2359647" y="2904205"/>
            <a:ext cx="1591632" cy="6718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2800" i="1" dirty="0">
                <a:solidFill>
                  <a:srgbClr val="0000FF"/>
                </a:solidFill>
                <a:latin typeface="+mj-lt"/>
              </a:rPr>
              <a:t>skat</a:t>
            </a:r>
            <a:r>
              <a:rPr lang="en-GB" sz="2800" i="1" u="sng" dirty="0">
                <a:solidFill>
                  <a:srgbClr val="0000FF"/>
                </a:solidFill>
                <a:latin typeface="+mj-lt"/>
              </a:rPr>
              <a:t>ed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61773" y="3786192"/>
            <a:ext cx="1057355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Irregular </a:t>
            </a:r>
            <a:r>
              <a:rPr lang="en-GB" sz="2400" dirty="0">
                <a:solidFill>
                  <a:srgbClr val="0000FF"/>
                </a:solidFill>
              </a:rPr>
              <a:t>verbs</a:t>
            </a:r>
            <a:r>
              <a:rPr lang="en-GB" sz="2400" dirty="0"/>
              <a:t> take different forms when showing past tense; we learn them through hearing them used. </a:t>
            </a:r>
            <a:endParaRPr lang="en-GB" sz="4000" dirty="0"/>
          </a:p>
        </p:txBody>
      </p:sp>
      <p:sp>
        <p:nvSpPr>
          <p:cNvPr id="17" name="TextBox 16"/>
          <p:cNvSpPr txBox="1"/>
          <p:nvPr/>
        </p:nvSpPr>
        <p:spPr>
          <a:xfrm>
            <a:off x="1433042" y="4970401"/>
            <a:ext cx="1591632" cy="6718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2800" i="1" dirty="0">
                <a:solidFill>
                  <a:srgbClr val="0000FF"/>
                </a:solidFill>
                <a:latin typeface="+mj-lt"/>
              </a:rPr>
              <a:t>ran</a:t>
            </a:r>
            <a:endParaRPr lang="en-GB" sz="2800" i="1" u="sng" dirty="0">
              <a:solidFill>
                <a:srgbClr val="0000FF"/>
              </a:solidFill>
              <a:latin typeface="+mj-lt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3951279" y="4988753"/>
            <a:ext cx="1591632" cy="6718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2800" i="1" dirty="0">
                <a:solidFill>
                  <a:srgbClr val="0000FF"/>
                </a:solidFill>
                <a:latin typeface="+mj-lt"/>
              </a:rPr>
              <a:t>won</a:t>
            </a:r>
            <a:endParaRPr lang="en-GB" sz="2800" i="1" u="sng" dirty="0">
              <a:solidFill>
                <a:srgbClr val="0000FF"/>
              </a:solidFill>
              <a:latin typeface="+mj-lt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349767" y="4988753"/>
            <a:ext cx="1591632" cy="7027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2800" i="1" dirty="0">
                <a:solidFill>
                  <a:srgbClr val="0000FF"/>
                </a:solidFill>
                <a:latin typeface="+mj-lt"/>
              </a:rPr>
              <a:t>did</a:t>
            </a:r>
            <a:endParaRPr lang="en-GB" sz="2800" i="1" u="sng" dirty="0">
              <a:solidFill>
                <a:srgbClr val="0000FF"/>
              </a:solidFill>
              <a:latin typeface="+mj-lt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8998908" y="4988753"/>
            <a:ext cx="1591632" cy="6718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2800" i="1" dirty="0">
                <a:solidFill>
                  <a:srgbClr val="0000FF"/>
                </a:solidFill>
                <a:latin typeface="+mj-lt"/>
              </a:rPr>
              <a:t>threw</a:t>
            </a:r>
            <a:endParaRPr lang="en-GB" sz="2800" i="1" u="sng" dirty="0">
              <a:solidFill>
                <a:srgbClr val="0000FF"/>
              </a:solidFill>
              <a:latin typeface="+mj-lt"/>
            </a:endParaRPr>
          </a:p>
        </p:txBody>
      </p:sp>
      <p:pic>
        <p:nvPicPr>
          <p:cNvPr id="21" name="Picture 20"/>
          <p:cNvPicPr/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9591110" y="987627"/>
            <a:ext cx="1736090" cy="241808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2" name="Online Media 1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EE5263BF-E7FD-4C40-A699-076E1B3EBAF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761773" y="744049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50664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4" dur="1142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5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5" grpId="0" uiExpand="1" build="p"/>
      <p:bldP spid="9" grpId="0" uiExpand="1" build="p"/>
      <p:bldP spid="10" grpId="0" uiExpand="1" build="p"/>
      <p:bldP spid="11" grpId="0" uiExpand="1" build="p"/>
      <p:bldP spid="12" grpId="0" uiExpand="1" build="p"/>
      <p:bldP spid="13" grpId="0" uiExpand="1" build="p"/>
      <p:bldP spid="14" grpId="0" uiExpand="1" build="p"/>
      <p:bldP spid="15" grpId="0"/>
      <p:bldP spid="17" grpId="0" uiExpand="1" build="p"/>
      <p:bldP spid="18" grpId="0" uiExpand="1" build="p"/>
      <p:bldP spid="19" grpId="0" uiExpand="1" build="p"/>
      <p:bldP spid="20" grpId="0" uiExpand="1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85610" y="1145808"/>
            <a:ext cx="1057355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/>
              <a:t>Past tense</a:t>
            </a:r>
            <a:r>
              <a:rPr lang="en-GB" sz="3600" b="1" dirty="0"/>
              <a:t> </a:t>
            </a:r>
            <a:endParaRPr lang="en-GB" sz="5400" b="1" dirty="0"/>
          </a:p>
        </p:txBody>
      </p:sp>
      <p:sp>
        <p:nvSpPr>
          <p:cNvPr id="7" name="Rectangle 6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785610" y="5589816"/>
            <a:ext cx="105735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i="1" dirty="0">
                <a:solidFill>
                  <a:schemeClr val="accent5">
                    <a:lumMod val="75000"/>
                  </a:schemeClr>
                </a:solidFill>
              </a:rPr>
              <a:t>Change these verbs into simple </a:t>
            </a:r>
            <a:r>
              <a:rPr lang="en-GB" sz="2800" b="1" i="1" dirty="0">
                <a:solidFill>
                  <a:schemeClr val="accent5">
                    <a:lumMod val="75000"/>
                  </a:schemeClr>
                </a:solidFill>
              </a:rPr>
              <a:t>past </a:t>
            </a:r>
            <a:r>
              <a:rPr lang="en-GB" sz="2800" i="1" dirty="0">
                <a:solidFill>
                  <a:schemeClr val="accent5">
                    <a:lumMod val="75000"/>
                  </a:schemeClr>
                </a:solidFill>
              </a:rPr>
              <a:t>tense.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50590424"/>
              </p:ext>
            </p:extLst>
          </p:nvPr>
        </p:nvGraphicFramePr>
        <p:xfrm>
          <a:off x="2124765" y="2356203"/>
          <a:ext cx="8128000" cy="3110160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4064000">
                  <a:extLst>
                    <a:ext uri="{9D8B030D-6E8A-4147-A177-3AD203B41FA5}">
                      <a16:colId xmlns:a16="http://schemas.microsoft.com/office/drawing/2014/main" val="468884174"/>
                    </a:ext>
                  </a:extLst>
                </a:gridCol>
                <a:gridCol w="4064000">
                  <a:extLst>
                    <a:ext uri="{9D8B030D-6E8A-4147-A177-3AD203B41FA5}">
                      <a16:colId xmlns:a16="http://schemas.microsoft.com/office/drawing/2014/main" val="1860899559"/>
                    </a:ext>
                  </a:extLst>
                </a:gridCol>
              </a:tblGrid>
              <a:tr h="43200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Simple</a:t>
                      </a:r>
                      <a:r>
                        <a:rPr lang="en-GB" sz="2800" b="1" kern="1200" baseline="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p</a:t>
                      </a:r>
                      <a:r>
                        <a:rPr lang="en-GB" sz="2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ast</a:t>
                      </a:r>
                      <a:endParaRPr lang="en-GB" sz="2800" dirty="0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Simple present </a:t>
                      </a:r>
                      <a:endParaRPr lang="en-GB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29598202"/>
                  </a:ext>
                </a:extLst>
              </a:tr>
              <a:tr h="2592000">
                <a:tc>
                  <a:txBody>
                    <a:bodyPr/>
                    <a:lstStyle/>
                    <a:p>
                      <a:pPr algn="ctr"/>
                      <a:endParaRPr lang="en-GB" sz="28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rgbClr val="B4C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06901807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6395318" y="3612279"/>
            <a:ext cx="39579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i="1" dirty="0" err="1">
                <a:latin typeface="+mj-lt"/>
              </a:rPr>
              <a:t>Basanti</a:t>
            </a:r>
            <a:r>
              <a:rPr lang="en-GB" sz="2800" i="1" dirty="0">
                <a:latin typeface="+mj-lt"/>
              </a:rPr>
              <a:t> 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carries</a:t>
            </a:r>
            <a:r>
              <a:rPr lang="en-GB" sz="2800" i="1" dirty="0">
                <a:latin typeface="+mj-lt"/>
              </a:rPr>
              <a:t> the cat.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372923" y="4069769"/>
            <a:ext cx="39579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i="1" dirty="0">
                <a:latin typeface="+mj-lt"/>
              </a:rPr>
              <a:t>We 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do</a:t>
            </a:r>
            <a:r>
              <a:rPr lang="en-GB" sz="2800" i="1" dirty="0">
                <a:latin typeface="+mj-lt"/>
              </a:rPr>
              <a:t> not want to go. </a:t>
            </a:r>
            <a:endParaRPr lang="en-GB" sz="4000" i="1" dirty="0">
              <a:solidFill>
                <a:schemeClr val="dk1"/>
              </a:solidFill>
              <a:latin typeface="+mj-lt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350528" y="4562583"/>
            <a:ext cx="39579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i="1" dirty="0">
                <a:solidFill>
                  <a:schemeClr val="dk1"/>
                </a:solidFill>
                <a:latin typeface="+mj-lt"/>
              </a:rPr>
              <a:t>We 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are</a:t>
            </a:r>
            <a:r>
              <a:rPr lang="en-GB" sz="2800" i="1" dirty="0">
                <a:solidFill>
                  <a:schemeClr val="dk1"/>
                </a:solidFill>
                <a:latin typeface="+mj-lt"/>
              </a:rPr>
              <a:t> lost!</a:t>
            </a:r>
            <a:endParaRPr lang="en-GB" sz="2800" i="1" dirty="0">
              <a:latin typeface="+mj-lt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278940" y="3154789"/>
            <a:ext cx="39579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i="1" dirty="0">
                <a:latin typeface="+mj-lt"/>
              </a:rPr>
              <a:t>It 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rains</a:t>
            </a:r>
            <a:r>
              <a:rPr lang="en-GB" sz="2800" i="1" dirty="0">
                <a:latin typeface="+mj-lt"/>
              </a:rPr>
              <a:t> and 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rains</a:t>
            </a:r>
            <a:r>
              <a:rPr lang="en-GB" sz="2800" i="1" dirty="0">
                <a:latin typeface="+mj-lt"/>
              </a:rPr>
              <a:t>.</a:t>
            </a:r>
          </a:p>
        </p:txBody>
      </p:sp>
      <p:sp>
        <p:nvSpPr>
          <p:cNvPr id="13" name="Rounded Rectangular Callout 2"/>
          <p:cNvSpPr/>
          <p:nvPr/>
        </p:nvSpPr>
        <p:spPr>
          <a:xfrm>
            <a:off x="10116922" y="621340"/>
            <a:ext cx="1386685" cy="466278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rgbClr val="0000FF"/>
                </a:solidFill>
              </a:rPr>
              <a:t>ANSWERS</a:t>
            </a:r>
          </a:p>
        </p:txBody>
      </p:sp>
      <p:grpSp>
        <p:nvGrpSpPr>
          <p:cNvPr id="14" name="Group 13"/>
          <p:cNvGrpSpPr/>
          <p:nvPr/>
        </p:nvGrpSpPr>
        <p:grpSpPr>
          <a:xfrm>
            <a:off x="792158" y="2653290"/>
            <a:ext cx="1408280" cy="1999399"/>
            <a:chOff x="8914919" y="2804188"/>
            <a:chExt cx="1408280" cy="1999399"/>
          </a:xfrm>
        </p:grpSpPr>
        <p:sp>
          <p:nvSpPr>
            <p:cNvPr id="18" name="Diagonal Stripe 17"/>
            <p:cNvSpPr/>
            <p:nvPr/>
          </p:nvSpPr>
          <p:spPr>
            <a:xfrm>
              <a:off x="9293650" y="3646702"/>
              <a:ext cx="702628" cy="240424"/>
            </a:xfrm>
            <a:prstGeom prst="diagStripe">
              <a:avLst/>
            </a:prstGeom>
            <a:solidFill>
              <a:srgbClr val="FF6600"/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15" name="Isosceles Triangle 14"/>
            <p:cNvSpPr/>
            <p:nvPr/>
          </p:nvSpPr>
          <p:spPr>
            <a:xfrm>
              <a:off x="8914919" y="3470654"/>
              <a:ext cx="691566" cy="817364"/>
            </a:xfrm>
            <a:prstGeom prst="triangle">
              <a:avLst/>
            </a:prstGeom>
            <a:solidFill>
              <a:srgbClr val="FF6600"/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Oval 15"/>
            <p:cNvSpPr/>
            <p:nvPr/>
          </p:nvSpPr>
          <p:spPr>
            <a:xfrm rot="1294602">
              <a:off x="9103528" y="2804188"/>
              <a:ext cx="402366" cy="767065"/>
            </a:xfrm>
            <a:prstGeom prst="ellipse">
              <a:avLst/>
            </a:prstGeom>
            <a:solidFill>
              <a:srgbClr val="FF6600"/>
            </a:solidFill>
            <a:effectLst>
              <a:glow rad="228600">
                <a:schemeClr val="accent4">
                  <a:satMod val="175000"/>
                  <a:alpha val="40000"/>
                </a:schemeClr>
              </a:glo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Diagonal Stripe 16"/>
            <p:cNvSpPr/>
            <p:nvPr/>
          </p:nvSpPr>
          <p:spPr>
            <a:xfrm>
              <a:off x="9405302" y="3797600"/>
              <a:ext cx="917897" cy="301796"/>
            </a:xfrm>
            <a:prstGeom prst="diagStripe">
              <a:avLst/>
            </a:prstGeom>
            <a:solidFill>
              <a:srgbClr val="FF6600"/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cxnSp>
          <p:nvCxnSpPr>
            <p:cNvPr id="19" name="Straight Connector 18"/>
            <p:cNvCxnSpPr/>
            <p:nvPr/>
          </p:nvCxnSpPr>
          <p:spPr>
            <a:xfrm flipH="1">
              <a:off x="8952640" y="4288018"/>
              <a:ext cx="232618" cy="477844"/>
            </a:xfrm>
            <a:prstGeom prst="line">
              <a:avLst/>
            </a:prstGeom>
            <a:ln w="76200" cmpd="sng">
              <a:solidFill>
                <a:srgbClr val="FF66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9375381" y="4264370"/>
              <a:ext cx="155660" cy="539217"/>
            </a:xfrm>
            <a:prstGeom prst="line">
              <a:avLst/>
            </a:prstGeom>
            <a:ln w="76200" cmpd="sng">
              <a:solidFill>
                <a:srgbClr val="FF66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4" name="Online Media 3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694F265C-FC1C-BA43-B939-DCD5478F1C9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252620" y="865638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51275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026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6" grpId="0"/>
      <p:bldP spid="10" grpId="0"/>
      <p:bldP spid="11" grpId="0"/>
      <p:bldP spid="12" grpId="0"/>
      <p:bldP spid="1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785610" y="5589816"/>
            <a:ext cx="105735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i="1" dirty="0">
                <a:solidFill>
                  <a:schemeClr val="accent5">
                    <a:lumMod val="75000"/>
                  </a:schemeClr>
                </a:solidFill>
              </a:rPr>
              <a:t>Change these verbs into simple </a:t>
            </a:r>
            <a:r>
              <a:rPr lang="en-GB" sz="2800" b="1" i="1" dirty="0">
                <a:solidFill>
                  <a:schemeClr val="accent5">
                    <a:lumMod val="75000"/>
                  </a:schemeClr>
                </a:solidFill>
              </a:rPr>
              <a:t>past </a:t>
            </a:r>
            <a:r>
              <a:rPr lang="en-GB" sz="2800" i="1" dirty="0">
                <a:solidFill>
                  <a:schemeClr val="accent5">
                    <a:lumMod val="75000"/>
                  </a:schemeClr>
                </a:solidFill>
              </a:rPr>
              <a:t>tense.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91920977"/>
              </p:ext>
            </p:extLst>
          </p:nvPr>
        </p:nvGraphicFramePr>
        <p:xfrm>
          <a:off x="2124765" y="2356203"/>
          <a:ext cx="8128000" cy="3110160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4064000">
                  <a:extLst>
                    <a:ext uri="{9D8B030D-6E8A-4147-A177-3AD203B41FA5}">
                      <a16:colId xmlns:a16="http://schemas.microsoft.com/office/drawing/2014/main" val="468884174"/>
                    </a:ext>
                  </a:extLst>
                </a:gridCol>
                <a:gridCol w="4064000">
                  <a:extLst>
                    <a:ext uri="{9D8B030D-6E8A-4147-A177-3AD203B41FA5}">
                      <a16:colId xmlns:a16="http://schemas.microsoft.com/office/drawing/2014/main" val="1860899559"/>
                    </a:ext>
                  </a:extLst>
                </a:gridCol>
              </a:tblGrid>
              <a:tr h="43200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Simple</a:t>
                      </a:r>
                      <a:r>
                        <a:rPr lang="en-GB" sz="2800" b="1" kern="1200" baseline="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p</a:t>
                      </a:r>
                      <a:r>
                        <a:rPr lang="en-GB" sz="2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ast</a:t>
                      </a:r>
                      <a:endParaRPr lang="en-GB" sz="2800" dirty="0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Simple</a:t>
                      </a:r>
                      <a:r>
                        <a:rPr lang="en-GB" sz="2800" b="1" kern="1200" baseline="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p</a:t>
                      </a:r>
                      <a:r>
                        <a:rPr lang="en-GB" sz="2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resent</a:t>
                      </a:r>
                      <a:endParaRPr lang="en-GB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29598202"/>
                  </a:ext>
                </a:extLst>
              </a:tr>
              <a:tr h="2592000">
                <a:tc>
                  <a:txBody>
                    <a:bodyPr/>
                    <a:lstStyle/>
                    <a:p>
                      <a:pPr algn="ctr"/>
                      <a:endParaRPr lang="en-GB" sz="28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06901807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6395318" y="3612279"/>
            <a:ext cx="39579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i="1" dirty="0" err="1">
                <a:latin typeface="+mj-lt"/>
              </a:rPr>
              <a:t>Basanti</a:t>
            </a:r>
            <a:r>
              <a:rPr lang="en-GB" sz="2800" i="1" dirty="0">
                <a:latin typeface="+mj-lt"/>
              </a:rPr>
              <a:t> 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carries</a:t>
            </a:r>
            <a:r>
              <a:rPr lang="en-GB" sz="2800" i="1" dirty="0">
                <a:latin typeface="+mj-lt"/>
              </a:rPr>
              <a:t> the cat.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372923" y="4069769"/>
            <a:ext cx="39579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i="1" dirty="0">
                <a:latin typeface="+mj-lt"/>
              </a:rPr>
              <a:t>We 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do</a:t>
            </a:r>
            <a:r>
              <a:rPr lang="en-GB" sz="2800" i="1" dirty="0">
                <a:latin typeface="+mj-lt"/>
              </a:rPr>
              <a:t> not want to go. </a:t>
            </a:r>
            <a:endParaRPr lang="en-GB" sz="4000" i="1" dirty="0">
              <a:solidFill>
                <a:schemeClr val="dk1"/>
              </a:solidFill>
              <a:latin typeface="+mj-lt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350528" y="4562583"/>
            <a:ext cx="39579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i="1" dirty="0">
                <a:solidFill>
                  <a:schemeClr val="dk1"/>
                </a:solidFill>
                <a:latin typeface="+mj-lt"/>
              </a:rPr>
              <a:t>We 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are</a:t>
            </a:r>
            <a:r>
              <a:rPr lang="en-GB" sz="2800" i="1" dirty="0">
                <a:solidFill>
                  <a:schemeClr val="dk1"/>
                </a:solidFill>
                <a:latin typeface="+mj-lt"/>
              </a:rPr>
              <a:t> lost!</a:t>
            </a:r>
            <a:endParaRPr lang="en-GB" sz="2800" i="1" dirty="0">
              <a:latin typeface="+mj-lt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278940" y="3154789"/>
            <a:ext cx="39579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i="1" dirty="0">
                <a:latin typeface="+mj-lt"/>
              </a:rPr>
              <a:t>It 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rains</a:t>
            </a:r>
            <a:r>
              <a:rPr lang="en-GB" sz="2800" i="1" dirty="0">
                <a:latin typeface="+mj-lt"/>
              </a:rPr>
              <a:t> and 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rains</a:t>
            </a:r>
            <a:r>
              <a:rPr lang="en-GB" sz="2800" i="1" dirty="0">
                <a:latin typeface="+mj-lt"/>
              </a:rPr>
              <a:t>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2375033" y="3642685"/>
            <a:ext cx="39579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i="1" dirty="0" err="1">
                <a:latin typeface="+mj-lt"/>
              </a:rPr>
              <a:t>Basanti</a:t>
            </a:r>
            <a:r>
              <a:rPr lang="en-GB" sz="2800" i="1" dirty="0">
                <a:latin typeface="+mj-lt"/>
              </a:rPr>
              <a:t> 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carried</a:t>
            </a:r>
            <a:r>
              <a:rPr lang="en-GB" sz="2800" i="1" dirty="0">
                <a:latin typeface="+mj-lt"/>
              </a:rPr>
              <a:t> the cat.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2352638" y="4100175"/>
            <a:ext cx="39579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i="1" dirty="0">
                <a:latin typeface="+mj-lt"/>
              </a:rPr>
              <a:t>We 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did</a:t>
            </a:r>
            <a:r>
              <a:rPr lang="en-GB" sz="2800" i="1" dirty="0">
                <a:latin typeface="+mj-lt"/>
              </a:rPr>
              <a:t> not want to go. </a:t>
            </a:r>
            <a:endParaRPr lang="en-GB" sz="4000" i="1" dirty="0">
              <a:solidFill>
                <a:schemeClr val="dk1"/>
              </a:solidFill>
              <a:latin typeface="+mj-lt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2330243" y="4592989"/>
            <a:ext cx="39579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i="1" dirty="0">
                <a:solidFill>
                  <a:schemeClr val="dk1"/>
                </a:solidFill>
                <a:latin typeface="+mj-lt"/>
              </a:rPr>
              <a:t>We 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were</a:t>
            </a:r>
            <a:r>
              <a:rPr lang="en-GB" sz="2800" i="1" dirty="0">
                <a:solidFill>
                  <a:schemeClr val="dk1"/>
                </a:solidFill>
                <a:latin typeface="+mj-lt"/>
              </a:rPr>
              <a:t> lost!</a:t>
            </a:r>
            <a:endParaRPr lang="en-GB" sz="2800" i="1" dirty="0">
              <a:latin typeface="+mj-lt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258655" y="3185195"/>
            <a:ext cx="39579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i="1" dirty="0">
                <a:latin typeface="+mj-lt"/>
              </a:rPr>
              <a:t>It 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rained</a:t>
            </a:r>
            <a:r>
              <a:rPr lang="en-GB" sz="2800" i="1" dirty="0">
                <a:latin typeface="+mj-lt"/>
              </a:rPr>
              <a:t> and 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rained</a:t>
            </a:r>
            <a:r>
              <a:rPr lang="en-GB" sz="2800" i="1" dirty="0">
                <a:latin typeface="+mj-lt"/>
              </a:rPr>
              <a:t>.</a:t>
            </a:r>
          </a:p>
        </p:txBody>
      </p:sp>
      <p:sp>
        <p:nvSpPr>
          <p:cNvPr id="17" name="Rounded Rectangular Callout 2"/>
          <p:cNvSpPr/>
          <p:nvPr/>
        </p:nvSpPr>
        <p:spPr>
          <a:xfrm>
            <a:off x="10116922" y="621340"/>
            <a:ext cx="1386685" cy="466278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rgbClr val="0000FF"/>
                </a:solidFill>
              </a:rPr>
              <a:t>ANSWERS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785610" y="1145808"/>
            <a:ext cx="1057355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/>
              <a:t>Past tense</a:t>
            </a:r>
            <a:r>
              <a:rPr lang="en-GB" sz="3600" b="1" dirty="0"/>
              <a:t> </a:t>
            </a:r>
            <a:endParaRPr lang="en-GB" sz="5400" b="1" dirty="0"/>
          </a:p>
        </p:txBody>
      </p:sp>
      <p:grpSp>
        <p:nvGrpSpPr>
          <p:cNvPr id="19" name="Group 18"/>
          <p:cNvGrpSpPr/>
          <p:nvPr/>
        </p:nvGrpSpPr>
        <p:grpSpPr>
          <a:xfrm>
            <a:off x="792158" y="2653290"/>
            <a:ext cx="1408280" cy="1999399"/>
            <a:chOff x="8914919" y="2804188"/>
            <a:chExt cx="1408280" cy="1999399"/>
          </a:xfrm>
        </p:grpSpPr>
        <p:sp>
          <p:nvSpPr>
            <p:cNvPr id="23" name="Diagonal Stripe 22"/>
            <p:cNvSpPr/>
            <p:nvPr/>
          </p:nvSpPr>
          <p:spPr>
            <a:xfrm>
              <a:off x="9293650" y="3646702"/>
              <a:ext cx="702628" cy="240424"/>
            </a:xfrm>
            <a:prstGeom prst="diagStripe">
              <a:avLst/>
            </a:prstGeom>
            <a:solidFill>
              <a:srgbClr val="FF6600"/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20" name="Isosceles Triangle 19"/>
            <p:cNvSpPr/>
            <p:nvPr/>
          </p:nvSpPr>
          <p:spPr>
            <a:xfrm>
              <a:off x="8914919" y="3470654"/>
              <a:ext cx="691566" cy="817364"/>
            </a:xfrm>
            <a:prstGeom prst="triangle">
              <a:avLst/>
            </a:prstGeom>
            <a:solidFill>
              <a:srgbClr val="FF6600"/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Oval 20"/>
            <p:cNvSpPr/>
            <p:nvPr/>
          </p:nvSpPr>
          <p:spPr>
            <a:xfrm rot="1294602">
              <a:off x="9103528" y="2804188"/>
              <a:ext cx="402366" cy="767065"/>
            </a:xfrm>
            <a:prstGeom prst="ellipse">
              <a:avLst/>
            </a:prstGeom>
            <a:solidFill>
              <a:srgbClr val="FF6600"/>
            </a:solidFill>
            <a:effectLst>
              <a:glow rad="228600">
                <a:schemeClr val="accent4">
                  <a:satMod val="175000"/>
                  <a:alpha val="40000"/>
                </a:schemeClr>
              </a:glo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Diagonal Stripe 21"/>
            <p:cNvSpPr/>
            <p:nvPr/>
          </p:nvSpPr>
          <p:spPr>
            <a:xfrm>
              <a:off x="9405302" y="3797600"/>
              <a:ext cx="917897" cy="301796"/>
            </a:xfrm>
            <a:prstGeom prst="diagStripe">
              <a:avLst/>
            </a:prstGeom>
            <a:solidFill>
              <a:srgbClr val="FF6600"/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cxnSp>
          <p:nvCxnSpPr>
            <p:cNvPr id="24" name="Straight Connector 23"/>
            <p:cNvCxnSpPr/>
            <p:nvPr/>
          </p:nvCxnSpPr>
          <p:spPr>
            <a:xfrm flipH="1">
              <a:off x="8952640" y="4288018"/>
              <a:ext cx="232618" cy="477844"/>
            </a:xfrm>
            <a:prstGeom prst="line">
              <a:avLst/>
            </a:prstGeom>
            <a:ln w="76200" cmpd="sng">
              <a:solidFill>
                <a:srgbClr val="FF66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>
              <a:off x="9375381" y="4264370"/>
              <a:ext cx="155660" cy="539217"/>
            </a:xfrm>
            <a:prstGeom prst="line">
              <a:avLst/>
            </a:prstGeom>
            <a:ln w="76200" cmpd="sng">
              <a:solidFill>
                <a:srgbClr val="FF66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4521629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85610" y="1145808"/>
            <a:ext cx="1057355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/>
              <a:t>Present tense </a:t>
            </a:r>
            <a:endParaRPr lang="en-GB" sz="4800" b="1" dirty="0"/>
          </a:p>
        </p:txBody>
      </p:sp>
      <p:sp>
        <p:nvSpPr>
          <p:cNvPr id="7" name="Rectangle 6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785610" y="5589816"/>
            <a:ext cx="105735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800" i="1" dirty="0">
                <a:solidFill>
                  <a:schemeClr val="accent5">
                    <a:lumMod val="75000"/>
                  </a:schemeClr>
                </a:solidFill>
              </a:rPr>
              <a:t>Turn these verbs into simple </a:t>
            </a:r>
            <a:r>
              <a:rPr lang="en-GB" sz="2800" b="1" i="1" dirty="0">
                <a:solidFill>
                  <a:schemeClr val="accent5">
                    <a:lumMod val="75000"/>
                  </a:schemeClr>
                </a:solidFill>
              </a:rPr>
              <a:t>present </a:t>
            </a:r>
            <a:r>
              <a:rPr lang="en-GB" sz="2800" i="1" dirty="0">
                <a:solidFill>
                  <a:schemeClr val="accent5">
                    <a:lumMod val="75000"/>
                  </a:schemeClr>
                </a:solidFill>
              </a:rPr>
              <a:t>tense.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53495403"/>
              </p:ext>
            </p:extLst>
          </p:nvPr>
        </p:nvGraphicFramePr>
        <p:xfrm>
          <a:off x="2124765" y="2356203"/>
          <a:ext cx="8128000" cy="3110160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4064000">
                  <a:extLst>
                    <a:ext uri="{9D8B030D-6E8A-4147-A177-3AD203B41FA5}">
                      <a16:colId xmlns:a16="http://schemas.microsoft.com/office/drawing/2014/main" val="468884174"/>
                    </a:ext>
                  </a:extLst>
                </a:gridCol>
                <a:gridCol w="4064000">
                  <a:extLst>
                    <a:ext uri="{9D8B030D-6E8A-4147-A177-3AD203B41FA5}">
                      <a16:colId xmlns:a16="http://schemas.microsoft.com/office/drawing/2014/main" val="1860899559"/>
                    </a:ext>
                  </a:extLst>
                </a:gridCol>
              </a:tblGrid>
              <a:tr h="43200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Simple</a:t>
                      </a:r>
                      <a:r>
                        <a:rPr lang="en-GB" sz="2800" b="1" kern="1200" baseline="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p</a:t>
                      </a:r>
                      <a:r>
                        <a:rPr lang="en-GB" sz="2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ast</a:t>
                      </a:r>
                      <a:endParaRPr lang="en-GB" sz="2800" dirty="0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Simple</a:t>
                      </a:r>
                      <a:r>
                        <a:rPr lang="en-GB" sz="2800" b="1" kern="1200" baseline="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p</a:t>
                      </a:r>
                      <a:r>
                        <a:rPr lang="en-GB" sz="2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resent</a:t>
                      </a:r>
                      <a:endParaRPr lang="en-GB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29598202"/>
                  </a:ext>
                </a:extLst>
              </a:tr>
              <a:tr h="2592000">
                <a:tc>
                  <a:txBody>
                    <a:bodyPr/>
                    <a:lstStyle/>
                    <a:p>
                      <a:pPr algn="ctr"/>
                      <a:endParaRPr lang="en-GB" sz="28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/>
                    </a:p>
                  </a:txBody>
                  <a:tcPr>
                    <a:solidFill>
                      <a:srgbClr val="D2DEE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06901807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2241143" y="3612279"/>
            <a:ext cx="39579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i="1" dirty="0" err="1">
                <a:latin typeface="+mj-lt"/>
              </a:rPr>
              <a:t>Basanti</a:t>
            </a:r>
            <a:r>
              <a:rPr lang="en-GB" sz="2800" i="1" dirty="0">
                <a:latin typeface="+mj-lt"/>
              </a:rPr>
              <a:t> 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grabbed</a:t>
            </a:r>
            <a:r>
              <a:rPr lang="en-GB" sz="2800" i="1" dirty="0">
                <a:latin typeface="+mj-lt"/>
              </a:rPr>
              <a:t> her cat.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218748" y="4069769"/>
            <a:ext cx="39579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i="1" dirty="0">
                <a:latin typeface="+mj-lt"/>
              </a:rPr>
              <a:t>We 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found</a:t>
            </a:r>
            <a:r>
              <a:rPr lang="en-GB" sz="2800" i="1" dirty="0">
                <a:latin typeface="+mj-lt"/>
              </a:rPr>
              <a:t> the cage. </a:t>
            </a:r>
            <a:endParaRPr lang="en-GB" sz="4000" i="1" dirty="0">
              <a:solidFill>
                <a:schemeClr val="dk1"/>
              </a:solidFill>
              <a:latin typeface="+mj-lt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196353" y="4562583"/>
            <a:ext cx="39579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i="1" dirty="0">
                <a:solidFill>
                  <a:schemeClr val="dk1"/>
                </a:solidFill>
                <a:latin typeface="+mj-lt"/>
              </a:rPr>
              <a:t>I 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was</a:t>
            </a:r>
            <a:r>
              <a:rPr lang="en-GB" sz="2800" i="1" dirty="0">
                <a:solidFill>
                  <a:schemeClr val="dk1"/>
                </a:solidFill>
                <a:latin typeface="+mj-lt"/>
              </a:rPr>
              <a:t> relieved.</a:t>
            </a:r>
            <a:endParaRPr lang="en-GB" sz="2800" i="1" dirty="0">
              <a:latin typeface="+mj-lt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124765" y="3154789"/>
            <a:ext cx="39579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i="1" dirty="0">
                <a:latin typeface="+mj-lt"/>
              </a:rPr>
              <a:t>My budgie 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squawked</a:t>
            </a:r>
            <a:r>
              <a:rPr lang="en-GB" sz="2800" i="1" dirty="0">
                <a:latin typeface="+mj-lt"/>
              </a:rPr>
              <a:t>.</a:t>
            </a:r>
          </a:p>
        </p:txBody>
      </p:sp>
      <p:sp>
        <p:nvSpPr>
          <p:cNvPr id="13" name="Rounded Rectangular Callout 2"/>
          <p:cNvSpPr/>
          <p:nvPr/>
        </p:nvSpPr>
        <p:spPr>
          <a:xfrm>
            <a:off x="10116922" y="621340"/>
            <a:ext cx="1386685" cy="466278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rgbClr val="0000FF"/>
                </a:solidFill>
              </a:rPr>
              <a:t>ANSWERS</a:t>
            </a:r>
          </a:p>
        </p:txBody>
      </p:sp>
      <p:pic>
        <p:nvPicPr>
          <p:cNvPr id="14" name="Picture 13"/>
          <p:cNvPicPr/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699565" y="797563"/>
            <a:ext cx="1840230" cy="181737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4" name="Online Media 3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DDF84931-5D7F-5640-A6DF-A1C84266C58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3141472" y="79058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58627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30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6" grpId="0"/>
      <p:bldP spid="10" grpId="0"/>
      <p:bldP spid="11" grpId="0"/>
      <p:bldP spid="12" grpId="0"/>
      <p:bldP spid="1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785610" y="5589816"/>
            <a:ext cx="105735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800" i="1" dirty="0">
                <a:solidFill>
                  <a:schemeClr val="accent5">
                    <a:lumMod val="75000"/>
                  </a:schemeClr>
                </a:solidFill>
              </a:rPr>
              <a:t>Turn these verbs into simple </a:t>
            </a:r>
            <a:r>
              <a:rPr lang="en-GB" sz="2800" b="1" i="1" dirty="0">
                <a:solidFill>
                  <a:schemeClr val="accent5">
                    <a:lumMod val="75000"/>
                  </a:schemeClr>
                </a:solidFill>
              </a:rPr>
              <a:t>present </a:t>
            </a:r>
            <a:r>
              <a:rPr lang="en-GB" sz="2800" i="1" dirty="0">
                <a:solidFill>
                  <a:schemeClr val="accent5">
                    <a:lumMod val="75000"/>
                  </a:schemeClr>
                </a:solidFill>
              </a:rPr>
              <a:t>tense.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020348"/>
              </p:ext>
            </p:extLst>
          </p:nvPr>
        </p:nvGraphicFramePr>
        <p:xfrm>
          <a:off x="2124765" y="2356203"/>
          <a:ext cx="8128000" cy="3110160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4064000">
                  <a:extLst>
                    <a:ext uri="{9D8B030D-6E8A-4147-A177-3AD203B41FA5}">
                      <a16:colId xmlns:a16="http://schemas.microsoft.com/office/drawing/2014/main" val="468884174"/>
                    </a:ext>
                  </a:extLst>
                </a:gridCol>
                <a:gridCol w="4064000">
                  <a:extLst>
                    <a:ext uri="{9D8B030D-6E8A-4147-A177-3AD203B41FA5}">
                      <a16:colId xmlns:a16="http://schemas.microsoft.com/office/drawing/2014/main" val="1860899559"/>
                    </a:ext>
                  </a:extLst>
                </a:gridCol>
              </a:tblGrid>
              <a:tr h="43200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Simple</a:t>
                      </a:r>
                      <a:r>
                        <a:rPr lang="en-GB" sz="2800" b="1" kern="1200" baseline="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p</a:t>
                      </a:r>
                      <a:r>
                        <a:rPr lang="en-GB" sz="2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ast</a:t>
                      </a:r>
                      <a:endParaRPr lang="en-GB" sz="2800" dirty="0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Simple</a:t>
                      </a:r>
                      <a:r>
                        <a:rPr lang="en-GB" sz="2800" b="1" kern="1200" baseline="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p</a:t>
                      </a:r>
                      <a:r>
                        <a:rPr lang="en-GB" sz="2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resent</a:t>
                      </a:r>
                      <a:endParaRPr lang="en-GB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29598202"/>
                  </a:ext>
                </a:extLst>
              </a:tr>
              <a:tr h="2592000">
                <a:tc>
                  <a:txBody>
                    <a:bodyPr/>
                    <a:lstStyle/>
                    <a:p>
                      <a:pPr algn="ctr"/>
                      <a:endParaRPr lang="en-GB" sz="28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06901807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2241143" y="3612279"/>
            <a:ext cx="39579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i="1" dirty="0" err="1">
                <a:latin typeface="+mj-lt"/>
              </a:rPr>
              <a:t>Basanti</a:t>
            </a:r>
            <a:r>
              <a:rPr lang="en-GB" sz="2800" i="1" dirty="0">
                <a:latin typeface="+mj-lt"/>
              </a:rPr>
              <a:t> 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grabbed</a:t>
            </a:r>
            <a:r>
              <a:rPr lang="en-GB" sz="2800" i="1" dirty="0">
                <a:latin typeface="+mj-lt"/>
              </a:rPr>
              <a:t> her cat.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218748" y="4069769"/>
            <a:ext cx="39579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i="1" dirty="0">
                <a:latin typeface="+mj-lt"/>
              </a:rPr>
              <a:t>We 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found</a:t>
            </a:r>
            <a:r>
              <a:rPr lang="en-GB" sz="2800" i="1" dirty="0">
                <a:latin typeface="+mj-lt"/>
              </a:rPr>
              <a:t> the cage. </a:t>
            </a:r>
            <a:endParaRPr lang="en-GB" sz="4000" i="1" dirty="0">
              <a:solidFill>
                <a:schemeClr val="dk1"/>
              </a:solidFill>
              <a:latin typeface="+mj-lt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196353" y="4562583"/>
            <a:ext cx="39579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i="1" dirty="0">
                <a:solidFill>
                  <a:schemeClr val="dk1"/>
                </a:solidFill>
                <a:latin typeface="+mj-lt"/>
              </a:rPr>
              <a:t>I 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was</a:t>
            </a:r>
            <a:r>
              <a:rPr lang="en-GB" sz="2800" i="1" dirty="0">
                <a:solidFill>
                  <a:schemeClr val="dk1"/>
                </a:solidFill>
                <a:latin typeface="+mj-lt"/>
              </a:rPr>
              <a:t> relieved.</a:t>
            </a:r>
            <a:endParaRPr lang="en-GB" sz="2800" i="1" dirty="0">
              <a:latin typeface="+mj-lt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124765" y="3154789"/>
            <a:ext cx="39579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i="1" dirty="0">
                <a:latin typeface="+mj-lt"/>
              </a:rPr>
              <a:t>My budgie 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squawked</a:t>
            </a:r>
            <a:r>
              <a:rPr lang="en-GB" sz="2800" i="1" dirty="0">
                <a:latin typeface="+mj-lt"/>
              </a:rPr>
              <a:t>.</a:t>
            </a:r>
          </a:p>
        </p:txBody>
      </p:sp>
      <p:sp>
        <p:nvSpPr>
          <p:cNvPr id="13" name="Rounded Rectangular Callout 2"/>
          <p:cNvSpPr/>
          <p:nvPr/>
        </p:nvSpPr>
        <p:spPr>
          <a:xfrm>
            <a:off x="10116922" y="621340"/>
            <a:ext cx="1386685" cy="466278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rgbClr val="0000FF"/>
                </a:solidFill>
              </a:rPr>
              <a:t>ANSWERS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364168" y="3612279"/>
            <a:ext cx="39579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i="1" dirty="0" err="1">
                <a:latin typeface="+mj-lt"/>
              </a:rPr>
              <a:t>Basanti</a:t>
            </a:r>
            <a:r>
              <a:rPr lang="en-GB" sz="2800" i="1" dirty="0">
                <a:latin typeface="+mj-lt"/>
              </a:rPr>
              <a:t> 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grabs</a:t>
            </a:r>
            <a:r>
              <a:rPr lang="en-GB" sz="2800" i="1" dirty="0">
                <a:latin typeface="+mj-lt"/>
              </a:rPr>
              <a:t> her cat.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341773" y="4069769"/>
            <a:ext cx="39579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i="1" dirty="0">
                <a:latin typeface="+mj-lt"/>
              </a:rPr>
              <a:t>We 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find</a:t>
            </a:r>
            <a:r>
              <a:rPr lang="en-GB" sz="2800" i="1" dirty="0">
                <a:latin typeface="+mj-lt"/>
              </a:rPr>
              <a:t> the cage. </a:t>
            </a:r>
            <a:endParaRPr lang="en-GB" sz="4000" i="1" dirty="0">
              <a:solidFill>
                <a:schemeClr val="dk1"/>
              </a:solidFill>
              <a:latin typeface="+mj-lt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6319378" y="4562583"/>
            <a:ext cx="39579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i="1" dirty="0">
                <a:solidFill>
                  <a:schemeClr val="dk1"/>
                </a:solidFill>
                <a:latin typeface="+mj-lt"/>
              </a:rPr>
              <a:t>I 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am</a:t>
            </a:r>
            <a:r>
              <a:rPr lang="en-GB" sz="2800" i="1" dirty="0">
                <a:solidFill>
                  <a:schemeClr val="dk1"/>
                </a:solidFill>
                <a:latin typeface="+mj-lt"/>
              </a:rPr>
              <a:t> relieved.</a:t>
            </a:r>
            <a:endParaRPr lang="en-GB" sz="2800" i="1" dirty="0">
              <a:latin typeface="+mj-lt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6247790" y="3154789"/>
            <a:ext cx="39579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i="1" dirty="0">
                <a:latin typeface="+mj-lt"/>
              </a:rPr>
              <a:t>My budgie 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squawks</a:t>
            </a:r>
            <a:r>
              <a:rPr lang="en-GB" sz="2800" i="1" dirty="0">
                <a:latin typeface="+mj-lt"/>
              </a:rPr>
              <a:t>.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785610" y="1145808"/>
            <a:ext cx="1057355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/>
              <a:t>Present tense </a:t>
            </a:r>
            <a:endParaRPr lang="en-GB" sz="4800" b="1" dirty="0"/>
          </a:p>
        </p:txBody>
      </p:sp>
      <p:pic>
        <p:nvPicPr>
          <p:cNvPr id="20" name="Picture 19"/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724712" y="860437"/>
            <a:ext cx="1840230" cy="181737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5036225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6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1667</TotalTime>
  <Words>444</Words>
  <Application>Microsoft Office PowerPoint</Application>
  <PresentationFormat>Widescreen</PresentationFormat>
  <Paragraphs>103</Paragraphs>
  <Slides>9</Slides>
  <Notes>9</Notes>
  <HiddenSlides>0</HiddenSlides>
  <MMClips>5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Pronouns</dc:title>
  <dc:creator>Deidre Holes</dc:creator>
  <cp:lastModifiedBy>DeputyHead</cp:lastModifiedBy>
  <cp:revision>196</cp:revision>
  <cp:lastPrinted>2019-02-20T14:33:39Z</cp:lastPrinted>
  <dcterms:created xsi:type="dcterms:W3CDTF">2013-08-23T07:43:20Z</dcterms:created>
  <dcterms:modified xsi:type="dcterms:W3CDTF">2020-04-24T09:31:54Z</dcterms:modified>
</cp:coreProperties>
</file>