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73" r:id="rId3"/>
    <p:sldId id="256" r:id="rId4"/>
    <p:sldId id="257" r:id="rId5"/>
    <p:sldId id="258" r:id="rId6"/>
    <p:sldId id="261" r:id="rId7"/>
    <p:sldId id="262" r:id="rId8"/>
    <p:sldId id="260" r:id="rId9"/>
    <p:sldId id="259" r:id="rId10"/>
    <p:sldId id="265" r:id="rId11"/>
    <p:sldId id="263" r:id="rId12"/>
    <p:sldId id="264" r:id="rId13"/>
    <p:sldId id="266" r:id="rId14"/>
    <p:sldId id="267" r:id="rId15"/>
    <p:sldId id="268" r:id="rId16"/>
    <p:sldId id="269" r:id="rId17"/>
    <p:sldId id="270" r:id="rId18"/>
    <p:sldId id="271" r:id="rId19"/>
    <p:sldId id="272"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DD7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77966" autoAdjust="0"/>
  </p:normalViewPr>
  <p:slideViewPr>
    <p:cSldViewPr snapToGrid="0">
      <p:cViewPr varScale="1">
        <p:scale>
          <a:sx n="54" d="100"/>
          <a:sy n="54" d="100"/>
        </p:scale>
        <p:origin x="-64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4ADB531-0C3A-4737-9E9F-C3C2DDD15AE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E9CBAA-F4A0-4C41-AC56-155943566CA3}" type="slidenum">
              <a:rPr lang="en-GB" smtClean="0"/>
              <a:t>‹#›</a:t>
            </a:fld>
            <a:endParaRPr lang="en-GB"/>
          </a:p>
        </p:txBody>
      </p:sp>
    </p:spTree>
    <p:extLst>
      <p:ext uri="{BB962C8B-B14F-4D97-AF65-F5344CB8AC3E}">
        <p14:creationId xmlns:p14="http://schemas.microsoft.com/office/powerpoint/2010/main" val="1926952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4ADB531-0C3A-4737-9E9F-C3C2DDD15AE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E9CBAA-F4A0-4C41-AC56-155943566CA3}" type="slidenum">
              <a:rPr lang="en-GB" smtClean="0"/>
              <a:t>‹#›</a:t>
            </a:fld>
            <a:endParaRPr lang="en-GB"/>
          </a:p>
        </p:txBody>
      </p:sp>
    </p:spTree>
    <p:extLst>
      <p:ext uri="{BB962C8B-B14F-4D97-AF65-F5344CB8AC3E}">
        <p14:creationId xmlns:p14="http://schemas.microsoft.com/office/powerpoint/2010/main" val="3208005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4ADB531-0C3A-4737-9E9F-C3C2DDD15AE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E9CBAA-F4A0-4C41-AC56-155943566CA3}" type="slidenum">
              <a:rPr lang="en-GB" smtClean="0"/>
              <a:t>‹#›</a:t>
            </a:fld>
            <a:endParaRPr lang="en-GB"/>
          </a:p>
        </p:txBody>
      </p:sp>
    </p:spTree>
    <p:extLst>
      <p:ext uri="{BB962C8B-B14F-4D97-AF65-F5344CB8AC3E}">
        <p14:creationId xmlns:p14="http://schemas.microsoft.com/office/powerpoint/2010/main" val="14677652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4ADB531-0C3A-4737-9E9F-C3C2DDD15AEE}"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E9CBAA-F4A0-4C41-AC56-155943566CA3}" type="slidenum">
              <a:rPr lang="en-GB" smtClean="0"/>
              <a:t>‹#›</a:t>
            </a:fld>
            <a:endParaRPr lang="en-GB"/>
          </a:p>
        </p:txBody>
      </p:sp>
    </p:spTree>
    <p:extLst>
      <p:ext uri="{BB962C8B-B14F-4D97-AF65-F5344CB8AC3E}">
        <p14:creationId xmlns:p14="http://schemas.microsoft.com/office/powerpoint/2010/main" val="20789991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4ADB531-0C3A-4737-9E9F-C3C2DDD15AEE}" type="datetimeFigureOut">
              <a:rPr lang="en-GB" smtClean="0"/>
              <a:t>19/04/2020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CE9CBAA-F4A0-4C41-AC56-155943566CA3}" type="slidenum">
              <a:rPr lang="en-GB" smtClean="0"/>
              <a:t>‹#›</a:t>
            </a:fld>
            <a:endParaRPr lang="en-GB"/>
          </a:p>
        </p:txBody>
      </p:sp>
    </p:spTree>
    <p:extLst>
      <p:ext uri="{BB962C8B-B14F-4D97-AF65-F5344CB8AC3E}">
        <p14:creationId xmlns:p14="http://schemas.microsoft.com/office/powerpoint/2010/main" val="26210151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4ADB531-0C3A-4737-9E9F-C3C2DDD15AEE}" type="datetimeFigureOut">
              <a:rPr lang="en-GB" smtClean="0"/>
              <a:t>19/04/2020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CE9CBAA-F4A0-4C41-AC56-155943566CA3}" type="slidenum">
              <a:rPr lang="en-GB" smtClean="0"/>
              <a:t>‹#›</a:t>
            </a:fld>
            <a:endParaRPr lang="en-GB"/>
          </a:p>
        </p:txBody>
      </p:sp>
    </p:spTree>
    <p:extLst>
      <p:ext uri="{BB962C8B-B14F-4D97-AF65-F5344CB8AC3E}">
        <p14:creationId xmlns:p14="http://schemas.microsoft.com/office/powerpoint/2010/main" val="34026217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ADB531-0C3A-4737-9E9F-C3C2DDD15AEE}" type="datetimeFigureOut">
              <a:rPr lang="en-GB" smtClean="0"/>
              <a:t>19/04/2020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CE9CBAA-F4A0-4C41-AC56-155943566CA3}" type="slidenum">
              <a:rPr lang="en-GB" smtClean="0"/>
              <a:t>‹#›</a:t>
            </a:fld>
            <a:endParaRPr lang="en-GB"/>
          </a:p>
        </p:txBody>
      </p:sp>
    </p:spTree>
    <p:extLst>
      <p:ext uri="{BB962C8B-B14F-4D97-AF65-F5344CB8AC3E}">
        <p14:creationId xmlns:p14="http://schemas.microsoft.com/office/powerpoint/2010/main" val="39118747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ADB531-0C3A-4737-9E9F-C3C2DDD15AEE}"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E9CBAA-F4A0-4C41-AC56-155943566CA3}" type="slidenum">
              <a:rPr lang="en-GB" smtClean="0"/>
              <a:t>‹#›</a:t>
            </a:fld>
            <a:endParaRPr lang="en-GB"/>
          </a:p>
        </p:txBody>
      </p:sp>
    </p:spTree>
    <p:extLst>
      <p:ext uri="{BB962C8B-B14F-4D97-AF65-F5344CB8AC3E}">
        <p14:creationId xmlns:p14="http://schemas.microsoft.com/office/powerpoint/2010/main" val="4671919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4ADB531-0C3A-4737-9E9F-C3C2DDD15AEE}"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CE9CBAA-F4A0-4C41-AC56-155943566CA3}" type="slidenum">
              <a:rPr lang="en-GB" smtClean="0"/>
              <a:t>‹#›</a:t>
            </a:fld>
            <a:endParaRPr lang="en-GB"/>
          </a:p>
        </p:txBody>
      </p:sp>
    </p:spTree>
    <p:extLst>
      <p:ext uri="{BB962C8B-B14F-4D97-AF65-F5344CB8AC3E}">
        <p14:creationId xmlns:p14="http://schemas.microsoft.com/office/powerpoint/2010/main" val="30456775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4ADB531-0C3A-4737-9E9F-C3C2DDD15AE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E9CBAA-F4A0-4C41-AC56-155943566CA3}" type="slidenum">
              <a:rPr lang="en-GB" smtClean="0"/>
              <a:t>‹#›</a:t>
            </a:fld>
            <a:endParaRPr lang="en-GB"/>
          </a:p>
        </p:txBody>
      </p:sp>
    </p:spTree>
    <p:extLst>
      <p:ext uri="{BB962C8B-B14F-4D97-AF65-F5344CB8AC3E}">
        <p14:creationId xmlns:p14="http://schemas.microsoft.com/office/powerpoint/2010/main" val="2331903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4ADB531-0C3A-4737-9E9F-C3C2DDD15AE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CE9CBAA-F4A0-4C41-AC56-155943566CA3}" type="slidenum">
              <a:rPr lang="en-GB" smtClean="0"/>
              <a:t>‹#›</a:t>
            </a:fld>
            <a:endParaRPr lang="en-GB"/>
          </a:p>
        </p:txBody>
      </p:sp>
    </p:spTree>
    <p:extLst>
      <p:ext uri="{BB962C8B-B14F-4D97-AF65-F5344CB8AC3E}">
        <p14:creationId xmlns:p14="http://schemas.microsoft.com/office/powerpoint/2010/main" val="11505472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5335842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904301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37078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164895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990340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159905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672170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539841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625536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699410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293234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ADB531-0C3A-4737-9E9F-C3C2DDD15AEE}" type="datetimeFigureOut">
              <a:rPr lang="en-GB" smtClean="0"/>
              <a:t>19/04/2020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E9CBAA-F4A0-4C41-AC56-155943566CA3}" type="slidenum">
              <a:rPr lang="en-GB" smtClean="0"/>
              <a:t>‹#›</a:t>
            </a:fld>
            <a:endParaRPr lang="en-GB"/>
          </a:p>
        </p:txBody>
      </p:sp>
    </p:spTree>
    <p:extLst>
      <p:ext uri="{BB962C8B-B14F-4D97-AF65-F5344CB8AC3E}">
        <p14:creationId xmlns:p14="http://schemas.microsoft.com/office/powerpoint/2010/main" val="33572009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EAD2D9-F8E9-4DCB-ADF3-22910F81C196}" type="datetimeFigureOut">
              <a:rPr lang="en-GB" smtClean="0">
                <a:solidFill>
                  <a:prstClr val="black">
                    <a:tint val="75000"/>
                  </a:prstClr>
                </a:solidFill>
              </a:rPr>
              <a:pPr/>
              <a:t>19/04/2020</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CB693B-6766-413F-8F3B-926CA8525370}"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989281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7.xml"/><Relationship Id="rId4" Type="http://schemas.openxmlformats.org/officeDocument/2006/relationships/image" Target="../media/image20.jpg"/></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24.jpg"/></Relationships>
</file>

<file path=ppt/slides/_rels/slide1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8.jpg"/></Relationships>
</file>

<file path=ppt/slides/_rels/slide15.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jpg"/><Relationship Id="rId4" Type="http://schemas.openxmlformats.org/officeDocument/2006/relationships/image" Target="../media/image31.jpg"/></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9.jp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31.jpg"/><Relationship Id="rId4" Type="http://schemas.openxmlformats.org/officeDocument/2006/relationships/image" Target="../media/image35.jpeg"/></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9.jpg"/></Relationships>
</file>

<file path=ppt/slides/_rels/slide18.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1.jpeg"/><Relationship Id="rId7" Type="http://schemas.openxmlformats.org/officeDocument/2006/relationships/image" Target="../media/image45.png"/><Relationship Id="rId2" Type="http://schemas.openxmlformats.org/officeDocument/2006/relationships/image" Target="../media/image40.jpg"/><Relationship Id="rId1" Type="http://schemas.openxmlformats.org/officeDocument/2006/relationships/slideLayout" Target="../slideLayouts/slideLayout7.xml"/><Relationship Id="rId6" Type="http://schemas.openxmlformats.org/officeDocument/2006/relationships/image" Target="../media/image44.jpeg"/><Relationship Id="rId5" Type="http://schemas.openxmlformats.org/officeDocument/2006/relationships/image" Target="../media/image43.jpg"/><Relationship Id="rId10" Type="http://schemas.openxmlformats.org/officeDocument/2006/relationships/image" Target="../media/image48.jpg"/><Relationship Id="rId4" Type="http://schemas.openxmlformats.org/officeDocument/2006/relationships/image" Target="../media/image42.jpg"/><Relationship Id="rId9" Type="http://schemas.openxmlformats.org/officeDocument/2006/relationships/image" Target="../media/image4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txBox="1">
            <a:spLocks noGrp="1"/>
          </p:cNvSpPr>
          <p:nvPr>
            <p:ph idx="1"/>
          </p:nvPr>
        </p:nvSpPr>
        <p:spPr>
          <a:xfrm>
            <a:off x="4493239" y="1592796"/>
            <a:ext cx="3312284" cy="2392193"/>
          </a:xfrm>
          <a:prstGeom prst="rect">
            <a:avLst/>
          </a:prstGeom>
          <a:noFill/>
        </p:spPr>
        <p:txBody>
          <a:bodyPr wrap="square" rtlCol="0">
            <a:spAutoFit/>
          </a:bodyPr>
          <a:lstStyle/>
          <a:p>
            <a:pPr marL="0" indent="0" algn="ctr">
              <a:buNone/>
            </a:pPr>
            <a:r>
              <a:rPr lang="en-GB" sz="1500" b="1" dirty="0">
                <a:solidFill>
                  <a:srgbClr val="FF0000"/>
                </a:solidFill>
              </a:rPr>
              <a:t>Science - Year 3/4A Summer 1</a:t>
            </a:r>
          </a:p>
          <a:p>
            <a:pPr marL="0" indent="0" algn="ctr">
              <a:buNone/>
            </a:pPr>
            <a:endParaRPr lang="en-GB" sz="1350" dirty="0"/>
          </a:p>
          <a:p>
            <a:pPr marL="0" indent="0" algn="ctr">
              <a:buNone/>
            </a:pPr>
            <a:r>
              <a:rPr lang="en-GB" sz="1350" dirty="0"/>
              <a:t>States of Matter</a:t>
            </a:r>
          </a:p>
          <a:p>
            <a:pPr marL="0" indent="0" algn="ctr">
              <a:buNone/>
            </a:pPr>
            <a:r>
              <a:rPr lang="en-GB" b="1" dirty="0"/>
              <a:t>What’s the Matter</a:t>
            </a:r>
            <a:endParaRPr lang="en-GB" sz="1350" dirty="0"/>
          </a:p>
          <a:p>
            <a:pPr marL="0" indent="0" algn="ctr">
              <a:buNone/>
            </a:pPr>
            <a:endParaRPr lang="en-GB" sz="1350" dirty="0"/>
          </a:p>
          <a:p>
            <a:pPr marL="0" indent="0" algn="ctr">
              <a:buNone/>
            </a:pPr>
            <a:r>
              <a:rPr lang="en-GB" sz="1350" dirty="0"/>
              <a:t>Session 2</a:t>
            </a:r>
          </a:p>
          <a:p>
            <a:pPr marL="0" indent="0" algn="ctr">
              <a:buNone/>
            </a:pPr>
            <a:r>
              <a:rPr lang="en-GB" sz="1350" b="1" dirty="0"/>
              <a:t>Teaching  PowerPoint</a:t>
            </a:r>
          </a:p>
        </p:txBody>
      </p:sp>
      <p:sp>
        <p:nvSpPr>
          <p:cNvPr id="5" name="TextBox 4"/>
          <p:cNvSpPr txBox="1"/>
          <p:nvPr/>
        </p:nvSpPr>
        <p:spPr>
          <a:xfrm>
            <a:off x="3311905" y="6206148"/>
            <a:ext cx="5674951" cy="369332"/>
          </a:xfrm>
          <a:prstGeom prst="rect">
            <a:avLst/>
          </a:prstGeom>
          <a:noFill/>
        </p:spPr>
        <p:txBody>
          <a:bodyPr wrap="none" rtlCol="0">
            <a:spAutoFit/>
          </a:bodyPr>
          <a:lstStyle/>
          <a:p>
            <a:r>
              <a:rPr lang="en-GB" sz="900" dirty="0">
                <a:solidFill>
                  <a:prstClr val="black"/>
                </a:solidFill>
              </a:rPr>
              <a:t>© Original resource copyright Hamilton Trust, who give permission for it to be adapted as wished by individual users.</a:t>
            </a:r>
          </a:p>
          <a:p>
            <a:r>
              <a:rPr lang="en-GB" sz="900" dirty="0">
                <a:solidFill>
                  <a:prstClr val="black"/>
                </a:solidFill>
              </a:rPr>
              <a:t>We refer you to our warning, at the foot of the block overview, about links to other websites.</a:t>
            </a:r>
          </a:p>
        </p:txBody>
      </p:sp>
    </p:spTree>
    <p:extLst>
      <p:ext uri="{BB962C8B-B14F-4D97-AF65-F5344CB8AC3E}">
        <p14:creationId xmlns:p14="http://schemas.microsoft.com/office/powerpoint/2010/main" val="10321813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6775" y="716659"/>
            <a:ext cx="2447926" cy="3681091"/>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2976" y="459498"/>
            <a:ext cx="3009894" cy="2790288"/>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88050" y="3732129"/>
            <a:ext cx="3776413" cy="2489335"/>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067923" y="3314700"/>
            <a:ext cx="2191437" cy="3026150"/>
          </a:xfrm>
          <a:prstGeom prst="rect">
            <a:avLst/>
          </a:prstGeom>
        </p:spPr>
      </p:pic>
      <p:sp>
        <p:nvSpPr>
          <p:cNvPr id="4" name="TextBox 3"/>
          <p:cNvSpPr txBox="1"/>
          <p:nvPr/>
        </p:nvSpPr>
        <p:spPr>
          <a:xfrm>
            <a:off x="2969481" y="2841105"/>
            <a:ext cx="6443663" cy="707886"/>
          </a:xfrm>
          <a:prstGeom prst="rect">
            <a:avLst/>
          </a:prstGeom>
          <a:noFill/>
        </p:spPr>
        <p:txBody>
          <a:bodyPr wrap="square" rtlCol="0">
            <a:spAutoFit/>
          </a:bodyPr>
          <a:lstStyle/>
          <a:p>
            <a:pPr algn="ctr"/>
            <a:r>
              <a:rPr lang="en-GB" sz="4000" b="1" dirty="0"/>
              <a:t>Gases are amazing!</a:t>
            </a:r>
          </a:p>
        </p:txBody>
      </p:sp>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94918" y="4580888"/>
            <a:ext cx="2982265" cy="1813217"/>
          </a:xfrm>
          <a:prstGeom prst="rect">
            <a:avLst/>
          </a:prstGeom>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477941" y="247404"/>
            <a:ext cx="4996630" cy="2703177"/>
          </a:xfrm>
          <a:prstGeom prst="rect">
            <a:avLst/>
          </a:prstGeom>
        </p:spPr>
      </p:pic>
    </p:spTree>
    <p:extLst>
      <p:ext uri="{BB962C8B-B14F-4D97-AF65-F5344CB8AC3E}">
        <p14:creationId xmlns:p14="http://schemas.microsoft.com/office/powerpoint/2010/main" val="7457896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05675" y="741424"/>
            <a:ext cx="4014891" cy="3016187"/>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2494" y="2988563"/>
            <a:ext cx="5620631" cy="3040761"/>
          </a:xfrm>
          <a:prstGeom prst="rect">
            <a:avLst/>
          </a:prstGeom>
        </p:spPr>
      </p:pic>
      <p:sp>
        <p:nvSpPr>
          <p:cNvPr id="2" name="TextBox 1"/>
          <p:cNvSpPr txBox="1"/>
          <p:nvPr/>
        </p:nvSpPr>
        <p:spPr>
          <a:xfrm>
            <a:off x="1514476" y="914401"/>
            <a:ext cx="8386762" cy="523220"/>
          </a:xfrm>
          <a:prstGeom prst="rect">
            <a:avLst/>
          </a:prstGeom>
          <a:noFill/>
        </p:spPr>
        <p:txBody>
          <a:bodyPr wrap="square" rtlCol="0">
            <a:spAutoFit/>
          </a:bodyPr>
          <a:lstStyle/>
          <a:p>
            <a:pPr algn="ctr"/>
            <a:r>
              <a:rPr lang="en-GB" sz="2800" b="1" dirty="0"/>
              <a:t>Without gases there would be no life on planet Earth!</a:t>
            </a:r>
          </a:p>
        </p:txBody>
      </p:sp>
      <p:sp>
        <p:nvSpPr>
          <p:cNvPr id="5" name="TextBox 4"/>
          <p:cNvSpPr txBox="1"/>
          <p:nvPr/>
        </p:nvSpPr>
        <p:spPr>
          <a:xfrm>
            <a:off x="1514476" y="1787852"/>
            <a:ext cx="6415087" cy="461665"/>
          </a:xfrm>
          <a:prstGeom prst="rect">
            <a:avLst/>
          </a:prstGeom>
          <a:noFill/>
        </p:spPr>
        <p:txBody>
          <a:bodyPr wrap="square" rtlCol="0">
            <a:spAutoFit/>
          </a:bodyPr>
          <a:lstStyle/>
          <a:p>
            <a:r>
              <a:rPr lang="en-GB" sz="2400" dirty="0"/>
              <a:t>Can you explain why?</a:t>
            </a:r>
          </a:p>
        </p:txBody>
      </p:sp>
      <p:sp>
        <p:nvSpPr>
          <p:cNvPr id="6" name="TextBox 5"/>
          <p:cNvSpPr txBox="1"/>
          <p:nvPr/>
        </p:nvSpPr>
        <p:spPr>
          <a:xfrm>
            <a:off x="4600575" y="1787852"/>
            <a:ext cx="4843463" cy="1477328"/>
          </a:xfrm>
          <a:prstGeom prst="rect">
            <a:avLst/>
          </a:prstGeom>
          <a:noFill/>
        </p:spPr>
        <p:txBody>
          <a:bodyPr wrap="square" rtlCol="0">
            <a:spAutoFit/>
          </a:bodyPr>
          <a:lstStyle/>
          <a:p>
            <a:r>
              <a:rPr lang="en-GB" dirty="0"/>
              <a:t>All animals including humans need a gas called oxygen which is invisible but in the air all around us. They use oxygen to turn food into energy (respiration). They breathe out a waste gas called carbon dioxide.</a:t>
            </a:r>
          </a:p>
        </p:txBody>
      </p:sp>
      <p:sp>
        <p:nvSpPr>
          <p:cNvPr id="7" name="TextBox 6"/>
          <p:cNvSpPr txBox="1"/>
          <p:nvPr/>
        </p:nvSpPr>
        <p:spPr>
          <a:xfrm>
            <a:off x="5626894" y="3896492"/>
            <a:ext cx="4124325" cy="1200329"/>
          </a:xfrm>
          <a:prstGeom prst="rect">
            <a:avLst/>
          </a:prstGeom>
          <a:noFill/>
        </p:spPr>
        <p:txBody>
          <a:bodyPr wrap="square" rtlCol="0">
            <a:spAutoFit/>
          </a:bodyPr>
          <a:lstStyle/>
          <a:p>
            <a:r>
              <a:rPr lang="en-GB" dirty="0"/>
              <a:t>Plants need carbon dioxide to make their food (this process is called photosynthesis). They release a waste gas too – oxygen.</a:t>
            </a:r>
          </a:p>
        </p:txBody>
      </p:sp>
      <p:sp>
        <p:nvSpPr>
          <p:cNvPr id="8" name="TextBox 7"/>
          <p:cNvSpPr txBox="1"/>
          <p:nvPr/>
        </p:nvSpPr>
        <p:spPr>
          <a:xfrm>
            <a:off x="5429147" y="5529263"/>
            <a:ext cx="6472341" cy="369332"/>
          </a:xfrm>
          <a:prstGeom prst="rect">
            <a:avLst/>
          </a:prstGeom>
          <a:noFill/>
        </p:spPr>
        <p:txBody>
          <a:bodyPr wrap="square" rtlCol="0">
            <a:spAutoFit/>
          </a:bodyPr>
          <a:lstStyle/>
          <a:p>
            <a:r>
              <a:rPr lang="en-GB" b="1" dirty="0"/>
              <a:t>What a perfect balance! Plants need us and we need them!</a:t>
            </a:r>
          </a:p>
        </p:txBody>
      </p:sp>
    </p:spTree>
    <p:extLst>
      <p:ext uri="{BB962C8B-B14F-4D97-AF65-F5344CB8AC3E}">
        <p14:creationId xmlns:p14="http://schemas.microsoft.com/office/powerpoint/2010/main" val="2507504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46049" y="4577474"/>
            <a:ext cx="2737247" cy="1628775"/>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60670" y="2325050"/>
            <a:ext cx="2087523" cy="1530312"/>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4127" y="2294480"/>
            <a:ext cx="5434273" cy="2939941"/>
          </a:xfrm>
          <a:prstGeom prst="rect">
            <a:avLst/>
          </a:prstGeom>
        </p:spPr>
      </p:pic>
      <p:sp>
        <p:nvSpPr>
          <p:cNvPr id="5" name="TextBox 4"/>
          <p:cNvSpPr txBox="1"/>
          <p:nvPr/>
        </p:nvSpPr>
        <p:spPr>
          <a:xfrm>
            <a:off x="1335879" y="848663"/>
            <a:ext cx="9758363" cy="523220"/>
          </a:xfrm>
          <a:prstGeom prst="rect">
            <a:avLst/>
          </a:prstGeom>
          <a:noFill/>
        </p:spPr>
        <p:txBody>
          <a:bodyPr wrap="square" rtlCol="0">
            <a:spAutoFit/>
          </a:bodyPr>
          <a:lstStyle/>
          <a:p>
            <a:r>
              <a:rPr lang="en-GB" sz="2800" dirty="0"/>
              <a:t>There is a mixture of invisible gases all around us. We call this </a:t>
            </a:r>
            <a:r>
              <a:rPr lang="en-GB" sz="2800" b="1" dirty="0"/>
              <a:t>air.</a:t>
            </a:r>
          </a:p>
        </p:txBody>
      </p:sp>
      <p:sp>
        <p:nvSpPr>
          <p:cNvPr id="6" name="TextBox 5"/>
          <p:cNvSpPr txBox="1"/>
          <p:nvPr/>
        </p:nvSpPr>
        <p:spPr>
          <a:xfrm>
            <a:off x="1335879" y="1502106"/>
            <a:ext cx="4940064" cy="461665"/>
          </a:xfrm>
          <a:prstGeom prst="rect">
            <a:avLst/>
          </a:prstGeom>
          <a:noFill/>
        </p:spPr>
        <p:txBody>
          <a:bodyPr wrap="square" rtlCol="0">
            <a:spAutoFit/>
          </a:bodyPr>
          <a:lstStyle/>
          <a:p>
            <a:r>
              <a:rPr lang="en-GB" sz="2400" dirty="0"/>
              <a:t>Can you name any of the gases in air?</a:t>
            </a:r>
          </a:p>
        </p:txBody>
      </p:sp>
      <p:sp>
        <p:nvSpPr>
          <p:cNvPr id="7" name="TextBox 6"/>
          <p:cNvSpPr txBox="1"/>
          <p:nvPr/>
        </p:nvSpPr>
        <p:spPr>
          <a:xfrm>
            <a:off x="6548193" y="1548068"/>
            <a:ext cx="4200525" cy="646331"/>
          </a:xfrm>
          <a:prstGeom prst="rect">
            <a:avLst/>
          </a:prstGeom>
          <a:noFill/>
        </p:spPr>
        <p:txBody>
          <a:bodyPr wrap="square" rtlCol="0">
            <a:spAutoFit/>
          </a:bodyPr>
          <a:lstStyle/>
          <a:p>
            <a:r>
              <a:rPr lang="en-GB" b="1" dirty="0"/>
              <a:t>Clue: </a:t>
            </a:r>
            <a:r>
              <a:rPr lang="en-GB" dirty="0"/>
              <a:t>2 of them were mentioned on the previous slide!</a:t>
            </a:r>
            <a:endParaRPr lang="en-GB" b="1" dirty="0"/>
          </a:p>
        </p:txBody>
      </p:sp>
      <p:sp>
        <p:nvSpPr>
          <p:cNvPr id="8" name="TextBox 7"/>
          <p:cNvSpPr txBox="1"/>
          <p:nvPr/>
        </p:nvSpPr>
        <p:spPr>
          <a:xfrm>
            <a:off x="6750842" y="2325050"/>
            <a:ext cx="4343400" cy="4093428"/>
          </a:xfrm>
          <a:prstGeom prst="rect">
            <a:avLst/>
          </a:prstGeom>
          <a:noFill/>
        </p:spPr>
        <p:txBody>
          <a:bodyPr wrap="square" rtlCol="0">
            <a:spAutoFit/>
          </a:bodyPr>
          <a:lstStyle/>
          <a:p>
            <a:r>
              <a:rPr lang="en-GB" sz="2000" dirty="0"/>
              <a:t>The gas present in the largest quantity is </a:t>
            </a:r>
            <a:r>
              <a:rPr lang="en-GB" sz="2000" b="1" dirty="0"/>
              <a:t>Nitrogen.</a:t>
            </a:r>
          </a:p>
          <a:p>
            <a:endParaRPr lang="en-GB" sz="2000" b="1" dirty="0"/>
          </a:p>
          <a:p>
            <a:r>
              <a:rPr lang="en-GB" sz="2000" b="1" dirty="0"/>
              <a:t>Oxygen </a:t>
            </a:r>
            <a:r>
              <a:rPr lang="en-GB" sz="2000" dirty="0"/>
              <a:t>makes up about 20% of air.</a:t>
            </a:r>
          </a:p>
          <a:p>
            <a:endParaRPr lang="en-GB" sz="2000" dirty="0"/>
          </a:p>
          <a:p>
            <a:r>
              <a:rPr lang="en-GB" sz="2000" b="1" dirty="0"/>
              <a:t>Nitrogen</a:t>
            </a:r>
            <a:r>
              <a:rPr lang="en-GB" sz="2000" dirty="0"/>
              <a:t> and </a:t>
            </a:r>
            <a:r>
              <a:rPr lang="en-GB" sz="2000" b="1" dirty="0"/>
              <a:t>Oxygen</a:t>
            </a:r>
            <a:r>
              <a:rPr lang="en-GB" sz="2000" dirty="0"/>
              <a:t> together make up about 99 % of air.</a:t>
            </a:r>
          </a:p>
          <a:p>
            <a:endParaRPr lang="en-GB" sz="2000" dirty="0"/>
          </a:p>
          <a:p>
            <a:r>
              <a:rPr lang="en-GB" sz="2000" b="1" dirty="0"/>
              <a:t>Argon</a:t>
            </a:r>
            <a:r>
              <a:rPr lang="en-GB" sz="2000" dirty="0"/>
              <a:t> makes up less than 1%.</a:t>
            </a:r>
          </a:p>
          <a:p>
            <a:endParaRPr lang="en-GB" sz="2000" b="1" dirty="0"/>
          </a:p>
          <a:p>
            <a:r>
              <a:rPr lang="en-GB" sz="2000" b="1" dirty="0"/>
              <a:t>Carbon dioxide and a number of other gases </a:t>
            </a:r>
            <a:r>
              <a:rPr lang="en-GB" sz="2000" dirty="0"/>
              <a:t>make up a very small percentage of </a:t>
            </a:r>
            <a:r>
              <a:rPr lang="en-GB" sz="2000"/>
              <a:t>air</a:t>
            </a:r>
            <a:r>
              <a:rPr lang="en-GB" sz="2000" b="1"/>
              <a:t> .</a:t>
            </a:r>
            <a:endParaRPr lang="en-GB" sz="2000" b="1" dirty="0"/>
          </a:p>
        </p:txBody>
      </p:sp>
    </p:spTree>
    <p:extLst>
      <p:ext uri="{BB962C8B-B14F-4D97-AF65-F5344CB8AC3E}">
        <p14:creationId xmlns:p14="http://schemas.microsoft.com/office/powerpoint/2010/main" val="255090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93801" y="1059587"/>
            <a:ext cx="5944040" cy="1200329"/>
          </a:xfrm>
          <a:prstGeom prst="rect">
            <a:avLst/>
          </a:prstGeom>
          <a:noFill/>
        </p:spPr>
        <p:txBody>
          <a:bodyPr wrap="square" rtlCol="0">
            <a:spAutoFit/>
          </a:bodyPr>
          <a:lstStyle/>
          <a:p>
            <a:r>
              <a:rPr lang="en-GB" sz="2400" dirty="0"/>
              <a:t>Sometimes when people are ill, they are given pure oxygen through a mask or a tube into their nose. </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00927" y="2686806"/>
            <a:ext cx="3098501" cy="349825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37841" y="942975"/>
            <a:ext cx="3564809" cy="477963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24604" y="4223187"/>
            <a:ext cx="3085681" cy="1876094"/>
          </a:xfrm>
          <a:prstGeom prst="rect">
            <a:avLst/>
          </a:prstGeom>
        </p:spPr>
      </p:pic>
      <p:sp>
        <p:nvSpPr>
          <p:cNvPr id="7" name="TextBox 6"/>
          <p:cNvSpPr txBox="1"/>
          <p:nvPr/>
        </p:nvSpPr>
        <p:spPr>
          <a:xfrm>
            <a:off x="4742983" y="2270118"/>
            <a:ext cx="2069682" cy="1846659"/>
          </a:xfrm>
          <a:prstGeom prst="rect">
            <a:avLst/>
          </a:prstGeom>
          <a:noFill/>
        </p:spPr>
        <p:txBody>
          <a:bodyPr wrap="square" rtlCol="0">
            <a:spAutoFit/>
          </a:bodyPr>
          <a:lstStyle/>
          <a:p>
            <a:r>
              <a:rPr lang="en-GB" sz="2400" dirty="0"/>
              <a:t>This makes it much easier for them to breathe.</a:t>
            </a:r>
          </a:p>
          <a:p>
            <a:endParaRPr lang="en-GB" dirty="0"/>
          </a:p>
        </p:txBody>
      </p:sp>
    </p:spTree>
    <p:extLst>
      <p:ext uri="{BB962C8B-B14F-4D97-AF65-F5344CB8AC3E}">
        <p14:creationId xmlns:p14="http://schemas.microsoft.com/office/powerpoint/2010/main" val="32374461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52626" y="766762"/>
            <a:ext cx="4548188" cy="3032125"/>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13281" y="1057276"/>
            <a:ext cx="3359469" cy="4639083"/>
          </a:xfrm>
          <a:prstGeom prst="rect">
            <a:avLst/>
          </a:prstGeom>
        </p:spPr>
      </p:pic>
      <p:sp>
        <p:nvSpPr>
          <p:cNvPr id="4" name="TextBox 3"/>
          <p:cNvSpPr txBox="1"/>
          <p:nvPr/>
        </p:nvSpPr>
        <p:spPr>
          <a:xfrm>
            <a:off x="1514475" y="4286250"/>
            <a:ext cx="5357813" cy="830997"/>
          </a:xfrm>
          <a:prstGeom prst="rect">
            <a:avLst/>
          </a:prstGeom>
          <a:noFill/>
        </p:spPr>
        <p:txBody>
          <a:bodyPr wrap="square" rtlCol="0">
            <a:spAutoFit/>
          </a:bodyPr>
          <a:lstStyle/>
          <a:p>
            <a:r>
              <a:rPr lang="en-GB" sz="2400" dirty="0"/>
              <a:t>It is air that supports birds and planes as they fly.</a:t>
            </a:r>
          </a:p>
        </p:txBody>
      </p:sp>
    </p:spTree>
    <p:extLst>
      <p:ext uri="{BB962C8B-B14F-4D97-AF65-F5344CB8AC3E}">
        <p14:creationId xmlns:p14="http://schemas.microsoft.com/office/powerpoint/2010/main" val="6315708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17332" y="2596466"/>
            <a:ext cx="5738812" cy="3002848"/>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3937" y="1052512"/>
            <a:ext cx="4464845" cy="2976563"/>
          </a:xfrm>
          <a:prstGeom prst="rect">
            <a:avLst/>
          </a:prstGeom>
        </p:spPr>
      </p:pic>
      <p:sp>
        <p:nvSpPr>
          <p:cNvPr id="4" name="TextBox 3"/>
          <p:cNvSpPr txBox="1"/>
          <p:nvPr/>
        </p:nvSpPr>
        <p:spPr>
          <a:xfrm>
            <a:off x="5786438" y="971133"/>
            <a:ext cx="5269706" cy="1785104"/>
          </a:xfrm>
          <a:prstGeom prst="rect">
            <a:avLst/>
          </a:prstGeom>
          <a:noFill/>
        </p:spPr>
        <p:txBody>
          <a:bodyPr wrap="square" rtlCol="0">
            <a:spAutoFit/>
          </a:bodyPr>
          <a:lstStyle/>
          <a:p>
            <a:r>
              <a:rPr lang="en-GB" sz="2200" b="1" dirty="0"/>
              <a:t>Air</a:t>
            </a:r>
            <a:r>
              <a:rPr lang="en-GB" sz="2200" dirty="0"/>
              <a:t> also contains </a:t>
            </a:r>
            <a:r>
              <a:rPr lang="en-GB" sz="2200" b="1" dirty="0"/>
              <a:t>water vapour</a:t>
            </a:r>
            <a:r>
              <a:rPr lang="en-GB" sz="2200" dirty="0"/>
              <a:t>. This is water that has changed its state from liquid to gas.  Water vapour is invisible. The clouds, or mist that you can see is made of tiny droplets of liquid.</a:t>
            </a:r>
          </a:p>
        </p:txBody>
      </p:sp>
      <p:sp>
        <p:nvSpPr>
          <p:cNvPr id="5" name="TextBox 4"/>
          <p:cNvSpPr txBox="1"/>
          <p:nvPr/>
        </p:nvSpPr>
        <p:spPr>
          <a:xfrm>
            <a:off x="828675" y="4210415"/>
            <a:ext cx="4114800" cy="1107996"/>
          </a:xfrm>
          <a:prstGeom prst="rect">
            <a:avLst/>
          </a:prstGeom>
          <a:noFill/>
        </p:spPr>
        <p:txBody>
          <a:bodyPr wrap="square" rtlCol="0">
            <a:spAutoFit/>
          </a:bodyPr>
          <a:lstStyle/>
          <a:p>
            <a:r>
              <a:rPr lang="en-GB" sz="2200" dirty="0"/>
              <a:t>Every time you breathe out, there is invisible water vapour in your breath. </a:t>
            </a:r>
          </a:p>
        </p:txBody>
      </p:sp>
      <p:sp>
        <p:nvSpPr>
          <p:cNvPr id="6" name="TextBox 5"/>
          <p:cNvSpPr txBox="1"/>
          <p:nvPr/>
        </p:nvSpPr>
        <p:spPr>
          <a:xfrm>
            <a:off x="828675" y="5780654"/>
            <a:ext cx="10615613" cy="430887"/>
          </a:xfrm>
          <a:prstGeom prst="rect">
            <a:avLst/>
          </a:prstGeom>
          <a:noFill/>
        </p:spPr>
        <p:txBody>
          <a:bodyPr wrap="square" rtlCol="0">
            <a:spAutoFit/>
          </a:bodyPr>
          <a:lstStyle/>
          <a:p>
            <a:r>
              <a:rPr lang="en-GB" sz="2200" dirty="0"/>
              <a:t>Try cupping your hand over your mouth as you breathe out. Can you feel the moisture?</a:t>
            </a:r>
          </a:p>
        </p:txBody>
      </p:sp>
    </p:spTree>
    <p:extLst>
      <p:ext uri="{BB962C8B-B14F-4D97-AF65-F5344CB8AC3E}">
        <p14:creationId xmlns:p14="http://schemas.microsoft.com/office/powerpoint/2010/main" val="26819719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16837" y="145046"/>
            <a:ext cx="3128689" cy="312868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24651" y="3048273"/>
            <a:ext cx="3367349" cy="3367349"/>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40510" y="2919685"/>
            <a:ext cx="2811860" cy="3128689"/>
          </a:xfrm>
          <a:prstGeom prst="rect">
            <a:avLst/>
          </a:prstGeom>
        </p:spPr>
      </p:pic>
      <p:sp>
        <p:nvSpPr>
          <p:cNvPr id="5" name="TextBox 4"/>
          <p:cNvSpPr txBox="1"/>
          <p:nvPr/>
        </p:nvSpPr>
        <p:spPr>
          <a:xfrm>
            <a:off x="942975" y="1343025"/>
            <a:ext cx="5829300" cy="1569660"/>
          </a:xfrm>
          <a:prstGeom prst="rect">
            <a:avLst/>
          </a:prstGeom>
          <a:noFill/>
        </p:spPr>
        <p:txBody>
          <a:bodyPr wrap="square" rtlCol="0">
            <a:spAutoFit/>
          </a:bodyPr>
          <a:lstStyle/>
          <a:p>
            <a:r>
              <a:rPr lang="en-GB" sz="2400" dirty="0"/>
              <a:t>Many homes use gas for cooking and heating. Sometimes it comes into the house through pipes and sometimes it comes from a gas bottle.</a:t>
            </a:r>
          </a:p>
        </p:txBody>
      </p:sp>
      <p:sp>
        <p:nvSpPr>
          <p:cNvPr id="6" name="TextBox 5"/>
          <p:cNvSpPr txBox="1"/>
          <p:nvPr/>
        </p:nvSpPr>
        <p:spPr>
          <a:xfrm>
            <a:off x="947091" y="3883864"/>
            <a:ext cx="4200525" cy="1938992"/>
          </a:xfrm>
          <a:prstGeom prst="rect">
            <a:avLst/>
          </a:prstGeom>
          <a:noFill/>
        </p:spPr>
        <p:txBody>
          <a:bodyPr wrap="square" rtlCol="0">
            <a:spAutoFit/>
          </a:bodyPr>
          <a:lstStyle/>
          <a:p>
            <a:r>
              <a:rPr lang="en-GB" sz="2400" dirty="0"/>
              <a:t>This type of gas is called </a:t>
            </a:r>
            <a:r>
              <a:rPr lang="en-GB" sz="2400" b="1" dirty="0"/>
              <a:t>natural gas</a:t>
            </a:r>
            <a:r>
              <a:rPr lang="en-GB" sz="2400" dirty="0"/>
              <a:t> as it comes from the ground. It burns easily (is flammable) and this makes heat.</a:t>
            </a:r>
          </a:p>
        </p:txBody>
      </p:sp>
    </p:spTree>
    <p:extLst>
      <p:ext uri="{BB962C8B-B14F-4D97-AF65-F5344CB8AC3E}">
        <p14:creationId xmlns:p14="http://schemas.microsoft.com/office/powerpoint/2010/main" val="41158724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0549" y="1943099"/>
            <a:ext cx="5678763" cy="3743325"/>
          </a:xfrm>
          <a:prstGeom prst="rect">
            <a:avLst/>
          </a:prstGeom>
        </p:spPr>
      </p:pic>
      <p:sp>
        <p:nvSpPr>
          <p:cNvPr id="3" name="TextBox 2"/>
          <p:cNvSpPr txBox="1"/>
          <p:nvPr/>
        </p:nvSpPr>
        <p:spPr>
          <a:xfrm>
            <a:off x="5857875" y="1614488"/>
            <a:ext cx="5157788" cy="2308324"/>
          </a:xfrm>
          <a:prstGeom prst="rect">
            <a:avLst/>
          </a:prstGeom>
          <a:noFill/>
        </p:spPr>
        <p:txBody>
          <a:bodyPr wrap="square" rtlCol="0">
            <a:spAutoFit/>
          </a:bodyPr>
          <a:lstStyle/>
          <a:p>
            <a:r>
              <a:rPr lang="en-GB" sz="2400" dirty="0"/>
              <a:t>Fizzy drinks have carbon dioxide gas added to them in the factory. </a:t>
            </a:r>
          </a:p>
          <a:p>
            <a:endParaRPr lang="en-GB" sz="2400" dirty="0"/>
          </a:p>
          <a:p>
            <a:r>
              <a:rPr lang="en-GB" sz="2400" dirty="0"/>
              <a:t>When you open the cap on the bottle, the gas is released, so lots of bubbles form which rise to the surface.</a:t>
            </a:r>
          </a:p>
        </p:txBody>
      </p:sp>
    </p:spTree>
    <p:extLst>
      <p:ext uri="{BB962C8B-B14F-4D97-AF65-F5344CB8AC3E}">
        <p14:creationId xmlns:p14="http://schemas.microsoft.com/office/powerpoint/2010/main" val="2674904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4023" y="575069"/>
            <a:ext cx="4040984" cy="4040984"/>
          </a:xfrm>
          <a:prstGeom prst="rect">
            <a:avLst/>
          </a:prstGeom>
        </p:spPr>
      </p:pic>
      <p:sp>
        <p:nvSpPr>
          <p:cNvPr id="3" name="TextBox 2"/>
          <p:cNvSpPr txBox="1"/>
          <p:nvPr/>
        </p:nvSpPr>
        <p:spPr>
          <a:xfrm>
            <a:off x="6086475" y="1028699"/>
            <a:ext cx="5329238" cy="707886"/>
          </a:xfrm>
          <a:prstGeom prst="rect">
            <a:avLst/>
          </a:prstGeom>
          <a:noFill/>
        </p:spPr>
        <p:txBody>
          <a:bodyPr wrap="square" rtlCol="0">
            <a:spAutoFit/>
          </a:bodyPr>
          <a:lstStyle/>
          <a:p>
            <a:r>
              <a:rPr lang="en-GB" sz="2000" dirty="0"/>
              <a:t>Celebration balloons that float upwards are filled with a very light gas called helium. </a:t>
            </a:r>
          </a:p>
        </p:txBody>
      </p:sp>
      <p:sp>
        <p:nvSpPr>
          <p:cNvPr id="4" name="Oval 3"/>
          <p:cNvSpPr/>
          <p:nvPr/>
        </p:nvSpPr>
        <p:spPr>
          <a:xfrm>
            <a:off x="7900988" y="2628900"/>
            <a:ext cx="1514475" cy="2014538"/>
          </a:xfrm>
          <a:prstGeom prst="ellipse">
            <a:avLst/>
          </a:prstGeom>
          <a:no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Isosceles Triangle 4"/>
          <p:cNvSpPr/>
          <p:nvPr/>
        </p:nvSpPr>
        <p:spPr>
          <a:xfrm>
            <a:off x="8658225" y="4643438"/>
            <a:ext cx="171450" cy="200025"/>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reeform 5"/>
          <p:cNvSpPr/>
          <p:nvPr/>
        </p:nvSpPr>
        <p:spPr>
          <a:xfrm>
            <a:off x="7058025" y="4657725"/>
            <a:ext cx="1919298" cy="1814551"/>
          </a:xfrm>
          <a:custGeom>
            <a:avLst/>
            <a:gdLst>
              <a:gd name="connsiteX0" fmla="*/ 1728788 w 1919298"/>
              <a:gd name="connsiteY0" fmla="*/ 0 h 1814551"/>
              <a:gd name="connsiteX1" fmla="*/ 1857375 w 1919298"/>
              <a:gd name="connsiteY1" fmla="*/ 14288 h 1814551"/>
              <a:gd name="connsiteX2" fmla="*/ 1900238 w 1919298"/>
              <a:gd name="connsiteY2" fmla="*/ 42863 h 1814551"/>
              <a:gd name="connsiteX3" fmla="*/ 1914525 w 1919298"/>
              <a:gd name="connsiteY3" fmla="*/ 85725 h 1814551"/>
              <a:gd name="connsiteX4" fmla="*/ 1843088 w 1919298"/>
              <a:gd name="connsiteY4" fmla="*/ 71438 h 1814551"/>
              <a:gd name="connsiteX5" fmla="*/ 1814513 w 1919298"/>
              <a:gd name="connsiteY5" fmla="*/ 28575 h 1814551"/>
              <a:gd name="connsiteX6" fmla="*/ 1685925 w 1919298"/>
              <a:gd name="connsiteY6" fmla="*/ 28575 h 1814551"/>
              <a:gd name="connsiteX7" fmla="*/ 1614488 w 1919298"/>
              <a:gd name="connsiteY7" fmla="*/ 100013 h 1814551"/>
              <a:gd name="connsiteX8" fmla="*/ 1528763 w 1919298"/>
              <a:gd name="connsiteY8" fmla="*/ 85725 h 1814551"/>
              <a:gd name="connsiteX9" fmla="*/ 1543050 w 1919298"/>
              <a:gd name="connsiteY9" fmla="*/ 42863 h 1814551"/>
              <a:gd name="connsiteX10" fmla="*/ 1657350 w 1919298"/>
              <a:gd name="connsiteY10" fmla="*/ 42863 h 1814551"/>
              <a:gd name="connsiteX11" fmla="*/ 1714500 w 1919298"/>
              <a:gd name="connsiteY11" fmla="*/ 28575 h 1814551"/>
              <a:gd name="connsiteX12" fmla="*/ 1685925 w 1919298"/>
              <a:gd name="connsiteY12" fmla="*/ 71438 h 1814551"/>
              <a:gd name="connsiteX13" fmla="*/ 1600200 w 1919298"/>
              <a:gd name="connsiteY13" fmla="*/ 142875 h 1814551"/>
              <a:gd name="connsiteX14" fmla="*/ 1571625 w 1919298"/>
              <a:gd name="connsiteY14" fmla="*/ 185738 h 1814551"/>
              <a:gd name="connsiteX15" fmla="*/ 1485900 w 1919298"/>
              <a:gd name="connsiteY15" fmla="*/ 257175 h 1814551"/>
              <a:gd name="connsiteX16" fmla="*/ 1400175 w 1919298"/>
              <a:gd name="connsiteY16" fmla="*/ 285750 h 1814551"/>
              <a:gd name="connsiteX17" fmla="*/ 1357313 w 1919298"/>
              <a:gd name="connsiteY17" fmla="*/ 314325 h 1814551"/>
              <a:gd name="connsiteX18" fmla="*/ 1314450 w 1919298"/>
              <a:gd name="connsiteY18" fmla="*/ 328613 h 1814551"/>
              <a:gd name="connsiteX19" fmla="*/ 1214438 w 1919298"/>
              <a:gd name="connsiteY19" fmla="*/ 442913 h 1814551"/>
              <a:gd name="connsiteX20" fmla="*/ 1157288 w 1919298"/>
              <a:gd name="connsiteY20" fmla="*/ 571500 h 1814551"/>
              <a:gd name="connsiteX21" fmla="*/ 1128713 w 1919298"/>
              <a:gd name="connsiteY21" fmla="*/ 671513 h 1814551"/>
              <a:gd name="connsiteX22" fmla="*/ 1042988 w 1919298"/>
              <a:gd name="connsiteY22" fmla="*/ 714375 h 1814551"/>
              <a:gd name="connsiteX23" fmla="*/ 1000125 w 1919298"/>
              <a:gd name="connsiteY23" fmla="*/ 742950 h 1814551"/>
              <a:gd name="connsiteX24" fmla="*/ 928688 w 1919298"/>
              <a:gd name="connsiteY24" fmla="*/ 757238 h 1814551"/>
              <a:gd name="connsiteX25" fmla="*/ 885825 w 1919298"/>
              <a:gd name="connsiteY25" fmla="*/ 771525 h 1814551"/>
              <a:gd name="connsiteX26" fmla="*/ 842963 w 1919298"/>
              <a:gd name="connsiteY26" fmla="*/ 800100 h 1814551"/>
              <a:gd name="connsiteX27" fmla="*/ 800100 w 1919298"/>
              <a:gd name="connsiteY27" fmla="*/ 814388 h 1814551"/>
              <a:gd name="connsiteX28" fmla="*/ 714375 w 1919298"/>
              <a:gd name="connsiteY28" fmla="*/ 871538 h 1814551"/>
              <a:gd name="connsiteX29" fmla="*/ 657225 w 1919298"/>
              <a:gd name="connsiteY29" fmla="*/ 957263 h 1814551"/>
              <a:gd name="connsiteX30" fmla="*/ 628650 w 1919298"/>
              <a:gd name="connsiteY30" fmla="*/ 1042988 h 1814551"/>
              <a:gd name="connsiteX31" fmla="*/ 614363 w 1919298"/>
              <a:gd name="connsiteY31" fmla="*/ 1171575 h 1814551"/>
              <a:gd name="connsiteX32" fmla="*/ 600075 w 1919298"/>
              <a:gd name="connsiteY32" fmla="*/ 1214438 h 1814551"/>
              <a:gd name="connsiteX33" fmla="*/ 571500 w 1919298"/>
              <a:gd name="connsiteY33" fmla="*/ 1457325 h 1814551"/>
              <a:gd name="connsiteX34" fmla="*/ 542925 w 1919298"/>
              <a:gd name="connsiteY34" fmla="*/ 1543050 h 1814551"/>
              <a:gd name="connsiteX35" fmla="*/ 514350 w 1919298"/>
              <a:gd name="connsiteY35" fmla="*/ 1585913 h 1814551"/>
              <a:gd name="connsiteX36" fmla="*/ 500063 w 1919298"/>
              <a:gd name="connsiteY36" fmla="*/ 1628775 h 1814551"/>
              <a:gd name="connsiteX37" fmla="*/ 371475 w 1919298"/>
              <a:gd name="connsiteY37" fmla="*/ 1700213 h 1814551"/>
              <a:gd name="connsiteX38" fmla="*/ 328613 w 1919298"/>
              <a:gd name="connsiteY38" fmla="*/ 1728788 h 1814551"/>
              <a:gd name="connsiteX39" fmla="*/ 285750 w 1919298"/>
              <a:gd name="connsiteY39" fmla="*/ 1743075 h 1814551"/>
              <a:gd name="connsiteX40" fmla="*/ 171450 w 1919298"/>
              <a:gd name="connsiteY40" fmla="*/ 1771650 h 1814551"/>
              <a:gd name="connsiteX41" fmla="*/ 57150 w 1919298"/>
              <a:gd name="connsiteY41" fmla="*/ 1800225 h 1814551"/>
              <a:gd name="connsiteX42" fmla="*/ 0 w 1919298"/>
              <a:gd name="connsiteY42" fmla="*/ 1814513 h 1814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919298" h="1814551">
                <a:moveTo>
                  <a:pt x="1728788" y="0"/>
                </a:moveTo>
                <a:cubicBezTo>
                  <a:pt x="1771650" y="4763"/>
                  <a:pt x="1815537" y="3828"/>
                  <a:pt x="1857375" y="14288"/>
                </a:cubicBezTo>
                <a:cubicBezTo>
                  <a:pt x="1874034" y="18453"/>
                  <a:pt x="1889511" y="29454"/>
                  <a:pt x="1900238" y="42863"/>
                </a:cubicBezTo>
                <a:cubicBezTo>
                  <a:pt x="1909646" y="54623"/>
                  <a:pt x="1927995" y="78990"/>
                  <a:pt x="1914525" y="85725"/>
                </a:cubicBezTo>
                <a:cubicBezTo>
                  <a:pt x="1892805" y="96585"/>
                  <a:pt x="1866900" y="76200"/>
                  <a:pt x="1843088" y="71438"/>
                </a:cubicBezTo>
                <a:cubicBezTo>
                  <a:pt x="1833563" y="57150"/>
                  <a:pt x="1827922" y="39302"/>
                  <a:pt x="1814513" y="28575"/>
                </a:cubicBezTo>
                <a:cubicBezTo>
                  <a:pt x="1778128" y="-532"/>
                  <a:pt x="1721181" y="22699"/>
                  <a:pt x="1685925" y="28575"/>
                </a:cubicBezTo>
                <a:cubicBezTo>
                  <a:pt x="1670685" y="51435"/>
                  <a:pt x="1648778" y="96203"/>
                  <a:pt x="1614488" y="100013"/>
                </a:cubicBezTo>
                <a:cubicBezTo>
                  <a:pt x="1585696" y="103212"/>
                  <a:pt x="1557338" y="90488"/>
                  <a:pt x="1528763" y="85725"/>
                </a:cubicBezTo>
                <a:cubicBezTo>
                  <a:pt x="1533525" y="71438"/>
                  <a:pt x="1532401" y="53512"/>
                  <a:pt x="1543050" y="42863"/>
                </a:cubicBezTo>
                <a:cubicBezTo>
                  <a:pt x="1572340" y="13573"/>
                  <a:pt x="1630177" y="37428"/>
                  <a:pt x="1657350" y="42863"/>
                </a:cubicBezTo>
                <a:cubicBezTo>
                  <a:pt x="1676400" y="38100"/>
                  <a:pt x="1700615" y="14690"/>
                  <a:pt x="1714500" y="28575"/>
                </a:cubicBezTo>
                <a:cubicBezTo>
                  <a:pt x="1726642" y="40717"/>
                  <a:pt x="1696918" y="58246"/>
                  <a:pt x="1685925" y="71438"/>
                </a:cubicBezTo>
                <a:cubicBezTo>
                  <a:pt x="1651548" y="112691"/>
                  <a:pt x="1642345" y="114779"/>
                  <a:pt x="1600200" y="142875"/>
                </a:cubicBezTo>
                <a:cubicBezTo>
                  <a:pt x="1590675" y="157163"/>
                  <a:pt x="1582618" y="172546"/>
                  <a:pt x="1571625" y="185738"/>
                </a:cubicBezTo>
                <a:cubicBezTo>
                  <a:pt x="1551833" y="209489"/>
                  <a:pt x="1515650" y="243953"/>
                  <a:pt x="1485900" y="257175"/>
                </a:cubicBezTo>
                <a:cubicBezTo>
                  <a:pt x="1458375" y="269408"/>
                  <a:pt x="1400175" y="285750"/>
                  <a:pt x="1400175" y="285750"/>
                </a:cubicBezTo>
                <a:cubicBezTo>
                  <a:pt x="1385888" y="295275"/>
                  <a:pt x="1372671" y="306646"/>
                  <a:pt x="1357313" y="314325"/>
                </a:cubicBezTo>
                <a:cubicBezTo>
                  <a:pt x="1343842" y="321060"/>
                  <a:pt x="1325099" y="317964"/>
                  <a:pt x="1314450" y="328613"/>
                </a:cubicBezTo>
                <a:cubicBezTo>
                  <a:pt x="1147760" y="495303"/>
                  <a:pt x="1335882" y="361949"/>
                  <a:pt x="1214438" y="442913"/>
                </a:cubicBezTo>
                <a:cubicBezTo>
                  <a:pt x="1176908" y="499207"/>
                  <a:pt x="1177692" y="489886"/>
                  <a:pt x="1157288" y="571500"/>
                </a:cubicBezTo>
                <a:cubicBezTo>
                  <a:pt x="1156355" y="575230"/>
                  <a:pt x="1136165" y="662199"/>
                  <a:pt x="1128713" y="671513"/>
                </a:cubicBezTo>
                <a:cubicBezTo>
                  <a:pt x="1108570" y="696692"/>
                  <a:pt x="1071224" y="704963"/>
                  <a:pt x="1042988" y="714375"/>
                </a:cubicBezTo>
                <a:cubicBezTo>
                  <a:pt x="1028700" y="723900"/>
                  <a:pt x="1016203" y="736921"/>
                  <a:pt x="1000125" y="742950"/>
                </a:cubicBezTo>
                <a:cubicBezTo>
                  <a:pt x="977387" y="751477"/>
                  <a:pt x="952247" y="751348"/>
                  <a:pt x="928688" y="757238"/>
                </a:cubicBezTo>
                <a:cubicBezTo>
                  <a:pt x="914077" y="760891"/>
                  <a:pt x="900113" y="766763"/>
                  <a:pt x="885825" y="771525"/>
                </a:cubicBezTo>
                <a:cubicBezTo>
                  <a:pt x="871538" y="781050"/>
                  <a:pt x="858321" y="792421"/>
                  <a:pt x="842963" y="800100"/>
                </a:cubicBezTo>
                <a:cubicBezTo>
                  <a:pt x="829492" y="806835"/>
                  <a:pt x="813265" y="807074"/>
                  <a:pt x="800100" y="814388"/>
                </a:cubicBezTo>
                <a:cubicBezTo>
                  <a:pt x="770079" y="831066"/>
                  <a:pt x="714375" y="871538"/>
                  <a:pt x="714375" y="871538"/>
                </a:cubicBezTo>
                <a:cubicBezTo>
                  <a:pt x="667111" y="1013334"/>
                  <a:pt x="746409" y="796732"/>
                  <a:pt x="657225" y="957263"/>
                </a:cubicBezTo>
                <a:cubicBezTo>
                  <a:pt x="642597" y="983593"/>
                  <a:pt x="628650" y="1042988"/>
                  <a:pt x="628650" y="1042988"/>
                </a:cubicBezTo>
                <a:cubicBezTo>
                  <a:pt x="623888" y="1085850"/>
                  <a:pt x="621453" y="1129036"/>
                  <a:pt x="614363" y="1171575"/>
                </a:cubicBezTo>
                <a:cubicBezTo>
                  <a:pt x="611887" y="1186431"/>
                  <a:pt x="602365" y="1199553"/>
                  <a:pt x="600075" y="1214438"/>
                </a:cubicBezTo>
                <a:cubicBezTo>
                  <a:pt x="590774" y="1274897"/>
                  <a:pt x="586692" y="1391496"/>
                  <a:pt x="571500" y="1457325"/>
                </a:cubicBezTo>
                <a:cubicBezTo>
                  <a:pt x="564727" y="1486674"/>
                  <a:pt x="559633" y="1517988"/>
                  <a:pt x="542925" y="1543050"/>
                </a:cubicBezTo>
                <a:lnTo>
                  <a:pt x="514350" y="1585913"/>
                </a:lnTo>
                <a:cubicBezTo>
                  <a:pt x="509588" y="1600200"/>
                  <a:pt x="510712" y="1618126"/>
                  <a:pt x="500063" y="1628775"/>
                </a:cubicBezTo>
                <a:cubicBezTo>
                  <a:pt x="409967" y="1718871"/>
                  <a:pt x="443340" y="1664280"/>
                  <a:pt x="371475" y="1700213"/>
                </a:cubicBezTo>
                <a:cubicBezTo>
                  <a:pt x="356117" y="1707892"/>
                  <a:pt x="343972" y="1721109"/>
                  <a:pt x="328613" y="1728788"/>
                </a:cubicBezTo>
                <a:cubicBezTo>
                  <a:pt x="315142" y="1735523"/>
                  <a:pt x="300280" y="1739112"/>
                  <a:pt x="285750" y="1743075"/>
                </a:cubicBezTo>
                <a:cubicBezTo>
                  <a:pt x="247861" y="1753408"/>
                  <a:pt x="208707" y="1759230"/>
                  <a:pt x="171450" y="1771650"/>
                </a:cubicBezTo>
                <a:cubicBezTo>
                  <a:pt x="73474" y="1804310"/>
                  <a:pt x="195078" y="1765743"/>
                  <a:pt x="57150" y="1800225"/>
                </a:cubicBezTo>
                <a:cubicBezTo>
                  <a:pt x="-6027" y="1816019"/>
                  <a:pt x="34344" y="1814513"/>
                  <a:pt x="0" y="1814513"/>
                </a:cubicBezTo>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9391650" y="2922120"/>
            <a:ext cx="114300" cy="12144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9894094" y="3543297"/>
            <a:ext cx="114300" cy="12144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8843973" y="2357765"/>
            <a:ext cx="114300" cy="12144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9879806" y="2922119"/>
            <a:ext cx="114300" cy="12144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9301163" y="2379032"/>
            <a:ext cx="114300" cy="12144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7612856" y="2675661"/>
            <a:ext cx="114300" cy="12144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7960524" y="2268630"/>
            <a:ext cx="114300" cy="12144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9582150" y="3343274"/>
            <a:ext cx="114300" cy="12144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8017674" y="2707805"/>
            <a:ext cx="114300" cy="12144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7672388" y="3075711"/>
            <a:ext cx="114300" cy="12144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7410450" y="3221831"/>
            <a:ext cx="114300" cy="12144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9529763" y="3783804"/>
            <a:ext cx="114300" cy="12144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8367713" y="2413721"/>
            <a:ext cx="114300" cy="12144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9936956" y="4000496"/>
            <a:ext cx="114300" cy="12144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8543925" y="2097611"/>
            <a:ext cx="114300" cy="12144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7677151" y="3943353"/>
            <a:ext cx="114300" cy="12144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p:cNvSpPr/>
          <p:nvPr/>
        </p:nvSpPr>
        <p:spPr>
          <a:xfrm flipH="1" flipV="1">
            <a:off x="9163050" y="2678043"/>
            <a:ext cx="90488" cy="97629"/>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p:cNvSpPr/>
          <p:nvPr/>
        </p:nvSpPr>
        <p:spPr>
          <a:xfrm flipH="1" flipV="1">
            <a:off x="9003506" y="4158203"/>
            <a:ext cx="90488" cy="97629"/>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p:cNvSpPr/>
          <p:nvPr/>
        </p:nvSpPr>
        <p:spPr>
          <a:xfrm flipH="1" flipV="1">
            <a:off x="9491662" y="4255832"/>
            <a:ext cx="90488" cy="97629"/>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flipH="1" flipV="1">
            <a:off x="7553324" y="3580970"/>
            <a:ext cx="119063" cy="133769"/>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p:cNvSpPr/>
          <p:nvPr/>
        </p:nvSpPr>
        <p:spPr>
          <a:xfrm>
            <a:off x="7712870" y="4346315"/>
            <a:ext cx="114300" cy="12144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p:cNvSpPr/>
          <p:nvPr/>
        </p:nvSpPr>
        <p:spPr>
          <a:xfrm>
            <a:off x="7965282" y="4541579"/>
            <a:ext cx="114300" cy="12144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p:cNvSpPr/>
          <p:nvPr/>
        </p:nvSpPr>
        <p:spPr>
          <a:xfrm>
            <a:off x="7435454" y="4000765"/>
            <a:ext cx="114300" cy="12144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p:cNvSpPr/>
          <p:nvPr/>
        </p:nvSpPr>
        <p:spPr>
          <a:xfrm>
            <a:off x="7665245" y="4682401"/>
            <a:ext cx="114300" cy="121443"/>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p:cNvSpPr txBox="1"/>
          <p:nvPr/>
        </p:nvSpPr>
        <p:spPr>
          <a:xfrm>
            <a:off x="1314450" y="4803844"/>
            <a:ext cx="6096000" cy="1015663"/>
          </a:xfrm>
          <a:prstGeom prst="rect">
            <a:avLst/>
          </a:prstGeom>
          <a:noFill/>
        </p:spPr>
        <p:txBody>
          <a:bodyPr wrap="square" rtlCol="0">
            <a:spAutoFit/>
          </a:bodyPr>
          <a:lstStyle/>
          <a:p>
            <a:r>
              <a:rPr lang="en-GB" sz="2000" dirty="0"/>
              <a:t>The helium particles are less densely packed and lighter than the air particles around them.  So the balloon floats upwards.</a:t>
            </a:r>
          </a:p>
        </p:txBody>
      </p:sp>
      <p:sp>
        <p:nvSpPr>
          <p:cNvPr id="38" name="Oval 37"/>
          <p:cNvSpPr/>
          <p:nvPr/>
        </p:nvSpPr>
        <p:spPr>
          <a:xfrm flipH="1" flipV="1">
            <a:off x="9048750" y="3099525"/>
            <a:ext cx="90488" cy="97629"/>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p:cNvSpPr/>
          <p:nvPr/>
        </p:nvSpPr>
        <p:spPr>
          <a:xfrm flipH="1" flipV="1">
            <a:off x="8243887" y="4152299"/>
            <a:ext cx="90488" cy="97629"/>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p:cNvSpPr/>
          <p:nvPr/>
        </p:nvSpPr>
        <p:spPr>
          <a:xfrm flipH="1" flipV="1">
            <a:off x="8334375" y="2873304"/>
            <a:ext cx="90488" cy="97629"/>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p:cNvSpPr/>
          <p:nvPr/>
        </p:nvSpPr>
        <p:spPr>
          <a:xfrm flipH="1" flipV="1">
            <a:off x="8743949" y="3617111"/>
            <a:ext cx="90488" cy="97629"/>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p:cNvSpPr/>
          <p:nvPr/>
        </p:nvSpPr>
        <p:spPr>
          <a:xfrm flipH="1" flipV="1">
            <a:off x="8060536" y="3631074"/>
            <a:ext cx="90488" cy="97629"/>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204078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1686" y="1771649"/>
            <a:ext cx="5486666" cy="5086351"/>
          </a:xfrm>
          <a:prstGeom prst="rect">
            <a:avLst/>
          </a:prstGeom>
        </p:spPr>
      </p:pic>
      <p:sp>
        <p:nvSpPr>
          <p:cNvPr id="3" name="TextBox 2"/>
          <p:cNvSpPr txBox="1"/>
          <p:nvPr/>
        </p:nvSpPr>
        <p:spPr>
          <a:xfrm>
            <a:off x="1071563" y="785813"/>
            <a:ext cx="10101262" cy="1200329"/>
          </a:xfrm>
          <a:prstGeom prst="rect">
            <a:avLst/>
          </a:prstGeom>
          <a:noFill/>
        </p:spPr>
        <p:txBody>
          <a:bodyPr wrap="square" rtlCol="0">
            <a:spAutoFit/>
          </a:bodyPr>
          <a:lstStyle/>
          <a:p>
            <a:r>
              <a:rPr lang="en-GB" sz="2400" dirty="0"/>
              <a:t>Hot air balloons fly using exactly the same principle. The air inside the balloon is heated by a large gas burner. This makes the air inside the balloon warmer than the air around the outside of it.</a:t>
            </a:r>
          </a:p>
        </p:txBody>
      </p:sp>
      <p:sp>
        <p:nvSpPr>
          <p:cNvPr id="4" name="TextBox 3"/>
          <p:cNvSpPr txBox="1"/>
          <p:nvPr/>
        </p:nvSpPr>
        <p:spPr>
          <a:xfrm>
            <a:off x="7329488" y="2457450"/>
            <a:ext cx="3971925" cy="1323439"/>
          </a:xfrm>
          <a:prstGeom prst="rect">
            <a:avLst/>
          </a:prstGeom>
          <a:noFill/>
        </p:spPr>
        <p:txBody>
          <a:bodyPr wrap="square" rtlCol="0">
            <a:spAutoFit/>
          </a:bodyPr>
          <a:lstStyle/>
          <a:p>
            <a:r>
              <a:rPr lang="en-GB" sz="2000" dirty="0"/>
              <a:t>Warm air is less dense than cold air because the particles are more spread out. This means it is lighter so the balloon rises up.</a:t>
            </a:r>
          </a:p>
        </p:txBody>
      </p:sp>
      <p:cxnSp>
        <p:nvCxnSpPr>
          <p:cNvPr id="6" name="Straight Arrow Connector 5"/>
          <p:cNvCxnSpPr/>
          <p:nvPr/>
        </p:nvCxnSpPr>
        <p:spPr>
          <a:xfrm flipH="1">
            <a:off x="4972050" y="5614988"/>
            <a:ext cx="1943100" cy="28575"/>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7200900" y="5372100"/>
            <a:ext cx="2886075" cy="369332"/>
          </a:xfrm>
          <a:prstGeom prst="rect">
            <a:avLst/>
          </a:prstGeom>
          <a:noFill/>
        </p:spPr>
        <p:txBody>
          <a:bodyPr wrap="square" rtlCol="0">
            <a:spAutoFit/>
          </a:bodyPr>
          <a:lstStyle/>
          <a:p>
            <a:r>
              <a:rPr lang="en-GB" dirty="0"/>
              <a:t>Flame heating the air</a:t>
            </a:r>
          </a:p>
        </p:txBody>
      </p:sp>
    </p:spTree>
    <p:extLst>
      <p:ext uri="{BB962C8B-B14F-4D97-AF65-F5344CB8AC3E}">
        <p14:creationId xmlns:p14="http://schemas.microsoft.com/office/powerpoint/2010/main" val="23093351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3490" y="828675"/>
            <a:ext cx="9301162" cy="461665"/>
          </a:xfrm>
          <a:prstGeom prst="rect">
            <a:avLst/>
          </a:prstGeom>
          <a:noFill/>
        </p:spPr>
        <p:txBody>
          <a:bodyPr wrap="square" rtlCol="0">
            <a:spAutoFit/>
          </a:bodyPr>
          <a:lstStyle/>
          <a:p>
            <a:r>
              <a:rPr lang="en-GB" sz="2400" dirty="0"/>
              <a:t>What do you think gas particles would look like if you could see them?</a:t>
            </a:r>
          </a:p>
        </p:txBody>
      </p:sp>
      <p:sp>
        <p:nvSpPr>
          <p:cNvPr id="4" name="TextBox 3"/>
          <p:cNvSpPr txBox="1"/>
          <p:nvPr/>
        </p:nvSpPr>
        <p:spPr>
          <a:xfrm>
            <a:off x="1266221" y="4606150"/>
            <a:ext cx="4907850" cy="923330"/>
          </a:xfrm>
          <a:prstGeom prst="rect">
            <a:avLst/>
          </a:prstGeom>
          <a:noFill/>
        </p:spPr>
        <p:txBody>
          <a:bodyPr wrap="square" rtlCol="0">
            <a:spAutoFit/>
          </a:bodyPr>
          <a:lstStyle/>
          <a:p>
            <a:r>
              <a:rPr lang="en-GB" dirty="0"/>
              <a:t>In a solid, the particles are held tightly together with strong bonds between them. These particles do not move easily so a solid keeps its shape.</a:t>
            </a:r>
          </a:p>
        </p:txBody>
      </p:sp>
      <p:grpSp>
        <p:nvGrpSpPr>
          <p:cNvPr id="5" name="Group 4"/>
          <p:cNvGrpSpPr/>
          <p:nvPr/>
        </p:nvGrpSpPr>
        <p:grpSpPr>
          <a:xfrm>
            <a:off x="1882795" y="3421426"/>
            <a:ext cx="2635882" cy="957098"/>
            <a:chOff x="1953045" y="4186707"/>
            <a:chExt cx="2962734" cy="939982"/>
          </a:xfrm>
        </p:grpSpPr>
        <p:grpSp>
          <p:nvGrpSpPr>
            <p:cNvPr id="6" name="Group 5"/>
            <p:cNvGrpSpPr/>
            <p:nvPr/>
          </p:nvGrpSpPr>
          <p:grpSpPr>
            <a:xfrm>
              <a:off x="1953045" y="4195483"/>
              <a:ext cx="1475955" cy="931206"/>
              <a:chOff x="1589974" y="2164977"/>
              <a:chExt cx="2068189" cy="1367115"/>
            </a:xfrm>
          </p:grpSpPr>
          <p:grpSp>
            <p:nvGrpSpPr>
              <p:cNvPr id="36" name="Group 35"/>
              <p:cNvGrpSpPr/>
              <p:nvPr/>
            </p:nvGrpSpPr>
            <p:grpSpPr>
              <a:xfrm>
                <a:off x="1589974" y="2164977"/>
                <a:ext cx="2050260" cy="316005"/>
                <a:chOff x="1589974" y="2164977"/>
                <a:chExt cx="2050260" cy="316005"/>
              </a:xfrm>
            </p:grpSpPr>
            <p:sp>
              <p:nvSpPr>
                <p:cNvPr id="58" name="Oval 57"/>
                <p:cNvSpPr/>
                <p:nvPr/>
              </p:nvSpPr>
              <p:spPr>
                <a:xfrm>
                  <a:off x="158997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p:cNvSpPr/>
                <p:nvPr/>
              </p:nvSpPr>
              <p:spPr>
                <a:xfrm>
                  <a:off x="1940859" y="2169459"/>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p:cNvSpPr/>
                <p:nvPr/>
              </p:nvSpPr>
              <p:spPr>
                <a:xfrm>
                  <a:off x="229174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p:cNvSpPr/>
                <p:nvPr/>
              </p:nvSpPr>
              <p:spPr>
                <a:xfrm>
                  <a:off x="2642629" y="2164977"/>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Oval 61"/>
                <p:cNvSpPr/>
                <p:nvPr/>
              </p:nvSpPr>
              <p:spPr>
                <a:xfrm>
                  <a:off x="299351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3" name="Oval 62"/>
                <p:cNvSpPr/>
                <p:nvPr/>
              </p:nvSpPr>
              <p:spPr>
                <a:xfrm>
                  <a:off x="3344399"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7" name="Group 36"/>
              <p:cNvGrpSpPr/>
              <p:nvPr/>
            </p:nvGrpSpPr>
            <p:grpSpPr>
              <a:xfrm>
                <a:off x="1589974" y="2505636"/>
                <a:ext cx="2050260" cy="316005"/>
                <a:chOff x="1589974" y="2164977"/>
                <a:chExt cx="2050260" cy="316005"/>
              </a:xfrm>
            </p:grpSpPr>
            <p:sp>
              <p:nvSpPr>
                <p:cNvPr id="52" name="Oval 51"/>
                <p:cNvSpPr/>
                <p:nvPr/>
              </p:nvSpPr>
              <p:spPr>
                <a:xfrm>
                  <a:off x="158997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p:cNvSpPr/>
                <p:nvPr/>
              </p:nvSpPr>
              <p:spPr>
                <a:xfrm>
                  <a:off x="1940859" y="2169459"/>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p:cNvSpPr/>
                <p:nvPr/>
              </p:nvSpPr>
              <p:spPr>
                <a:xfrm>
                  <a:off x="229174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p:cNvSpPr/>
                <p:nvPr/>
              </p:nvSpPr>
              <p:spPr>
                <a:xfrm>
                  <a:off x="2642629" y="2164977"/>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p:cNvSpPr/>
                <p:nvPr/>
              </p:nvSpPr>
              <p:spPr>
                <a:xfrm>
                  <a:off x="299351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p:cNvSpPr/>
                <p:nvPr/>
              </p:nvSpPr>
              <p:spPr>
                <a:xfrm>
                  <a:off x="3344399"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8" name="Group 37"/>
              <p:cNvGrpSpPr/>
              <p:nvPr/>
            </p:nvGrpSpPr>
            <p:grpSpPr>
              <a:xfrm>
                <a:off x="1589974" y="2861982"/>
                <a:ext cx="2050260" cy="316005"/>
                <a:chOff x="1589974" y="2164977"/>
                <a:chExt cx="2050260" cy="316005"/>
              </a:xfrm>
            </p:grpSpPr>
            <p:sp>
              <p:nvSpPr>
                <p:cNvPr id="46" name="Oval 45"/>
                <p:cNvSpPr/>
                <p:nvPr/>
              </p:nvSpPr>
              <p:spPr>
                <a:xfrm>
                  <a:off x="158997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p:cNvSpPr/>
                <p:nvPr/>
              </p:nvSpPr>
              <p:spPr>
                <a:xfrm>
                  <a:off x="1940859" y="2169459"/>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p:cNvSpPr/>
                <p:nvPr/>
              </p:nvSpPr>
              <p:spPr>
                <a:xfrm>
                  <a:off x="229174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p:cNvSpPr/>
                <p:nvPr/>
              </p:nvSpPr>
              <p:spPr>
                <a:xfrm>
                  <a:off x="2642629" y="2164977"/>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p:cNvSpPr/>
                <p:nvPr/>
              </p:nvSpPr>
              <p:spPr>
                <a:xfrm>
                  <a:off x="299351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p:cNvSpPr/>
                <p:nvPr/>
              </p:nvSpPr>
              <p:spPr>
                <a:xfrm>
                  <a:off x="3344399"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9" name="Group 38"/>
              <p:cNvGrpSpPr/>
              <p:nvPr/>
            </p:nvGrpSpPr>
            <p:grpSpPr>
              <a:xfrm>
                <a:off x="1607903" y="3216087"/>
                <a:ext cx="2050260" cy="316005"/>
                <a:chOff x="1589974" y="2164977"/>
                <a:chExt cx="2050260" cy="316005"/>
              </a:xfrm>
            </p:grpSpPr>
            <p:sp>
              <p:nvSpPr>
                <p:cNvPr id="40" name="Oval 39"/>
                <p:cNvSpPr/>
                <p:nvPr/>
              </p:nvSpPr>
              <p:spPr>
                <a:xfrm>
                  <a:off x="158997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p:cNvSpPr/>
                <p:nvPr/>
              </p:nvSpPr>
              <p:spPr>
                <a:xfrm>
                  <a:off x="1940859" y="2169459"/>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p:cNvSpPr/>
                <p:nvPr/>
              </p:nvSpPr>
              <p:spPr>
                <a:xfrm>
                  <a:off x="229174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p:cNvSpPr/>
                <p:nvPr/>
              </p:nvSpPr>
              <p:spPr>
                <a:xfrm>
                  <a:off x="2642629" y="2164977"/>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p:cNvSpPr/>
                <p:nvPr/>
              </p:nvSpPr>
              <p:spPr>
                <a:xfrm>
                  <a:off x="299351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p:cNvSpPr/>
                <p:nvPr/>
              </p:nvSpPr>
              <p:spPr>
                <a:xfrm>
                  <a:off x="3344399"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nvGrpSpPr>
            <p:cNvPr id="7" name="Group 6"/>
            <p:cNvGrpSpPr/>
            <p:nvPr/>
          </p:nvGrpSpPr>
          <p:grpSpPr>
            <a:xfrm>
              <a:off x="3439824" y="4186707"/>
              <a:ext cx="1475955" cy="931206"/>
              <a:chOff x="1589974" y="2164977"/>
              <a:chExt cx="2068189" cy="1367115"/>
            </a:xfrm>
          </p:grpSpPr>
          <p:grpSp>
            <p:nvGrpSpPr>
              <p:cNvPr id="8" name="Group 7"/>
              <p:cNvGrpSpPr/>
              <p:nvPr/>
            </p:nvGrpSpPr>
            <p:grpSpPr>
              <a:xfrm>
                <a:off x="1589974" y="2164977"/>
                <a:ext cx="2050260" cy="316005"/>
                <a:chOff x="1589974" y="2164977"/>
                <a:chExt cx="2050260" cy="316005"/>
              </a:xfrm>
            </p:grpSpPr>
            <p:sp>
              <p:nvSpPr>
                <p:cNvPr id="30" name="Oval 29"/>
                <p:cNvSpPr/>
                <p:nvPr/>
              </p:nvSpPr>
              <p:spPr>
                <a:xfrm>
                  <a:off x="158997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p:cNvSpPr/>
                <p:nvPr/>
              </p:nvSpPr>
              <p:spPr>
                <a:xfrm>
                  <a:off x="1940859" y="2169459"/>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p:cNvSpPr/>
                <p:nvPr/>
              </p:nvSpPr>
              <p:spPr>
                <a:xfrm>
                  <a:off x="229174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p:cNvSpPr/>
                <p:nvPr/>
              </p:nvSpPr>
              <p:spPr>
                <a:xfrm>
                  <a:off x="2642629" y="2164977"/>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p:cNvSpPr/>
                <p:nvPr/>
              </p:nvSpPr>
              <p:spPr>
                <a:xfrm>
                  <a:off x="299351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p:cNvSpPr/>
                <p:nvPr/>
              </p:nvSpPr>
              <p:spPr>
                <a:xfrm>
                  <a:off x="3344399"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 name="Group 8"/>
              <p:cNvGrpSpPr/>
              <p:nvPr/>
            </p:nvGrpSpPr>
            <p:grpSpPr>
              <a:xfrm>
                <a:off x="1589974" y="2505636"/>
                <a:ext cx="2050260" cy="316005"/>
                <a:chOff x="1589974" y="2164977"/>
                <a:chExt cx="2050260" cy="316005"/>
              </a:xfrm>
            </p:grpSpPr>
            <p:sp>
              <p:nvSpPr>
                <p:cNvPr id="24" name="Oval 23"/>
                <p:cNvSpPr/>
                <p:nvPr/>
              </p:nvSpPr>
              <p:spPr>
                <a:xfrm>
                  <a:off x="158997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1940859" y="2169459"/>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229174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2642629" y="2164977"/>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299351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p:cNvSpPr/>
                <p:nvPr/>
              </p:nvSpPr>
              <p:spPr>
                <a:xfrm>
                  <a:off x="3344399"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0" name="Group 9"/>
              <p:cNvGrpSpPr/>
              <p:nvPr/>
            </p:nvGrpSpPr>
            <p:grpSpPr>
              <a:xfrm>
                <a:off x="1589974" y="2861982"/>
                <a:ext cx="2050260" cy="316005"/>
                <a:chOff x="1589974" y="2164977"/>
                <a:chExt cx="2050260" cy="316005"/>
              </a:xfrm>
            </p:grpSpPr>
            <p:sp>
              <p:nvSpPr>
                <p:cNvPr id="18" name="Oval 17"/>
                <p:cNvSpPr/>
                <p:nvPr/>
              </p:nvSpPr>
              <p:spPr>
                <a:xfrm>
                  <a:off x="158997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1940859" y="2169459"/>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229174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2642629" y="2164977"/>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299351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3344399"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Group 10"/>
              <p:cNvGrpSpPr/>
              <p:nvPr/>
            </p:nvGrpSpPr>
            <p:grpSpPr>
              <a:xfrm>
                <a:off x="1607903" y="3216087"/>
                <a:ext cx="2050260" cy="316005"/>
                <a:chOff x="1589974" y="2164977"/>
                <a:chExt cx="2050260" cy="316005"/>
              </a:xfrm>
            </p:grpSpPr>
            <p:sp>
              <p:nvSpPr>
                <p:cNvPr id="12" name="Oval 11"/>
                <p:cNvSpPr/>
                <p:nvPr/>
              </p:nvSpPr>
              <p:spPr>
                <a:xfrm>
                  <a:off x="158997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1940859" y="2169459"/>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229174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2642629" y="2164977"/>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2993514"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3344399" y="2171700"/>
                  <a:ext cx="295835" cy="309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grpSp>
        <p:nvGrpSpPr>
          <p:cNvPr id="64" name="Group 63"/>
          <p:cNvGrpSpPr/>
          <p:nvPr/>
        </p:nvGrpSpPr>
        <p:grpSpPr>
          <a:xfrm>
            <a:off x="7594496" y="2727843"/>
            <a:ext cx="2300000" cy="1736574"/>
            <a:chOff x="6683913" y="4047565"/>
            <a:chExt cx="2300000" cy="1736574"/>
          </a:xfrm>
        </p:grpSpPr>
        <p:cxnSp>
          <p:nvCxnSpPr>
            <p:cNvPr id="65" name="Straight Connector 64"/>
            <p:cNvCxnSpPr/>
            <p:nvPr/>
          </p:nvCxnSpPr>
          <p:spPr>
            <a:xfrm>
              <a:off x="6683913" y="4047565"/>
              <a:ext cx="538526" cy="171561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a:off x="7207623" y="5763184"/>
              <a:ext cx="1204207"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flipH="1">
              <a:off x="8414263" y="4047565"/>
              <a:ext cx="569650" cy="1736574"/>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Oval 67"/>
            <p:cNvSpPr/>
            <p:nvPr/>
          </p:nvSpPr>
          <p:spPr>
            <a:xfrm>
              <a:off x="8162994" y="5228662"/>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p:cNvSpPr/>
            <p:nvPr/>
          </p:nvSpPr>
          <p:spPr>
            <a:xfrm>
              <a:off x="7507940" y="5126688"/>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p:cNvSpPr/>
            <p:nvPr/>
          </p:nvSpPr>
          <p:spPr>
            <a:xfrm>
              <a:off x="7137166" y="5064494"/>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a:off x="8321924" y="5322009"/>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a:off x="7915835" y="5517775"/>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Oval 72"/>
            <p:cNvSpPr/>
            <p:nvPr/>
          </p:nvSpPr>
          <p:spPr>
            <a:xfrm>
              <a:off x="7736540" y="5253315"/>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4" name="Oval 73"/>
            <p:cNvSpPr/>
            <p:nvPr/>
          </p:nvSpPr>
          <p:spPr>
            <a:xfrm>
              <a:off x="7328645" y="5462865"/>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p:cNvSpPr/>
            <p:nvPr/>
          </p:nvSpPr>
          <p:spPr>
            <a:xfrm>
              <a:off x="7581264" y="5520016"/>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p:cNvSpPr/>
            <p:nvPr/>
          </p:nvSpPr>
          <p:spPr>
            <a:xfrm>
              <a:off x="7167280" y="5309905"/>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a:off x="8232535" y="4939548"/>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Oval 77"/>
            <p:cNvSpPr/>
            <p:nvPr/>
          </p:nvSpPr>
          <p:spPr>
            <a:xfrm>
              <a:off x="8011225" y="4902951"/>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p:cNvSpPr/>
            <p:nvPr/>
          </p:nvSpPr>
          <p:spPr>
            <a:xfrm>
              <a:off x="7665453" y="4933949"/>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a:off x="7910437" y="5086346"/>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p:cNvSpPr/>
            <p:nvPr/>
          </p:nvSpPr>
          <p:spPr>
            <a:xfrm>
              <a:off x="8370859" y="5104275"/>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p:cNvSpPr/>
            <p:nvPr/>
          </p:nvSpPr>
          <p:spPr>
            <a:xfrm>
              <a:off x="8076250" y="4673689"/>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Oval 82"/>
            <p:cNvSpPr/>
            <p:nvPr/>
          </p:nvSpPr>
          <p:spPr>
            <a:xfrm>
              <a:off x="8318929" y="4663323"/>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4" name="Oval 83"/>
            <p:cNvSpPr/>
            <p:nvPr/>
          </p:nvSpPr>
          <p:spPr>
            <a:xfrm>
              <a:off x="8220323" y="5528981"/>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Oval 84"/>
            <p:cNvSpPr/>
            <p:nvPr/>
          </p:nvSpPr>
          <p:spPr>
            <a:xfrm>
              <a:off x="7889253" y="4796951"/>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Oval 85"/>
            <p:cNvSpPr/>
            <p:nvPr/>
          </p:nvSpPr>
          <p:spPr>
            <a:xfrm>
              <a:off x="7491616" y="4784480"/>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Oval 86"/>
            <p:cNvSpPr/>
            <p:nvPr/>
          </p:nvSpPr>
          <p:spPr>
            <a:xfrm>
              <a:off x="7036863" y="4841031"/>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p:cNvSpPr/>
            <p:nvPr/>
          </p:nvSpPr>
          <p:spPr>
            <a:xfrm>
              <a:off x="7338414" y="4997535"/>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9" name="Oval 88"/>
            <p:cNvSpPr/>
            <p:nvPr/>
          </p:nvSpPr>
          <p:spPr>
            <a:xfrm>
              <a:off x="8467163" y="4796951"/>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Oval 89"/>
            <p:cNvSpPr/>
            <p:nvPr/>
          </p:nvSpPr>
          <p:spPr>
            <a:xfrm>
              <a:off x="7716684" y="4617568"/>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1" name="Oval 90"/>
            <p:cNvSpPr/>
            <p:nvPr/>
          </p:nvSpPr>
          <p:spPr>
            <a:xfrm>
              <a:off x="7812740" y="5431488"/>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2" name="Oval 91"/>
            <p:cNvSpPr/>
            <p:nvPr/>
          </p:nvSpPr>
          <p:spPr>
            <a:xfrm>
              <a:off x="6984953" y="4617568"/>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3" name="Oval 92"/>
            <p:cNvSpPr/>
            <p:nvPr/>
          </p:nvSpPr>
          <p:spPr>
            <a:xfrm>
              <a:off x="7229082" y="4739240"/>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4" name="Flowchart: Manual Operation 93"/>
            <p:cNvSpPr/>
            <p:nvPr/>
          </p:nvSpPr>
          <p:spPr>
            <a:xfrm>
              <a:off x="6838077" y="4622644"/>
              <a:ext cx="1936507" cy="1136840"/>
            </a:xfrm>
            <a:prstGeom prst="flowChartManualOperation">
              <a:avLst/>
            </a:prstGeom>
            <a:solidFill>
              <a:srgbClr val="BDD7EE">
                <a:alpha val="43137"/>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5" name="Oval 94"/>
            <p:cNvSpPr/>
            <p:nvPr/>
          </p:nvSpPr>
          <p:spPr>
            <a:xfrm>
              <a:off x="7985386" y="4595642"/>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Oval 95"/>
            <p:cNvSpPr/>
            <p:nvPr/>
          </p:nvSpPr>
          <p:spPr>
            <a:xfrm>
              <a:off x="7451910" y="5431488"/>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Oval 96"/>
            <p:cNvSpPr/>
            <p:nvPr/>
          </p:nvSpPr>
          <p:spPr>
            <a:xfrm>
              <a:off x="8556810" y="4627191"/>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8" name="Oval 97"/>
            <p:cNvSpPr/>
            <p:nvPr/>
          </p:nvSpPr>
          <p:spPr>
            <a:xfrm>
              <a:off x="7393287" y="4635311"/>
              <a:ext cx="179295" cy="1860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9" name="TextBox 98"/>
          <p:cNvSpPr txBox="1"/>
          <p:nvPr/>
        </p:nvSpPr>
        <p:spPr>
          <a:xfrm>
            <a:off x="6427512" y="4613309"/>
            <a:ext cx="5403974" cy="1973752"/>
          </a:xfrm>
          <a:prstGeom prst="rect">
            <a:avLst/>
          </a:prstGeom>
          <a:noFill/>
        </p:spPr>
        <p:txBody>
          <a:bodyPr wrap="square" rtlCol="0">
            <a:spAutoFit/>
          </a:bodyPr>
          <a:lstStyle/>
          <a:p>
            <a:r>
              <a:rPr lang="en-GB" dirty="0"/>
              <a:t>In a liquid, the particles are not held so tightly together because they have weaker bonds between them. This makes them more free to move around so liquids can flow. But a liquid can’t hold its shape unless it is in a container. </a:t>
            </a:r>
          </a:p>
          <a:p>
            <a:endParaRPr lang="en-GB" sz="2800" b="1" dirty="0"/>
          </a:p>
        </p:txBody>
      </p:sp>
      <p:sp>
        <p:nvSpPr>
          <p:cNvPr id="100" name="TextBox 99"/>
          <p:cNvSpPr txBox="1"/>
          <p:nvPr/>
        </p:nvSpPr>
        <p:spPr>
          <a:xfrm>
            <a:off x="1133005" y="3785090"/>
            <a:ext cx="844795" cy="370961"/>
          </a:xfrm>
          <a:prstGeom prst="rect">
            <a:avLst/>
          </a:prstGeom>
          <a:noFill/>
        </p:spPr>
        <p:txBody>
          <a:bodyPr wrap="square" rtlCol="0">
            <a:spAutoFit/>
          </a:bodyPr>
          <a:lstStyle/>
          <a:p>
            <a:r>
              <a:rPr lang="en-GB" b="1" dirty="0"/>
              <a:t>Solid</a:t>
            </a:r>
          </a:p>
        </p:txBody>
      </p:sp>
      <p:sp>
        <p:nvSpPr>
          <p:cNvPr id="101" name="TextBox 100"/>
          <p:cNvSpPr txBox="1"/>
          <p:nvPr/>
        </p:nvSpPr>
        <p:spPr>
          <a:xfrm>
            <a:off x="7059554" y="3950525"/>
            <a:ext cx="844795" cy="370961"/>
          </a:xfrm>
          <a:prstGeom prst="rect">
            <a:avLst/>
          </a:prstGeom>
          <a:noFill/>
        </p:spPr>
        <p:txBody>
          <a:bodyPr wrap="square" rtlCol="0">
            <a:spAutoFit/>
          </a:bodyPr>
          <a:lstStyle/>
          <a:p>
            <a:r>
              <a:rPr lang="en-GB" b="1" dirty="0"/>
              <a:t>Liquid</a:t>
            </a:r>
          </a:p>
        </p:txBody>
      </p:sp>
      <p:sp>
        <p:nvSpPr>
          <p:cNvPr id="102" name="Oval 101"/>
          <p:cNvSpPr/>
          <p:nvPr/>
        </p:nvSpPr>
        <p:spPr>
          <a:xfrm>
            <a:off x="6402672" y="2905383"/>
            <a:ext cx="128588" cy="100012"/>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3" name="Oval 102"/>
          <p:cNvSpPr/>
          <p:nvPr/>
        </p:nvSpPr>
        <p:spPr>
          <a:xfrm>
            <a:off x="10025062" y="5967413"/>
            <a:ext cx="128588" cy="100012"/>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4" name="Oval 103"/>
          <p:cNvSpPr/>
          <p:nvPr/>
        </p:nvSpPr>
        <p:spPr>
          <a:xfrm>
            <a:off x="5981189" y="618673"/>
            <a:ext cx="128588" cy="100012"/>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 name="Oval 104"/>
          <p:cNvSpPr/>
          <p:nvPr/>
        </p:nvSpPr>
        <p:spPr>
          <a:xfrm>
            <a:off x="9557040" y="4329161"/>
            <a:ext cx="128588" cy="100012"/>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6" name="Oval 105"/>
          <p:cNvSpPr/>
          <p:nvPr/>
        </p:nvSpPr>
        <p:spPr>
          <a:xfrm>
            <a:off x="10684158" y="1550879"/>
            <a:ext cx="128588" cy="100012"/>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Oval 106"/>
          <p:cNvSpPr/>
          <p:nvPr/>
        </p:nvSpPr>
        <p:spPr>
          <a:xfrm>
            <a:off x="8806562" y="2434479"/>
            <a:ext cx="128588" cy="100012"/>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Oval 107"/>
          <p:cNvSpPr/>
          <p:nvPr/>
        </p:nvSpPr>
        <p:spPr>
          <a:xfrm>
            <a:off x="7344660" y="1597826"/>
            <a:ext cx="128588" cy="100012"/>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Oval 108"/>
          <p:cNvSpPr/>
          <p:nvPr/>
        </p:nvSpPr>
        <p:spPr>
          <a:xfrm>
            <a:off x="1004417" y="946049"/>
            <a:ext cx="128588" cy="100012"/>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0" name="Oval 109"/>
          <p:cNvSpPr/>
          <p:nvPr/>
        </p:nvSpPr>
        <p:spPr>
          <a:xfrm>
            <a:off x="1727728" y="2468694"/>
            <a:ext cx="128588" cy="100012"/>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p:cNvSpPr/>
          <p:nvPr/>
        </p:nvSpPr>
        <p:spPr>
          <a:xfrm>
            <a:off x="2908844" y="1526902"/>
            <a:ext cx="128588" cy="100012"/>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p:cNvSpPr/>
          <p:nvPr/>
        </p:nvSpPr>
        <p:spPr>
          <a:xfrm>
            <a:off x="3484882" y="2786063"/>
            <a:ext cx="128588" cy="100012"/>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p:cNvSpPr/>
          <p:nvPr/>
        </p:nvSpPr>
        <p:spPr>
          <a:xfrm>
            <a:off x="4600005" y="1496593"/>
            <a:ext cx="128588" cy="100012"/>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4" name="Oval 113"/>
          <p:cNvSpPr/>
          <p:nvPr/>
        </p:nvSpPr>
        <p:spPr>
          <a:xfrm>
            <a:off x="5135891" y="2497575"/>
            <a:ext cx="128588" cy="100012"/>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5" name="Oval 114"/>
          <p:cNvSpPr/>
          <p:nvPr/>
        </p:nvSpPr>
        <p:spPr>
          <a:xfrm>
            <a:off x="5540883" y="4186146"/>
            <a:ext cx="128588" cy="100012"/>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Oval 115"/>
          <p:cNvSpPr/>
          <p:nvPr/>
        </p:nvSpPr>
        <p:spPr>
          <a:xfrm>
            <a:off x="7368188" y="3740321"/>
            <a:ext cx="128588" cy="100012"/>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7" name="Oval 116"/>
          <p:cNvSpPr/>
          <p:nvPr/>
        </p:nvSpPr>
        <p:spPr>
          <a:xfrm>
            <a:off x="575978" y="4777629"/>
            <a:ext cx="128588" cy="100012"/>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8" name="Oval 117"/>
          <p:cNvSpPr/>
          <p:nvPr/>
        </p:nvSpPr>
        <p:spPr>
          <a:xfrm>
            <a:off x="3088346" y="5756473"/>
            <a:ext cx="128588" cy="100012"/>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Oval 118"/>
          <p:cNvSpPr/>
          <p:nvPr/>
        </p:nvSpPr>
        <p:spPr>
          <a:xfrm>
            <a:off x="6109777" y="5496862"/>
            <a:ext cx="128588" cy="100012"/>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0" name="Oval 119"/>
          <p:cNvSpPr/>
          <p:nvPr/>
        </p:nvSpPr>
        <p:spPr>
          <a:xfrm>
            <a:off x="10687429" y="2991691"/>
            <a:ext cx="128588" cy="100012"/>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1" name="TextBox 120"/>
          <p:cNvSpPr txBox="1"/>
          <p:nvPr/>
        </p:nvSpPr>
        <p:spPr>
          <a:xfrm>
            <a:off x="2403090" y="1600628"/>
            <a:ext cx="6967999" cy="400110"/>
          </a:xfrm>
          <a:prstGeom prst="rect">
            <a:avLst/>
          </a:prstGeom>
          <a:solidFill>
            <a:srgbClr val="BDD7EE">
              <a:alpha val="45098"/>
            </a:srgbClr>
          </a:solidFill>
        </p:spPr>
        <p:txBody>
          <a:bodyPr wrap="square" rtlCol="0">
            <a:spAutoFit/>
          </a:bodyPr>
          <a:lstStyle/>
          <a:p>
            <a:r>
              <a:rPr lang="en-GB" sz="2000" dirty="0"/>
              <a:t>Gas particles spread themselves out into the space available.</a:t>
            </a:r>
          </a:p>
        </p:txBody>
      </p:sp>
    </p:spTree>
    <p:extLst>
      <p:ext uri="{BB962C8B-B14F-4D97-AF65-F5344CB8AC3E}">
        <p14:creationId xmlns:p14="http://schemas.microsoft.com/office/powerpoint/2010/main" val="1087455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102"/>
                                        </p:tgtEl>
                                        <p:attrNameLst>
                                          <p:attrName>style.visibility</p:attrName>
                                        </p:attrNameLst>
                                      </p:cBhvr>
                                      <p:to>
                                        <p:strVal val="visible"/>
                                      </p:to>
                                    </p:set>
                                    <p:animEffect transition="in" filter="fade">
                                      <p:cBhvr>
                                        <p:cTn id="7" dur="1000"/>
                                        <p:tgtEl>
                                          <p:spTgt spid="102"/>
                                        </p:tgtEl>
                                      </p:cBhvr>
                                    </p:animEffect>
                                    <p:anim calcmode="lin" valueType="num">
                                      <p:cBhvr>
                                        <p:cTn id="8" dur="1000" fill="hold"/>
                                        <p:tgtEl>
                                          <p:spTgt spid="102"/>
                                        </p:tgtEl>
                                        <p:attrNameLst>
                                          <p:attrName>ppt_x</p:attrName>
                                        </p:attrNameLst>
                                      </p:cBhvr>
                                      <p:tavLst>
                                        <p:tav tm="0">
                                          <p:val>
                                            <p:strVal val="#ppt_x"/>
                                          </p:val>
                                        </p:tav>
                                        <p:tav tm="100000">
                                          <p:val>
                                            <p:strVal val="#ppt_x"/>
                                          </p:val>
                                        </p:tav>
                                      </p:tavLst>
                                    </p:anim>
                                    <p:anim calcmode="lin" valueType="num">
                                      <p:cBhvr>
                                        <p:cTn id="9" dur="1000" fill="hold"/>
                                        <p:tgtEl>
                                          <p:spTgt spid="10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03"/>
                                        </p:tgtEl>
                                        <p:attrNameLst>
                                          <p:attrName>style.visibility</p:attrName>
                                        </p:attrNameLst>
                                      </p:cBhvr>
                                      <p:to>
                                        <p:strVal val="visible"/>
                                      </p:to>
                                    </p:set>
                                    <p:animEffect transition="in" filter="fade">
                                      <p:cBhvr>
                                        <p:cTn id="12" dur="1000"/>
                                        <p:tgtEl>
                                          <p:spTgt spid="103"/>
                                        </p:tgtEl>
                                      </p:cBhvr>
                                    </p:animEffect>
                                    <p:anim calcmode="lin" valueType="num">
                                      <p:cBhvr>
                                        <p:cTn id="13" dur="1000" fill="hold"/>
                                        <p:tgtEl>
                                          <p:spTgt spid="103"/>
                                        </p:tgtEl>
                                        <p:attrNameLst>
                                          <p:attrName>ppt_x</p:attrName>
                                        </p:attrNameLst>
                                      </p:cBhvr>
                                      <p:tavLst>
                                        <p:tav tm="0">
                                          <p:val>
                                            <p:strVal val="#ppt_x"/>
                                          </p:val>
                                        </p:tav>
                                        <p:tav tm="100000">
                                          <p:val>
                                            <p:strVal val="#ppt_x"/>
                                          </p:val>
                                        </p:tav>
                                      </p:tavLst>
                                    </p:anim>
                                    <p:anim calcmode="lin" valueType="num">
                                      <p:cBhvr>
                                        <p:cTn id="14" dur="1000" fill="hold"/>
                                        <p:tgtEl>
                                          <p:spTgt spid="103"/>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104"/>
                                        </p:tgtEl>
                                        <p:attrNameLst>
                                          <p:attrName>style.visibility</p:attrName>
                                        </p:attrNameLst>
                                      </p:cBhvr>
                                      <p:to>
                                        <p:strVal val="visible"/>
                                      </p:to>
                                    </p:set>
                                    <p:animEffect transition="in" filter="fade">
                                      <p:cBhvr>
                                        <p:cTn id="17" dur="1000"/>
                                        <p:tgtEl>
                                          <p:spTgt spid="104"/>
                                        </p:tgtEl>
                                      </p:cBhvr>
                                    </p:animEffect>
                                    <p:anim calcmode="lin" valueType="num">
                                      <p:cBhvr>
                                        <p:cTn id="18" dur="1000" fill="hold"/>
                                        <p:tgtEl>
                                          <p:spTgt spid="104"/>
                                        </p:tgtEl>
                                        <p:attrNameLst>
                                          <p:attrName>ppt_x</p:attrName>
                                        </p:attrNameLst>
                                      </p:cBhvr>
                                      <p:tavLst>
                                        <p:tav tm="0">
                                          <p:val>
                                            <p:strVal val="#ppt_x"/>
                                          </p:val>
                                        </p:tav>
                                        <p:tav tm="100000">
                                          <p:val>
                                            <p:strVal val="#ppt_x"/>
                                          </p:val>
                                        </p:tav>
                                      </p:tavLst>
                                    </p:anim>
                                    <p:anim calcmode="lin" valueType="num">
                                      <p:cBhvr>
                                        <p:cTn id="19" dur="1000" fill="hold"/>
                                        <p:tgtEl>
                                          <p:spTgt spid="104"/>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105"/>
                                        </p:tgtEl>
                                        <p:attrNameLst>
                                          <p:attrName>style.visibility</p:attrName>
                                        </p:attrNameLst>
                                      </p:cBhvr>
                                      <p:to>
                                        <p:strVal val="visible"/>
                                      </p:to>
                                    </p:set>
                                    <p:animEffect transition="in" filter="fade">
                                      <p:cBhvr>
                                        <p:cTn id="22" dur="1000"/>
                                        <p:tgtEl>
                                          <p:spTgt spid="105"/>
                                        </p:tgtEl>
                                      </p:cBhvr>
                                    </p:animEffect>
                                    <p:anim calcmode="lin" valueType="num">
                                      <p:cBhvr>
                                        <p:cTn id="23" dur="1000" fill="hold"/>
                                        <p:tgtEl>
                                          <p:spTgt spid="105"/>
                                        </p:tgtEl>
                                        <p:attrNameLst>
                                          <p:attrName>ppt_x</p:attrName>
                                        </p:attrNameLst>
                                      </p:cBhvr>
                                      <p:tavLst>
                                        <p:tav tm="0">
                                          <p:val>
                                            <p:strVal val="#ppt_x"/>
                                          </p:val>
                                        </p:tav>
                                        <p:tav tm="100000">
                                          <p:val>
                                            <p:strVal val="#ppt_x"/>
                                          </p:val>
                                        </p:tav>
                                      </p:tavLst>
                                    </p:anim>
                                    <p:anim calcmode="lin" valueType="num">
                                      <p:cBhvr>
                                        <p:cTn id="24" dur="1000" fill="hold"/>
                                        <p:tgtEl>
                                          <p:spTgt spid="105"/>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106"/>
                                        </p:tgtEl>
                                        <p:attrNameLst>
                                          <p:attrName>style.visibility</p:attrName>
                                        </p:attrNameLst>
                                      </p:cBhvr>
                                      <p:to>
                                        <p:strVal val="visible"/>
                                      </p:to>
                                    </p:set>
                                    <p:animEffect transition="in" filter="fade">
                                      <p:cBhvr>
                                        <p:cTn id="27" dur="1000"/>
                                        <p:tgtEl>
                                          <p:spTgt spid="106"/>
                                        </p:tgtEl>
                                      </p:cBhvr>
                                    </p:animEffect>
                                    <p:anim calcmode="lin" valueType="num">
                                      <p:cBhvr>
                                        <p:cTn id="28" dur="1000" fill="hold"/>
                                        <p:tgtEl>
                                          <p:spTgt spid="106"/>
                                        </p:tgtEl>
                                        <p:attrNameLst>
                                          <p:attrName>ppt_x</p:attrName>
                                        </p:attrNameLst>
                                      </p:cBhvr>
                                      <p:tavLst>
                                        <p:tav tm="0">
                                          <p:val>
                                            <p:strVal val="#ppt_x"/>
                                          </p:val>
                                        </p:tav>
                                        <p:tav tm="100000">
                                          <p:val>
                                            <p:strVal val="#ppt_x"/>
                                          </p:val>
                                        </p:tav>
                                      </p:tavLst>
                                    </p:anim>
                                    <p:anim calcmode="lin" valueType="num">
                                      <p:cBhvr>
                                        <p:cTn id="29" dur="1000" fill="hold"/>
                                        <p:tgtEl>
                                          <p:spTgt spid="106"/>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107"/>
                                        </p:tgtEl>
                                        <p:attrNameLst>
                                          <p:attrName>style.visibility</p:attrName>
                                        </p:attrNameLst>
                                      </p:cBhvr>
                                      <p:to>
                                        <p:strVal val="visible"/>
                                      </p:to>
                                    </p:set>
                                    <p:animEffect transition="in" filter="fade">
                                      <p:cBhvr>
                                        <p:cTn id="32" dur="1000"/>
                                        <p:tgtEl>
                                          <p:spTgt spid="107"/>
                                        </p:tgtEl>
                                      </p:cBhvr>
                                    </p:animEffect>
                                    <p:anim calcmode="lin" valueType="num">
                                      <p:cBhvr>
                                        <p:cTn id="33" dur="1000" fill="hold"/>
                                        <p:tgtEl>
                                          <p:spTgt spid="107"/>
                                        </p:tgtEl>
                                        <p:attrNameLst>
                                          <p:attrName>ppt_x</p:attrName>
                                        </p:attrNameLst>
                                      </p:cBhvr>
                                      <p:tavLst>
                                        <p:tav tm="0">
                                          <p:val>
                                            <p:strVal val="#ppt_x"/>
                                          </p:val>
                                        </p:tav>
                                        <p:tav tm="100000">
                                          <p:val>
                                            <p:strVal val="#ppt_x"/>
                                          </p:val>
                                        </p:tav>
                                      </p:tavLst>
                                    </p:anim>
                                    <p:anim calcmode="lin" valueType="num">
                                      <p:cBhvr>
                                        <p:cTn id="34" dur="1000" fill="hold"/>
                                        <p:tgtEl>
                                          <p:spTgt spid="107"/>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108"/>
                                        </p:tgtEl>
                                        <p:attrNameLst>
                                          <p:attrName>style.visibility</p:attrName>
                                        </p:attrNameLst>
                                      </p:cBhvr>
                                      <p:to>
                                        <p:strVal val="visible"/>
                                      </p:to>
                                    </p:set>
                                    <p:animEffect transition="in" filter="fade">
                                      <p:cBhvr>
                                        <p:cTn id="37" dur="1000"/>
                                        <p:tgtEl>
                                          <p:spTgt spid="108"/>
                                        </p:tgtEl>
                                      </p:cBhvr>
                                    </p:animEffect>
                                    <p:anim calcmode="lin" valueType="num">
                                      <p:cBhvr>
                                        <p:cTn id="38" dur="1000" fill="hold"/>
                                        <p:tgtEl>
                                          <p:spTgt spid="108"/>
                                        </p:tgtEl>
                                        <p:attrNameLst>
                                          <p:attrName>ppt_x</p:attrName>
                                        </p:attrNameLst>
                                      </p:cBhvr>
                                      <p:tavLst>
                                        <p:tav tm="0">
                                          <p:val>
                                            <p:strVal val="#ppt_x"/>
                                          </p:val>
                                        </p:tav>
                                        <p:tav tm="100000">
                                          <p:val>
                                            <p:strVal val="#ppt_x"/>
                                          </p:val>
                                        </p:tav>
                                      </p:tavLst>
                                    </p:anim>
                                    <p:anim calcmode="lin" valueType="num">
                                      <p:cBhvr>
                                        <p:cTn id="39" dur="1000" fill="hold"/>
                                        <p:tgtEl>
                                          <p:spTgt spid="108"/>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0"/>
                                  </p:stCondLst>
                                  <p:childTnLst>
                                    <p:set>
                                      <p:cBhvr>
                                        <p:cTn id="41" dur="1" fill="hold">
                                          <p:stCondLst>
                                            <p:cond delay="0"/>
                                          </p:stCondLst>
                                        </p:cTn>
                                        <p:tgtEl>
                                          <p:spTgt spid="109"/>
                                        </p:tgtEl>
                                        <p:attrNameLst>
                                          <p:attrName>style.visibility</p:attrName>
                                        </p:attrNameLst>
                                      </p:cBhvr>
                                      <p:to>
                                        <p:strVal val="visible"/>
                                      </p:to>
                                    </p:set>
                                    <p:animEffect transition="in" filter="fade">
                                      <p:cBhvr>
                                        <p:cTn id="42" dur="1000"/>
                                        <p:tgtEl>
                                          <p:spTgt spid="109"/>
                                        </p:tgtEl>
                                      </p:cBhvr>
                                    </p:animEffect>
                                    <p:anim calcmode="lin" valueType="num">
                                      <p:cBhvr>
                                        <p:cTn id="43" dur="1000" fill="hold"/>
                                        <p:tgtEl>
                                          <p:spTgt spid="109"/>
                                        </p:tgtEl>
                                        <p:attrNameLst>
                                          <p:attrName>ppt_x</p:attrName>
                                        </p:attrNameLst>
                                      </p:cBhvr>
                                      <p:tavLst>
                                        <p:tav tm="0">
                                          <p:val>
                                            <p:strVal val="#ppt_x"/>
                                          </p:val>
                                        </p:tav>
                                        <p:tav tm="100000">
                                          <p:val>
                                            <p:strVal val="#ppt_x"/>
                                          </p:val>
                                        </p:tav>
                                      </p:tavLst>
                                    </p:anim>
                                    <p:anim calcmode="lin" valueType="num">
                                      <p:cBhvr>
                                        <p:cTn id="44" dur="1000" fill="hold"/>
                                        <p:tgtEl>
                                          <p:spTgt spid="109"/>
                                        </p:tgtEl>
                                        <p:attrNameLst>
                                          <p:attrName>ppt_y</p:attrName>
                                        </p:attrNameLst>
                                      </p:cBhvr>
                                      <p:tavLst>
                                        <p:tav tm="0">
                                          <p:val>
                                            <p:strVal val="#ppt_y-.1"/>
                                          </p:val>
                                        </p:tav>
                                        <p:tav tm="100000">
                                          <p:val>
                                            <p:strVal val="#ppt_y"/>
                                          </p:val>
                                        </p:tav>
                                      </p:tavLst>
                                    </p:anim>
                                  </p:childTnLst>
                                </p:cTn>
                              </p:par>
                              <p:par>
                                <p:cTn id="45" presetID="47" presetClass="entr" presetSubtype="0" fill="hold" grpId="0" nodeType="withEffect">
                                  <p:stCondLst>
                                    <p:cond delay="0"/>
                                  </p:stCondLst>
                                  <p:childTnLst>
                                    <p:set>
                                      <p:cBhvr>
                                        <p:cTn id="46" dur="1" fill="hold">
                                          <p:stCondLst>
                                            <p:cond delay="0"/>
                                          </p:stCondLst>
                                        </p:cTn>
                                        <p:tgtEl>
                                          <p:spTgt spid="110"/>
                                        </p:tgtEl>
                                        <p:attrNameLst>
                                          <p:attrName>style.visibility</p:attrName>
                                        </p:attrNameLst>
                                      </p:cBhvr>
                                      <p:to>
                                        <p:strVal val="visible"/>
                                      </p:to>
                                    </p:set>
                                    <p:animEffect transition="in" filter="fade">
                                      <p:cBhvr>
                                        <p:cTn id="47" dur="1000"/>
                                        <p:tgtEl>
                                          <p:spTgt spid="110"/>
                                        </p:tgtEl>
                                      </p:cBhvr>
                                    </p:animEffect>
                                    <p:anim calcmode="lin" valueType="num">
                                      <p:cBhvr>
                                        <p:cTn id="48" dur="1000" fill="hold"/>
                                        <p:tgtEl>
                                          <p:spTgt spid="110"/>
                                        </p:tgtEl>
                                        <p:attrNameLst>
                                          <p:attrName>ppt_x</p:attrName>
                                        </p:attrNameLst>
                                      </p:cBhvr>
                                      <p:tavLst>
                                        <p:tav tm="0">
                                          <p:val>
                                            <p:strVal val="#ppt_x"/>
                                          </p:val>
                                        </p:tav>
                                        <p:tav tm="100000">
                                          <p:val>
                                            <p:strVal val="#ppt_x"/>
                                          </p:val>
                                        </p:tav>
                                      </p:tavLst>
                                    </p:anim>
                                    <p:anim calcmode="lin" valueType="num">
                                      <p:cBhvr>
                                        <p:cTn id="49" dur="1000" fill="hold"/>
                                        <p:tgtEl>
                                          <p:spTgt spid="110"/>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111"/>
                                        </p:tgtEl>
                                        <p:attrNameLst>
                                          <p:attrName>style.visibility</p:attrName>
                                        </p:attrNameLst>
                                      </p:cBhvr>
                                      <p:to>
                                        <p:strVal val="visible"/>
                                      </p:to>
                                    </p:set>
                                    <p:animEffect transition="in" filter="fade">
                                      <p:cBhvr>
                                        <p:cTn id="52" dur="1000"/>
                                        <p:tgtEl>
                                          <p:spTgt spid="111"/>
                                        </p:tgtEl>
                                      </p:cBhvr>
                                    </p:animEffect>
                                    <p:anim calcmode="lin" valueType="num">
                                      <p:cBhvr>
                                        <p:cTn id="53" dur="1000" fill="hold"/>
                                        <p:tgtEl>
                                          <p:spTgt spid="111"/>
                                        </p:tgtEl>
                                        <p:attrNameLst>
                                          <p:attrName>ppt_x</p:attrName>
                                        </p:attrNameLst>
                                      </p:cBhvr>
                                      <p:tavLst>
                                        <p:tav tm="0">
                                          <p:val>
                                            <p:strVal val="#ppt_x"/>
                                          </p:val>
                                        </p:tav>
                                        <p:tav tm="100000">
                                          <p:val>
                                            <p:strVal val="#ppt_x"/>
                                          </p:val>
                                        </p:tav>
                                      </p:tavLst>
                                    </p:anim>
                                    <p:anim calcmode="lin" valueType="num">
                                      <p:cBhvr>
                                        <p:cTn id="54" dur="1000" fill="hold"/>
                                        <p:tgtEl>
                                          <p:spTgt spid="111"/>
                                        </p:tgtEl>
                                        <p:attrNameLst>
                                          <p:attrName>ppt_y</p:attrName>
                                        </p:attrNameLst>
                                      </p:cBhvr>
                                      <p:tavLst>
                                        <p:tav tm="0">
                                          <p:val>
                                            <p:strVal val="#ppt_y-.1"/>
                                          </p:val>
                                        </p:tav>
                                        <p:tav tm="100000">
                                          <p:val>
                                            <p:strVal val="#ppt_y"/>
                                          </p:val>
                                        </p:tav>
                                      </p:tavLst>
                                    </p:anim>
                                  </p:childTnLst>
                                </p:cTn>
                              </p:par>
                              <p:par>
                                <p:cTn id="55" presetID="47" presetClass="entr" presetSubtype="0" fill="hold" grpId="0" nodeType="withEffect">
                                  <p:stCondLst>
                                    <p:cond delay="0"/>
                                  </p:stCondLst>
                                  <p:childTnLst>
                                    <p:set>
                                      <p:cBhvr>
                                        <p:cTn id="56" dur="1" fill="hold">
                                          <p:stCondLst>
                                            <p:cond delay="0"/>
                                          </p:stCondLst>
                                        </p:cTn>
                                        <p:tgtEl>
                                          <p:spTgt spid="112"/>
                                        </p:tgtEl>
                                        <p:attrNameLst>
                                          <p:attrName>style.visibility</p:attrName>
                                        </p:attrNameLst>
                                      </p:cBhvr>
                                      <p:to>
                                        <p:strVal val="visible"/>
                                      </p:to>
                                    </p:set>
                                    <p:animEffect transition="in" filter="fade">
                                      <p:cBhvr>
                                        <p:cTn id="57" dur="1000"/>
                                        <p:tgtEl>
                                          <p:spTgt spid="112"/>
                                        </p:tgtEl>
                                      </p:cBhvr>
                                    </p:animEffect>
                                    <p:anim calcmode="lin" valueType="num">
                                      <p:cBhvr>
                                        <p:cTn id="58" dur="1000" fill="hold"/>
                                        <p:tgtEl>
                                          <p:spTgt spid="112"/>
                                        </p:tgtEl>
                                        <p:attrNameLst>
                                          <p:attrName>ppt_x</p:attrName>
                                        </p:attrNameLst>
                                      </p:cBhvr>
                                      <p:tavLst>
                                        <p:tav tm="0">
                                          <p:val>
                                            <p:strVal val="#ppt_x"/>
                                          </p:val>
                                        </p:tav>
                                        <p:tav tm="100000">
                                          <p:val>
                                            <p:strVal val="#ppt_x"/>
                                          </p:val>
                                        </p:tav>
                                      </p:tavLst>
                                    </p:anim>
                                    <p:anim calcmode="lin" valueType="num">
                                      <p:cBhvr>
                                        <p:cTn id="59" dur="1000" fill="hold"/>
                                        <p:tgtEl>
                                          <p:spTgt spid="112"/>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113"/>
                                        </p:tgtEl>
                                        <p:attrNameLst>
                                          <p:attrName>style.visibility</p:attrName>
                                        </p:attrNameLst>
                                      </p:cBhvr>
                                      <p:to>
                                        <p:strVal val="visible"/>
                                      </p:to>
                                    </p:set>
                                    <p:animEffect transition="in" filter="fade">
                                      <p:cBhvr>
                                        <p:cTn id="62" dur="1000"/>
                                        <p:tgtEl>
                                          <p:spTgt spid="113"/>
                                        </p:tgtEl>
                                      </p:cBhvr>
                                    </p:animEffect>
                                    <p:anim calcmode="lin" valueType="num">
                                      <p:cBhvr>
                                        <p:cTn id="63" dur="1000" fill="hold"/>
                                        <p:tgtEl>
                                          <p:spTgt spid="113"/>
                                        </p:tgtEl>
                                        <p:attrNameLst>
                                          <p:attrName>ppt_x</p:attrName>
                                        </p:attrNameLst>
                                      </p:cBhvr>
                                      <p:tavLst>
                                        <p:tav tm="0">
                                          <p:val>
                                            <p:strVal val="#ppt_x"/>
                                          </p:val>
                                        </p:tav>
                                        <p:tav tm="100000">
                                          <p:val>
                                            <p:strVal val="#ppt_x"/>
                                          </p:val>
                                        </p:tav>
                                      </p:tavLst>
                                    </p:anim>
                                    <p:anim calcmode="lin" valueType="num">
                                      <p:cBhvr>
                                        <p:cTn id="64" dur="1000" fill="hold"/>
                                        <p:tgtEl>
                                          <p:spTgt spid="113"/>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114"/>
                                        </p:tgtEl>
                                        <p:attrNameLst>
                                          <p:attrName>style.visibility</p:attrName>
                                        </p:attrNameLst>
                                      </p:cBhvr>
                                      <p:to>
                                        <p:strVal val="visible"/>
                                      </p:to>
                                    </p:set>
                                    <p:animEffect transition="in" filter="fade">
                                      <p:cBhvr>
                                        <p:cTn id="67" dur="1000"/>
                                        <p:tgtEl>
                                          <p:spTgt spid="114"/>
                                        </p:tgtEl>
                                      </p:cBhvr>
                                    </p:animEffect>
                                    <p:anim calcmode="lin" valueType="num">
                                      <p:cBhvr>
                                        <p:cTn id="68" dur="1000" fill="hold"/>
                                        <p:tgtEl>
                                          <p:spTgt spid="114"/>
                                        </p:tgtEl>
                                        <p:attrNameLst>
                                          <p:attrName>ppt_x</p:attrName>
                                        </p:attrNameLst>
                                      </p:cBhvr>
                                      <p:tavLst>
                                        <p:tav tm="0">
                                          <p:val>
                                            <p:strVal val="#ppt_x"/>
                                          </p:val>
                                        </p:tav>
                                        <p:tav tm="100000">
                                          <p:val>
                                            <p:strVal val="#ppt_x"/>
                                          </p:val>
                                        </p:tav>
                                      </p:tavLst>
                                    </p:anim>
                                    <p:anim calcmode="lin" valueType="num">
                                      <p:cBhvr>
                                        <p:cTn id="69" dur="1000" fill="hold"/>
                                        <p:tgtEl>
                                          <p:spTgt spid="114"/>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0"/>
                                  </p:stCondLst>
                                  <p:childTnLst>
                                    <p:set>
                                      <p:cBhvr>
                                        <p:cTn id="71" dur="1" fill="hold">
                                          <p:stCondLst>
                                            <p:cond delay="0"/>
                                          </p:stCondLst>
                                        </p:cTn>
                                        <p:tgtEl>
                                          <p:spTgt spid="115"/>
                                        </p:tgtEl>
                                        <p:attrNameLst>
                                          <p:attrName>style.visibility</p:attrName>
                                        </p:attrNameLst>
                                      </p:cBhvr>
                                      <p:to>
                                        <p:strVal val="visible"/>
                                      </p:to>
                                    </p:set>
                                    <p:animEffect transition="in" filter="fade">
                                      <p:cBhvr>
                                        <p:cTn id="72" dur="1000"/>
                                        <p:tgtEl>
                                          <p:spTgt spid="115"/>
                                        </p:tgtEl>
                                      </p:cBhvr>
                                    </p:animEffect>
                                    <p:anim calcmode="lin" valueType="num">
                                      <p:cBhvr>
                                        <p:cTn id="73" dur="1000" fill="hold"/>
                                        <p:tgtEl>
                                          <p:spTgt spid="115"/>
                                        </p:tgtEl>
                                        <p:attrNameLst>
                                          <p:attrName>ppt_x</p:attrName>
                                        </p:attrNameLst>
                                      </p:cBhvr>
                                      <p:tavLst>
                                        <p:tav tm="0">
                                          <p:val>
                                            <p:strVal val="#ppt_x"/>
                                          </p:val>
                                        </p:tav>
                                        <p:tav tm="100000">
                                          <p:val>
                                            <p:strVal val="#ppt_x"/>
                                          </p:val>
                                        </p:tav>
                                      </p:tavLst>
                                    </p:anim>
                                    <p:anim calcmode="lin" valueType="num">
                                      <p:cBhvr>
                                        <p:cTn id="74" dur="1000" fill="hold"/>
                                        <p:tgtEl>
                                          <p:spTgt spid="115"/>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0"/>
                                  </p:stCondLst>
                                  <p:childTnLst>
                                    <p:set>
                                      <p:cBhvr>
                                        <p:cTn id="76" dur="1" fill="hold">
                                          <p:stCondLst>
                                            <p:cond delay="0"/>
                                          </p:stCondLst>
                                        </p:cTn>
                                        <p:tgtEl>
                                          <p:spTgt spid="116"/>
                                        </p:tgtEl>
                                        <p:attrNameLst>
                                          <p:attrName>style.visibility</p:attrName>
                                        </p:attrNameLst>
                                      </p:cBhvr>
                                      <p:to>
                                        <p:strVal val="visible"/>
                                      </p:to>
                                    </p:set>
                                    <p:animEffect transition="in" filter="fade">
                                      <p:cBhvr>
                                        <p:cTn id="77" dur="1000"/>
                                        <p:tgtEl>
                                          <p:spTgt spid="116"/>
                                        </p:tgtEl>
                                      </p:cBhvr>
                                    </p:animEffect>
                                    <p:anim calcmode="lin" valueType="num">
                                      <p:cBhvr>
                                        <p:cTn id="78" dur="1000" fill="hold"/>
                                        <p:tgtEl>
                                          <p:spTgt spid="116"/>
                                        </p:tgtEl>
                                        <p:attrNameLst>
                                          <p:attrName>ppt_x</p:attrName>
                                        </p:attrNameLst>
                                      </p:cBhvr>
                                      <p:tavLst>
                                        <p:tav tm="0">
                                          <p:val>
                                            <p:strVal val="#ppt_x"/>
                                          </p:val>
                                        </p:tav>
                                        <p:tav tm="100000">
                                          <p:val>
                                            <p:strVal val="#ppt_x"/>
                                          </p:val>
                                        </p:tav>
                                      </p:tavLst>
                                    </p:anim>
                                    <p:anim calcmode="lin" valueType="num">
                                      <p:cBhvr>
                                        <p:cTn id="79" dur="1000" fill="hold"/>
                                        <p:tgtEl>
                                          <p:spTgt spid="116"/>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0"/>
                                  </p:stCondLst>
                                  <p:childTnLst>
                                    <p:set>
                                      <p:cBhvr>
                                        <p:cTn id="81" dur="1" fill="hold">
                                          <p:stCondLst>
                                            <p:cond delay="0"/>
                                          </p:stCondLst>
                                        </p:cTn>
                                        <p:tgtEl>
                                          <p:spTgt spid="117"/>
                                        </p:tgtEl>
                                        <p:attrNameLst>
                                          <p:attrName>style.visibility</p:attrName>
                                        </p:attrNameLst>
                                      </p:cBhvr>
                                      <p:to>
                                        <p:strVal val="visible"/>
                                      </p:to>
                                    </p:set>
                                    <p:animEffect transition="in" filter="fade">
                                      <p:cBhvr>
                                        <p:cTn id="82" dur="1000"/>
                                        <p:tgtEl>
                                          <p:spTgt spid="117"/>
                                        </p:tgtEl>
                                      </p:cBhvr>
                                    </p:animEffect>
                                    <p:anim calcmode="lin" valueType="num">
                                      <p:cBhvr>
                                        <p:cTn id="83" dur="1000" fill="hold"/>
                                        <p:tgtEl>
                                          <p:spTgt spid="117"/>
                                        </p:tgtEl>
                                        <p:attrNameLst>
                                          <p:attrName>ppt_x</p:attrName>
                                        </p:attrNameLst>
                                      </p:cBhvr>
                                      <p:tavLst>
                                        <p:tav tm="0">
                                          <p:val>
                                            <p:strVal val="#ppt_x"/>
                                          </p:val>
                                        </p:tav>
                                        <p:tav tm="100000">
                                          <p:val>
                                            <p:strVal val="#ppt_x"/>
                                          </p:val>
                                        </p:tav>
                                      </p:tavLst>
                                    </p:anim>
                                    <p:anim calcmode="lin" valueType="num">
                                      <p:cBhvr>
                                        <p:cTn id="84" dur="1000" fill="hold"/>
                                        <p:tgtEl>
                                          <p:spTgt spid="117"/>
                                        </p:tgtEl>
                                        <p:attrNameLst>
                                          <p:attrName>ppt_y</p:attrName>
                                        </p:attrNameLst>
                                      </p:cBhvr>
                                      <p:tavLst>
                                        <p:tav tm="0">
                                          <p:val>
                                            <p:strVal val="#ppt_y-.1"/>
                                          </p:val>
                                        </p:tav>
                                        <p:tav tm="100000">
                                          <p:val>
                                            <p:strVal val="#ppt_y"/>
                                          </p:val>
                                        </p:tav>
                                      </p:tavLst>
                                    </p:anim>
                                  </p:childTnLst>
                                </p:cTn>
                              </p:par>
                              <p:par>
                                <p:cTn id="85" presetID="47" presetClass="entr" presetSubtype="0" fill="hold" grpId="0" nodeType="withEffect">
                                  <p:stCondLst>
                                    <p:cond delay="0"/>
                                  </p:stCondLst>
                                  <p:childTnLst>
                                    <p:set>
                                      <p:cBhvr>
                                        <p:cTn id="86" dur="1" fill="hold">
                                          <p:stCondLst>
                                            <p:cond delay="0"/>
                                          </p:stCondLst>
                                        </p:cTn>
                                        <p:tgtEl>
                                          <p:spTgt spid="118"/>
                                        </p:tgtEl>
                                        <p:attrNameLst>
                                          <p:attrName>style.visibility</p:attrName>
                                        </p:attrNameLst>
                                      </p:cBhvr>
                                      <p:to>
                                        <p:strVal val="visible"/>
                                      </p:to>
                                    </p:set>
                                    <p:animEffect transition="in" filter="fade">
                                      <p:cBhvr>
                                        <p:cTn id="87" dur="1000"/>
                                        <p:tgtEl>
                                          <p:spTgt spid="118"/>
                                        </p:tgtEl>
                                      </p:cBhvr>
                                    </p:animEffect>
                                    <p:anim calcmode="lin" valueType="num">
                                      <p:cBhvr>
                                        <p:cTn id="88" dur="1000" fill="hold"/>
                                        <p:tgtEl>
                                          <p:spTgt spid="118"/>
                                        </p:tgtEl>
                                        <p:attrNameLst>
                                          <p:attrName>ppt_x</p:attrName>
                                        </p:attrNameLst>
                                      </p:cBhvr>
                                      <p:tavLst>
                                        <p:tav tm="0">
                                          <p:val>
                                            <p:strVal val="#ppt_x"/>
                                          </p:val>
                                        </p:tav>
                                        <p:tav tm="100000">
                                          <p:val>
                                            <p:strVal val="#ppt_x"/>
                                          </p:val>
                                        </p:tav>
                                      </p:tavLst>
                                    </p:anim>
                                    <p:anim calcmode="lin" valueType="num">
                                      <p:cBhvr>
                                        <p:cTn id="89" dur="1000" fill="hold"/>
                                        <p:tgtEl>
                                          <p:spTgt spid="118"/>
                                        </p:tgtEl>
                                        <p:attrNameLst>
                                          <p:attrName>ppt_y</p:attrName>
                                        </p:attrNameLst>
                                      </p:cBhvr>
                                      <p:tavLst>
                                        <p:tav tm="0">
                                          <p:val>
                                            <p:strVal val="#ppt_y-.1"/>
                                          </p:val>
                                        </p:tav>
                                        <p:tav tm="100000">
                                          <p:val>
                                            <p:strVal val="#ppt_y"/>
                                          </p:val>
                                        </p:tav>
                                      </p:tavLst>
                                    </p:anim>
                                  </p:childTnLst>
                                </p:cTn>
                              </p:par>
                              <p:par>
                                <p:cTn id="90" presetID="47" presetClass="entr" presetSubtype="0" fill="hold" grpId="0" nodeType="withEffect">
                                  <p:stCondLst>
                                    <p:cond delay="0"/>
                                  </p:stCondLst>
                                  <p:childTnLst>
                                    <p:set>
                                      <p:cBhvr>
                                        <p:cTn id="91" dur="1" fill="hold">
                                          <p:stCondLst>
                                            <p:cond delay="0"/>
                                          </p:stCondLst>
                                        </p:cTn>
                                        <p:tgtEl>
                                          <p:spTgt spid="119"/>
                                        </p:tgtEl>
                                        <p:attrNameLst>
                                          <p:attrName>style.visibility</p:attrName>
                                        </p:attrNameLst>
                                      </p:cBhvr>
                                      <p:to>
                                        <p:strVal val="visible"/>
                                      </p:to>
                                    </p:set>
                                    <p:animEffect transition="in" filter="fade">
                                      <p:cBhvr>
                                        <p:cTn id="92" dur="1000"/>
                                        <p:tgtEl>
                                          <p:spTgt spid="119"/>
                                        </p:tgtEl>
                                      </p:cBhvr>
                                    </p:animEffect>
                                    <p:anim calcmode="lin" valueType="num">
                                      <p:cBhvr>
                                        <p:cTn id="93" dur="1000" fill="hold"/>
                                        <p:tgtEl>
                                          <p:spTgt spid="119"/>
                                        </p:tgtEl>
                                        <p:attrNameLst>
                                          <p:attrName>ppt_x</p:attrName>
                                        </p:attrNameLst>
                                      </p:cBhvr>
                                      <p:tavLst>
                                        <p:tav tm="0">
                                          <p:val>
                                            <p:strVal val="#ppt_x"/>
                                          </p:val>
                                        </p:tav>
                                        <p:tav tm="100000">
                                          <p:val>
                                            <p:strVal val="#ppt_x"/>
                                          </p:val>
                                        </p:tav>
                                      </p:tavLst>
                                    </p:anim>
                                    <p:anim calcmode="lin" valueType="num">
                                      <p:cBhvr>
                                        <p:cTn id="94" dur="1000" fill="hold"/>
                                        <p:tgtEl>
                                          <p:spTgt spid="119"/>
                                        </p:tgtEl>
                                        <p:attrNameLst>
                                          <p:attrName>ppt_y</p:attrName>
                                        </p:attrNameLst>
                                      </p:cBhvr>
                                      <p:tavLst>
                                        <p:tav tm="0">
                                          <p:val>
                                            <p:strVal val="#ppt_y-.1"/>
                                          </p:val>
                                        </p:tav>
                                        <p:tav tm="100000">
                                          <p:val>
                                            <p:strVal val="#ppt_y"/>
                                          </p:val>
                                        </p:tav>
                                      </p:tavLst>
                                    </p:anim>
                                  </p:childTnLst>
                                </p:cTn>
                              </p:par>
                              <p:par>
                                <p:cTn id="95" presetID="47" presetClass="entr" presetSubtype="0" fill="hold" grpId="0" nodeType="withEffect">
                                  <p:stCondLst>
                                    <p:cond delay="0"/>
                                  </p:stCondLst>
                                  <p:childTnLst>
                                    <p:set>
                                      <p:cBhvr>
                                        <p:cTn id="96" dur="1" fill="hold">
                                          <p:stCondLst>
                                            <p:cond delay="0"/>
                                          </p:stCondLst>
                                        </p:cTn>
                                        <p:tgtEl>
                                          <p:spTgt spid="120"/>
                                        </p:tgtEl>
                                        <p:attrNameLst>
                                          <p:attrName>style.visibility</p:attrName>
                                        </p:attrNameLst>
                                      </p:cBhvr>
                                      <p:to>
                                        <p:strVal val="visible"/>
                                      </p:to>
                                    </p:set>
                                    <p:animEffect transition="in" filter="fade">
                                      <p:cBhvr>
                                        <p:cTn id="97" dur="1000"/>
                                        <p:tgtEl>
                                          <p:spTgt spid="120"/>
                                        </p:tgtEl>
                                      </p:cBhvr>
                                    </p:animEffect>
                                    <p:anim calcmode="lin" valueType="num">
                                      <p:cBhvr>
                                        <p:cTn id="98" dur="1000" fill="hold"/>
                                        <p:tgtEl>
                                          <p:spTgt spid="120"/>
                                        </p:tgtEl>
                                        <p:attrNameLst>
                                          <p:attrName>ppt_x</p:attrName>
                                        </p:attrNameLst>
                                      </p:cBhvr>
                                      <p:tavLst>
                                        <p:tav tm="0">
                                          <p:val>
                                            <p:strVal val="#ppt_x"/>
                                          </p:val>
                                        </p:tav>
                                        <p:tav tm="100000">
                                          <p:val>
                                            <p:strVal val="#ppt_x"/>
                                          </p:val>
                                        </p:tav>
                                      </p:tavLst>
                                    </p:anim>
                                    <p:anim calcmode="lin" valueType="num">
                                      <p:cBhvr>
                                        <p:cTn id="99" dur="1000" fill="hold"/>
                                        <p:tgtEl>
                                          <p:spTgt spid="120"/>
                                        </p:tgtEl>
                                        <p:attrNameLst>
                                          <p:attrName>ppt_y</p:attrName>
                                        </p:attrNameLst>
                                      </p:cBhvr>
                                      <p:tavLst>
                                        <p:tav tm="0">
                                          <p:val>
                                            <p:strVal val="#ppt_y-.1"/>
                                          </p:val>
                                        </p:tav>
                                        <p:tav tm="100000">
                                          <p:val>
                                            <p:strVal val="#ppt_y"/>
                                          </p:val>
                                        </p:tav>
                                      </p:tavLst>
                                    </p:anim>
                                  </p:childTnLst>
                                </p:cTn>
                              </p:par>
                            </p:childTnLst>
                          </p:cTn>
                        </p:par>
                      </p:childTnLst>
                    </p:cTn>
                  </p:par>
                  <p:par>
                    <p:cTn id="100" fill="hold">
                      <p:stCondLst>
                        <p:cond delay="indefinite"/>
                      </p:stCondLst>
                      <p:childTnLst>
                        <p:par>
                          <p:cTn id="101" fill="hold">
                            <p:stCondLst>
                              <p:cond delay="0"/>
                            </p:stCondLst>
                            <p:childTnLst>
                              <p:par>
                                <p:cTn id="102" presetID="26" presetClass="entr" presetSubtype="0" fill="hold" grpId="0" nodeType="clickEffect">
                                  <p:stCondLst>
                                    <p:cond delay="0"/>
                                  </p:stCondLst>
                                  <p:childTnLst>
                                    <p:set>
                                      <p:cBhvr>
                                        <p:cTn id="103" dur="1" fill="hold">
                                          <p:stCondLst>
                                            <p:cond delay="0"/>
                                          </p:stCondLst>
                                        </p:cTn>
                                        <p:tgtEl>
                                          <p:spTgt spid="121"/>
                                        </p:tgtEl>
                                        <p:attrNameLst>
                                          <p:attrName>style.visibility</p:attrName>
                                        </p:attrNameLst>
                                      </p:cBhvr>
                                      <p:to>
                                        <p:strVal val="visible"/>
                                      </p:to>
                                    </p:set>
                                    <p:animEffect transition="in" filter="wipe(down)">
                                      <p:cBhvr>
                                        <p:cTn id="104" dur="580">
                                          <p:stCondLst>
                                            <p:cond delay="0"/>
                                          </p:stCondLst>
                                        </p:cTn>
                                        <p:tgtEl>
                                          <p:spTgt spid="121"/>
                                        </p:tgtEl>
                                      </p:cBhvr>
                                    </p:animEffect>
                                    <p:anim calcmode="lin" valueType="num">
                                      <p:cBhvr>
                                        <p:cTn id="105" dur="1822" tmFilter="0,0; 0.14,0.36; 0.43,0.73; 0.71,0.91; 1.0,1.0">
                                          <p:stCondLst>
                                            <p:cond delay="0"/>
                                          </p:stCondLst>
                                        </p:cTn>
                                        <p:tgtEl>
                                          <p:spTgt spid="121"/>
                                        </p:tgtEl>
                                        <p:attrNameLst>
                                          <p:attrName>ppt_x</p:attrName>
                                        </p:attrNameLst>
                                      </p:cBhvr>
                                      <p:tavLst>
                                        <p:tav tm="0">
                                          <p:val>
                                            <p:strVal val="#ppt_x-0.25"/>
                                          </p:val>
                                        </p:tav>
                                        <p:tav tm="100000">
                                          <p:val>
                                            <p:strVal val="#ppt_x"/>
                                          </p:val>
                                        </p:tav>
                                      </p:tavLst>
                                    </p:anim>
                                    <p:anim calcmode="lin" valueType="num">
                                      <p:cBhvr>
                                        <p:cTn id="106" dur="664" tmFilter="0.0,0.0; 0.25,0.07; 0.50,0.2; 0.75,0.467; 1.0,1.0">
                                          <p:stCondLst>
                                            <p:cond delay="0"/>
                                          </p:stCondLst>
                                        </p:cTn>
                                        <p:tgtEl>
                                          <p:spTgt spid="121"/>
                                        </p:tgtEl>
                                        <p:attrNameLst>
                                          <p:attrName>ppt_y</p:attrName>
                                        </p:attrNameLst>
                                      </p:cBhvr>
                                      <p:tavLst>
                                        <p:tav tm="0" fmla="#ppt_y-sin(pi*$)/3">
                                          <p:val>
                                            <p:fltVal val="0.5"/>
                                          </p:val>
                                        </p:tav>
                                        <p:tav tm="100000">
                                          <p:val>
                                            <p:fltVal val="1"/>
                                          </p:val>
                                        </p:tav>
                                      </p:tavLst>
                                    </p:anim>
                                    <p:anim calcmode="lin" valueType="num">
                                      <p:cBhvr>
                                        <p:cTn id="107" dur="664" tmFilter="0, 0; 0.125,0.2665; 0.25,0.4; 0.375,0.465; 0.5,0.5;  0.625,0.535; 0.75,0.6; 0.875,0.7335; 1,1">
                                          <p:stCondLst>
                                            <p:cond delay="664"/>
                                          </p:stCondLst>
                                        </p:cTn>
                                        <p:tgtEl>
                                          <p:spTgt spid="121"/>
                                        </p:tgtEl>
                                        <p:attrNameLst>
                                          <p:attrName>ppt_y</p:attrName>
                                        </p:attrNameLst>
                                      </p:cBhvr>
                                      <p:tavLst>
                                        <p:tav tm="0" fmla="#ppt_y-sin(pi*$)/9">
                                          <p:val>
                                            <p:fltVal val="0"/>
                                          </p:val>
                                        </p:tav>
                                        <p:tav tm="100000">
                                          <p:val>
                                            <p:fltVal val="1"/>
                                          </p:val>
                                        </p:tav>
                                      </p:tavLst>
                                    </p:anim>
                                    <p:anim calcmode="lin" valueType="num">
                                      <p:cBhvr>
                                        <p:cTn id="108" dur="332" tmFilter="0, 0; 0.125,0.2665; 0.25,0.4; 0.375,0.465; 0.5,0.5;  0.625,0.535; 0.75,0.6; 0.875,0.7335; 1,1">
                                          <p:stCondLst>
                                            <p:cond delay="1324"/>
                                          </p:stCondLst>
                                        </p:cTn>
                                        <p:tgtEl>
                                          <p:spTgt spid="121"/>
                                        </p:tgtEl>
                                        <p:attrNameLst>
                                          <p:attrName>ppt_y</p:attrName>
                                        </p:attrNameLst>
                                      </p:cBhvr>
                                      <p:tavLst>
                                        <p:tav tm="0" fmla="#ppt_y-sin(pi*$)/27">
                                          <p:val>
                                            <p:fltVal val="0"/>
                                          </p:val>
                                        </p:tav>
                                        <p:tav tm="100000">
                                          <p:val>
                                            <p:fltVal val="1"/>
                                          </p:val>
                                        </p:tav>
                                      </p:tavLst>
                                    </p:anim>
                                    <p:anim calcmode="lin" valueType="num">
                                      <p:cBhvr>
                                        <p:cTn id="109" dur="164" tmFilter="0, 0; 0.125,0.2665; 0.25,0.4; 0.375,0.465; 0.5,0.5;  0.625,0.535; 0.75,0.6; 0.875,0.7335; 1,1">
                                          <p:stCondLst>
                                            <p:cond delay="1656"/>
                                          </p:stCondLst>
                                        </p:cTn>
                                        <p:tgtEl>
                                          <p:spTgt spid="121"/>
                                        </p:tgtEl>
                                        <p:attrNameLst>
                                          <p:attrName>ppt_y</p:attrName>
                                        </p:attrNameLst>
                                      </p:cBhvr>
                                      <p:tavLst>
                                        <p:tav tm="0" fmla="#ppt_y-sin(pi*$)/81">
                                          <p:val>
                                            <p:fltVal val="0"/>
                                          </p:val>
                                        </p:tav>
                                        <p:tav tm="100000">
                                          <p:val>
                                            <p:fltVal val="1"/>
                                          </p:val>
                                        </p:tav>
                                      </p:tavLst>
                                    </p:anim>
                                    <p:animScale>
                                      <p:cBhvr>
                                        <p:cTn id="110" dur="26">
                                          <p:stCondLst>
                                            <p:cond delay="650"/>
                                          </p:stCondLst>
                                        </p:cTn>
                                        <p:tgtEl>
                                          <p:spTgt spid="121"/>
                                        </p:tgtEl>
                                      </p:cBhvr>
                                      <p:to x="100000" y="60000"/>
                                    </p:animScale>
                                    <p:animScale>
                                      <p:cBhvr>
                                        <p:cTn id="111" dur="166" decel="50000">
                                          <p:stCondLst>
                                            <p:cond delay="676"/>
                                          </p:stCondLst>
                                        </p:cTn>
                                        <p:tgtEl>
                                          <p:spTgt spid="121"/>
                                        </p:tgtEl>
                                      </p:cBhvr>
                                      <p:to x="100000" y="100000"/>
                                    </p:animScale>
                                    <p:animScale>
                                      <p:cBhvr>
                                        <p:cTn id="112" dur="26">
                                          <p:stCondLst>
                                            <p:cond delay="1312"/>
                                          </p:stCondLst>
                                        </p:cTn>
                                        <p:tgtEl>
                                          <p:spTgt spid="121"/>
                                        </p:tgtEl>
                                      </p:cBhvr>
                                      <p:to x="100000" y="80000"/>
                                    </p:animScale>
                                    <p:animScale>
                                      <p:cBhvr>
                                        <p:cTn id="113" dur="166" decel="50000">
                                          <p:stCondLst>
                                            <p:cond delay="1338"/>
                                          </p:stCondLst>
                                        </p:cTn>
                                        <p:tgtEl>
                                          <p:spTgt spid="121"/>
                                        </p:tgtEl>
                                      </p:cBhvr>
                                      <p:to x="100000" y="100000"/>
                                    </p:animScale>
                                    <p:animScale>
                                      <p:cBhvr>
                                        <p:cTn id="114" dur="26">
                                          <p:stCondLst>
                                            <p:cond delay="1642"/>
                                          </p:stCondLst>
                                        </p:cTn>
                                        <p:tgtEl>
                                          <p:spTgt spid="121"/>
                                        </p:tgtEl>
                                      </p:cBhvr>
                                      <p:to x="100000" y="90000"/>
                                    </p:animScale>
                                    <p:animScale>
                                      <p:cBhvr>
                                        <p:cTn id="115" dur="166" decel="50000">
                                          <p:stCondLst>
                                            <p:cond delay="1668"/>
                                          </p:stCondLst>
                                        </p:cTn>
                                        <p:tgtEl>
                                          <p:spTgt spid="121"/>
                                        </p:tgtEl>
                                      </p:cBhvr>
                                      <p:to x="100000" y="100000"/>
                                    </p:animScale>
                                    <p:animScale>
                                      <p:cBhvr>
                                        <p:cTn id="116" dur="26">
                                          <p:stCondLst>
                                            <p:cond delay="1808"/>
                                          </p:stCondLst>
                                        </p:cTn>
                                        <p:tgtEl>
                                          <p:spTgt spid="121"/>
                                        </p:tgtEl>
                                      </p:cBhvr>
                                      <p:to x="100000" y="95000"/>
                                    </p:animScale>
                                    <p:animScale>
                                      <p:cBhvr>
                                        <p:cTn id="117" dur="166" decel="50000">
                                          <p:stCondLst>
                                            <p:cond delay="1834"/>
                                          </p:stCondLst>
                                        </p:cTn>
                                        <p:tgtEl>
                                          <p:spTgt spid="12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2822" y="485495"/>
            <a:ext cx="4905863" cy="3057527"/>
          </a:xfrm>
          <a:prstGeom prst="rect">
            <a:avLst/>
          </a:prstGeom>
        </p:spPr>
      </p:pic>
      <p:sp>
        <p:nvSpPr>
          <p:cNvPr id="3" name="TextBox 2"/>
          <p:cNvSpPr txBox="1"/>
          <p:nvPr/>
        </p:nvSpPr>
        <p:spPr>
          <a:xfrm>
            <a:off x="6800850" y="1143000"/>
            <a:ext cx="4443413" cy="1200329"/>
          </a:xfrm>
          <a:prstGeom prst="rect">
            <a:avLst/>
          </a:prstGeom>
          <a:noFill/>
        </p:spPr>
        <p:txBody>
          <a:bodyPr wrap="square" rtlCol="0">
            <a:spAutoFit/>
          </a:bodyPr>
          <a:lstStyle/>
          <a:p>
            <a:r>
              <a:rPr lang="en-GB" sz="2400" dirty="0"/>
              <a:t>Air is constantly moving over the surface of the Earth. We call this movement </a:t>
            </a:r>
            <a:r>
              <a:rPr lang="en-GB" sz="2400" b="1" dirty="0"/>
              <a:t>wind.</a:t>
            </a:r>
          </a:p>
        </p:txBody>
      </p:sp>
      <p:sp>
        <p:nvSpPr>
          <p:cNvPr id="4" name="TextBox 3"/>
          <p:cNvSpPr txBox="1"/>
          <p:nvPr/>
        </p:nvSpPr>
        <p:spPr>
          <a:xfrm>
            <a:off x="6715125" y="2900363"/>
            <a:ext cx="4514850" cy="830997"/>
          </a:xfrm>
          <a:prstGeom prst="rect">
            <a:avLst/>
          </a:prstGeom>
          <a:noFill/>
        </p:spPr>
        <p:txBody>
          <a:bodyPr wrap="square" rtlCol="0">
            <a:spAutoFit/>
          </a:bodyPr>
          <a:lstStyle/>
          <a:p>
            <a:r>
              <a:rPr lang="en-GB" sz="2400" dirty="0"/>
              <a:t>Wind can be very helpful. Can you think how?</a:t>
            </a:r>
          </a:p>
        </p:txBody>
      </p:sp>
      <p:grpSp>
        <p:nvGrpSpPr>
          <p:cNvPr id="7" name="Group 6"/>
          <p:cNvGrpSpPr/>
          <p:nvPr/>
        </p:nvGrpSpPr>
        <p:grpSpPr>
          <a:xfrm>
            <a:off x="1291123" y="3989389"/>
            <a:ext cx="3009415" cy="2320464"/>
            <a:chOff x="1291123" y="3989389"/>
            <a:chExt cx="3009415" cy="2320464"/>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1123" y="3989389"/>
              <a:ext cx="3009415" cy="2003112"/>
            </a:xfrm>
            <a:prstGeom prst="rect">
              <a:avLst/>
            </a:prstGeom>
          </p:spPr>
        </p:pic>
        <p:sp>
          <p:nvSpPr>
            <p:cNvPr id="6" name="TextBox 5"/>
            <p:cNvSpPr txBox="1"/>
            <p:nvPr/>
          </p:nvSpPr>
          <p:spPr>
            <a:xfrm>
              <a:off x="1502811" y="5909743"/>
              <a:ext cx="2586038" cy="400110"/>
            </a:xfrm>
            <a:prstGeom prst="rect">
              <a:avLst/>
            </a:prstGeom>
            <a:solidFill>
              <a:schemeClr val="bg1">
                <a:lumMod val="85000"/>
              </a:schemeClr>
            </a:solidFill>
          </p:spPr>
          <p:txBody>
            <a:bodyPr wrap="square" rtlCol="0">
              <a:spAutoFit/>
            </a:bodyPr>
            <a:lstStyle/>
            <a:p>
              <a:r>
                <a:rPr lang="en-GB" sz="2000" dirty="0"/>
                <a:t>It powers sailing boats</a:t>
              </a:r>
            </a:p>
          </p:txBody>
        </p:sp>
      </p:grpSp>
      <p:grpSp>
        <p:nvGrpSpPr>
          <p:cNvPr id="10" name="Group 9"/>
          <p:cNvGrpSpPr/>
          <p:nvPr/>
        </p:nvGrpSpPr>
        <p:grpSpPr>
          <a:xfrm>
            <a:off x="4616028" y="3989389"/>
            <a:ext cx="3044243" cy="2320464"/>
            <a:chOff x="4478337" y="3989389"/>
            <a:chExt cx="3044243" cy="2320464"/>
          </a:xfrm>
        </p:grpSpPr>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78337" y="3989389"/>
              <a:ext cx="3044243" cy="2003112"/>
            </a:xfrm>
            <a:prstGeom prst="rect">
              <a:avLst/>
            </a:prstGeom>
          </p:spPr>
        </p:pic>
        <p:sp>
          <p:nvSpPr>
            <p:cNvPr id="9" name="TextBox 8"/>
            <p:cNvSpPr txBox="1"/>
            <p:nvPr/>
          </p:nvSpPr>
          <p:spPr>
            <a:xfrm>
              <a:off x="5028908" y="5909743"/>
              <a:ext cx="1943100" cy="400110"/>
            </a:xfrm>
            <a:prstGeom prst="rect">
              <a:avLst/>
            </a:prstGeom>
            <a:solidFill>
              <a:schemeClr val="bg1">
                <a:lumMod val="85000"/>
              </a:schemeClr>
            </a:solidFill>
          </p:spPr>
          <p:txBody>
            <a:bodyPr wrap="square" rtlCol="0">
              <a:spAutoFit/>
            </a:bodyPr>
            <a:lstStyle/>
            <a:p>
              <a:r>
                <a:rPr lang="en-GB" sz="2000" dirty="0"/>
                <a:t>It dries washing</a:t>
              </a:r>
            </a:p>
          </p:txBody>
        </p:sp>
      </p:grpSp>
      <p:grpSp>
        <p:nvGrpSpPr>
          <p:cNvPr id="13" name="Group 12"/>
          <p:cNvGrpSpPr/>
          <p:nvPr/>
        </p:nvGrpSpPr>
        <p:grpSpPr>
          <a:xfrm>
            <a:off x="8073151" y="3731360"/>
            <a:ext cx="3032872" cy="2653827"/>
            <a:chOff x="7700378" y="3809914"/>
            <a:chExt cx="3032872" cy="2653827"/>
          </a:xfrm>
        </p:grpSpPr>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00379" y="3809914"/>
              <a:ext cx="3032871" cy="2021274"/>
            </a:xfrm>
            <a:prstGeom prst="rect">
              <a:avLst/>
            </a:prstGeom>
          </p:spPr>
        </p:pic>
        <p:sp>
          <p:nvSpPr>
            <p:cNvPr id="12" name="TextBox 11"/>
            <p:cNvSpPr txBox="1"/>
            <p:nvPr/>
          </p:nvSpPr>
          <p:spPr>
            <a:xfrm>
              <a:off x="7700378" y="5755855"/>
              <a:ext cx="3032872" cy="707886"/>
            </a:xfrm>
            <a:prstGeom prst="rect">
              <a:avLst/>
            </a:prstGeom>
            <a:solidFill>
              <a:schemeClr val="bg1">
                <a:lumMod val="85000"/>
              </a:schemeClr>
            </a:solidFill>
          </p:spPr>
          <p:txBody>
            <a:bodyPr wrap="square" rtlCol="0">
              <a:spAutoFit/>
            </a:bodyPr>
            <a:lstStyle/>
            <a:p>
              <a:pPr algn="ctr"/>
              <a:r>
                <a:rPr lang="en-GB" sz="2000" dirty="0"/>
                <a:t>It powers turbines to make electricity</a:t>
              </a:r>
            </a:p>
          </p:txBody>
        </p:sp>
      </p:grpSp>
      <p:sp>
        <p:nvSpPr>
          <p:cNvPr id="14" name="TextBox 13"/>
          <p:cNvSpPr txBox="1"/>
          <p:nvPr/>
        </p:nvSpPr>
        <p:spPr>
          <a:xfrm>
            <a:off x="1447556" y="3366095"/>
            <a:ext cx="5216394" cy="400110"/>
          </a:xfrm>
          <a:prstGeom prst="rect">
            <a:avLst/>
          </a:prstGeom>
          <a:solidFill>
            <a:schemeClr val="bg1">
              <a:lumMod val="85000"/>
            </a:schemeClr>
          </a:solidFill>
        </p:spPr>
        <p:txBody>
          <a:bodyPr wrap="square" rtlCol="0">
            <a:spAutoFit/>
          </a:bodyPr>
          <a:lstStyle/>
          <a:p>
            <a:r>
              <a:rPr lang="en-GB" sz="2000" dirty="0"/>
              <a:t>Here are just a few of the things wind can do:</a:t>
            </a:r>
          </a:p>
        </p:txBody>
      </p:sp>
    </p:spTree>
    <p:extLst>
      <p:ext uri="{BB962C8B-B14F-4D97-AF65-F5344CB8AC3E}">
        <p14:creationId xmlns:p14="http://schemas.microsoft.com/office/powerpoint/2010/main" val="915418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8571" y="908778"/>
            <a:ext cx="5151120" cy="3425904"/>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42090" y="3414715"/>
            <a:ext cx="4930571" cy="3193400"/>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02421" y="908778"/>
            <a:ext cx="4511634" cy="2962515"/>
          </a:xfrm>
          <a:prstGeom prst="rect">
            <a:avLst/>
          </a:prstGeom>
        </p:spPr>
      </p:pic>
      <p:sp>
        <p:nvSpPr>
          <p:cNvPr id="2" name="TextBox 1"/>
          <p:cNvSpPr txBox="1"/>
          <p:nvPr/>
        </p:nvSpPr>
        <p:spPr>
          <a:xfrm>
            <a:off x="1428750" y="871539"/>
            <a:ext cx="6215063" cy="461665"/>
          </a:xfrm>
          <a:prstGeom prst="rect">
            <a:avLst/>
          </a:prstGeom>
          <a:solidFill>
            <a:schemeClr val="accent2">
              <a:lumMod val="40000"/>
              <a:lumOff val="60000"/>
            </a:schemeClr>
          </a:solidFill>
        </p:spPr>
        <p:txBody>
          <a:bodyPr wrap="square" rtlCol="0">
            <a:spAutoFit/>
          </a:bodyPr>
          <a:lstStyle/>
          <a:p>
            <a:r>
              <a:rPr lang="en-GB" sz="2400" dirty="0"/>
              <a:t>But wind can also be a terribly destructive force.</a:t>
            </a:r>
          </a:p>
        </p:txBody>
      </p:sp>
    </p:spTree>
    <p:extLst>
      <p:ext uri="{BB962C8B-B14F-4D97-AF65-F5344CB8AC3E}">
        <p14:creationId xmlns:p14="http://schemas.microsoft.com/office/powerpoint/2010/main" val="25255612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57288" y="771525"/>
            <a:ext cx="10215562" cy="830997"/>
          </a:xfrm>
          <a:prstGeom prst="rect">
            <a:avLst/>
          </a:prstGeom>
          <a:solidFill>
            <a:schemeClr val="bg1">
              <a:lumMod val="85000"/>
            </a:schemeClr>
          </a:solidFill>
        </p:spPr>
        <p:txBody>
          <a:bodyPr wrap="square" rtlCol="0">
            <a:spAutoFit/>
          </a:bodyPr>
          <a:lstStyle/>
          <a:p>
            <a:pPr algn="ctr"/>
            <a:r>
              <a:rPr lang="en-GB" sz="2400" dirty="0"/>
              <a:t>Carla, from the Dartspring Museum has asked if you could help develop some interesting activities for visitors that teach them all about gases.</a:t>
            </a:r>
          </a:p>
        </p:txBody>
      </p:sp>
      <p:pic>
        <p:nvPicPr>
          <p:cNvPr id="5" name="Picture 4"/>
          <p:cNvPicPr>
            <a:picLocks noChangeAspect="1"/>
          </p:cNvPicPr>
          <p:nvPr/>
        </p:nvPicPr>
        <p:blipFill rotWithShape="1">
          <a:blip r:embed="rId2">
            <a:extLst>
              <a:ext uri="{28A0092B-C50C-407E-A947-70E740481C1C}">
                <a14:useLocalDpi xmlns:a14="http://schemas.microsoft.com/office/drawing/2010/main" val="0"/>
              </a:ext>
            </a:extLst>
          </a:blip>
          <a:srcRect l="-1" t="15299" r="-83" b="15671"/>
          <a:stretch/>
        </p:blipFill>
        <p:spPr>
          <a:xfrm>
            <a:off x="2961740" y="3898113"/>
            <a:ext cx="3832226" cy="2643187"/>
          </a:xfrm>
          <a:prstGeom prst="rect">
            <a:avLst/>
          </a:prstGeom>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10955" r="11659" b="4209"/>
          <a:stretch/>
        </p:blipFill>
        <p:spPr>
          <a:xfrm rot="19349045">
            <a:off x="1650669" y="1966452"/>
            <a:ext cx="2062050" cy="2552479"/>
          </a:xfrm>
          <a:prstGeom prst="rect">
            <a:avLst/>
          </a:prstGeom>
        </p:spPr>
      </p:pic>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l="31750" t="5409" r="12070"/>
          <a:stretch/>
        </p:blipFill>
        <p:spPr>
          <a:xfrm>
            <a:off x="6793966" y="2357438"/>
            <a:ext cx="1228725" cy="3081350"/>
          </a:xfrm>
          <a:prstGeom prst="rect">
            <a:avLst/>
          </a:prstGeom>
        </p:spPr>
      </p:pic>
      <p:pic>
        <p:nvPicPr>
          <p:cNvPr id="7" name="Picture 6"/>
          <p:cNvPicPr>
            <a:picLocks noChangeAspect="1"/>
          </p:cNvPicPr>
          <p:nvPr/>
        </p:nvPicPr>
        <p:blipFill rotWithShape="1">
          <a:blip r:embed="rId5">
            <a:extLst>
              <a:ext uri="{28A0092B-C50C-407E-A947-70E740481C1C}">
                <a14:useLocalDpi xmlns:a14="http://schemas.microsoft.com/office/drawing/2010/main" val="0"/>
              </a:ext>
            </a:extLst>
          </a:blip>
          <a:srcRect l="13650" r="18103" b="4360"/>
          <a:stretch/>
        </p:blipFill>
        <p:spPr>
          <a:xfrm>
            <a:off x="949786" y="4237477"/>
            <a:ext cx="1714500" cy="2402622"/>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24029" y="1892750"/>
            <a:ext cx="1962446" cy="1962446"/>
          </a:xfrm>
          <a:prstGeom prst="rect">
            <a:avLst/>
          </a:prstGeom>
        </p:spPr>
      </p:pic>
      <p:sp>
        <p:nvSpPr>
          <p:cNvPr id="9" name="TextBox 8"/>
          <p:cNvSpPr txBox="1"/>
          <p:nvPr/>
        </p:nvSpPr>
        <p:spPr>
          <a:xfrm>
            <a:off x="8172450" y="2357438"/>
            <a:ext cx="3443288" cy="3416320"/>
          </a:xfrm>
          <a:prstGeom prst="rect">
            <a:avLst/>
          </a:prstGeom>
          <a:solidFill>
            <a:schemeClr val="bg1">
              <a:lumMod val="85000"/>
            </a:schemeClr>
          </a:solidFill>
        </p:spPr>
        <p:txBody>
          <a:bodyPr wrap="square" rtlCol="0">
            <a:spAutoFit/>
          </a:bodyPr>
          <a:lstStyle/>
          <a:p>
            <a:r>
              <a:rPr lang="en-GB" sz="2400" dirty="0"/>
              <a:t>You will need to:</a:t>
            </a:r>
          </a:p>
          <a:p>
            <a:r>
              <a:rPr lang="en-GB" sz="2400" dirty="0"/>
              <a:t> </a:t>
            </a:r>
          </a:p>
          <a:p>
            <a:pPr marL="285750" indent="-285750">
              <a:buFont typeface="Arial" panose="020B0604020202020204" pitchFamily="34" charset="0"/>
              <a:buChar char="•"/>
            </a:pPr>
            <a:r>
              <a:rPr lang="en-GB" sz="2400" dirty="0"/>
              <a:t>Try out your activity</a:t>
            </a:r>
          </a:p>
          <a:p>
            <a:pPr marL="285750" indent="-285750">
              <a:buFont typeface="Arial" panose="020B0604020202020204" pitchFamily="34" charset="0"/>
              <a:buChar char="•"/>
            </a:pPr>
            <a:r>
              <a:rPr lang="en-GB" sz="2400" dirty="0"/>
              <a:t>Write simple instructions for the visitors to follow</a:t>
            </a:r>
          </a:p>
          <a:p>
            <a:pPr marL="285750" indent="-285750">
              <a:buFont typeface="Arial" panose="020B0604020202020204" pitchFamily="34" charset="0"/>
              <a:buChar char="•"/>
            </a:pPr>
            <a:r>
              <a:rPr lang="en-GB" sz="2400" dirty="0"/>
              <a:t>Explain what your activity teaches the visitors about gases </a:t>
            </a:r>
          </a:p>
        </p:txBody>
      </p:sp>
    </p:spTree>
    <p:extLst>
      <p:ext uri="{BB962C8B-B14F-4D97-AF65-F5344CB8AC3E}">
        <p14:creationId xmlns:p14="http://schemas.microsoft.com/office/powerpoint/2010/main" val="28874020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57275" y="728663"/>
            <a:ext cx="10244138" cy="400110"/>
          </a:xfrm>
          <a:prstGeom prst="rect">
            <a:avLst/>
          </a:prstGeom>
          <a:noFill/>
        </p:spPr>
        <p:txBody>
          <a:bodyPr wrap="square" rtlCol="0">
            <a:spAutoFit/>
          </a:bodyPr>
          <a:lstStyle/>
          <a:p>
            <a:r>
              <a:rPr lang="en-GB" sz="2000" dirty="0"/>
              <a:t>Carla has some ideas for you or you could choose an idea of your own. Work in a group of 3 or 4. </a:t>
            </a:r>
          </a:p>
        </p:txBody>
      </p:sp>
      <p:grpSp>
        <p:nvGrpSpPr>
          <p:cNvPr id="22" name="Group 21"/>
          <p:cNvGrpSpPr/>
          <p:nvPr/>
        </p:nvGrpSpPr>
        <p:grpSpPr>
          <a:xfrm>
            <a:off x="926203" y="1257299"/>
            <a:ext cx="5143500" cy="5114925"/>
            <a:chOff x="926203" y="1257299"/>
            <a:chExt cx="5143500" cy="5114925"/>
          </a:xfrm>
        </p:grpSpPr>
        <p:sp>
          <p:nvSpPr>
            <p:cNvPr id="3" name="Rectangle 2"/>
            <p:cNvSpPr/>
            <p:nvPr/>
          </p:nvSpPr>
          <p:spPr>
            <a:xfrm>
              <a:off x="926203" y="1257299"/>
              <a:ext cx="5143500" cy="5114925"/>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1" t="15299" r="-83" b="15671"/>
            <a:stretch/>
          </p:blipFill>
          <p:spPr>
            <a:xfrm>
              <a:off x="1151819" y="3952209"/>
              <a:ext cx="2627329" cy="1812138"/>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9292279">
              <a:off x="1795406" y="2045999"/>
              <a:ext cx="1840339" cy="3015420"/>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06084" y="2969240"/>
              <a:ext cx="1385888" cy="615230"/>
            </a:xfrm>
            <a:prstGeom prst="rect">
              <a:avLst/>
            </a:prstGeom>
          </p:spPr>
        </p:pic>
        <p:sp>
          <p:nvSpPr>
            <p:cNvPr id="8" name="Rectangle 7"/>
            <p:cNvSpPr/>
            <p:nvPr/>
          </p:nvSpPr>
          <p:spPr>
            <a:xfrm rot="2664699">
              <a:off x="2947884" y="4134766"/>
              <a:ext cx="1100138" cy="20760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1614488" y="1543050"/>
              <a:ext cx="4400550" cy="400110"/>
            </a:xfrm>
            <a:prstGeom prst="rect">
              <a:avLst/>
            </a:prstGeom>
            <a:noFill/>
          </p:spPr>
          <p:txBody>
            <a:bodyPr wrap="square" rtlCol="0">
              <a:spAutoFit/>
            </a:bodyPr>
            <a:lstStyle/>
            <a:p>
              <a:r>
                <a:rPr lang="en-GB" sz="2000" b="1" dirty="0"/>
                <a:t>1. Weighing balloons</a:t>
              </a:r>
            </a:p>
          </p:txBody>
        </p:sp>
        <p:sp>
          <p:nvSpPr>
            <p:cNvPr id="10" name="TextBox 9"/>
            <p:cNvSpPr txBox="1"/>
            <p:nvPr/>
          </p:nvSpPr>
          <p:spPr>
            <a:xfrm>
              <a:off x="3170811" y="2106727"/>
              <a:ext cx="2800350" cy="923330"/>
            </a:xfrm>
            <a:prstGeom prst="rect">
              <a:avLst/>
            </a:prstGeom>
            <a:noFill/>
          </p:spPr>
          <p:txBody>
            <a:bodyPr wrap="square" rtlCol="0">
              <a:spAutoFit/>
            </a:bodyPr>
            <a:lstStyle/>
            <a:p>
              <a:r>
                <a:rPr lang="en-GB" dirty="0"/>
                <a:t>Experiment with weighing balloons before and after blowing them up.</a:t>
              </a:r>
            </a:p>
          </p:txBody>
        </p:sp>
        <p:sp>
          <p:nvSpPr>
            <p:cNvPr id="11" name="TextBox 10"/>
            <p:cNvSpPr txBox="1"/>
            <p:nvPr/>
          </p:nvSpPr>
          <p:spPr>
            <a:xfrm>
              <a:off x="3540542" y="3521285"/>
              <a:ext cx="2474495" cy="646331"/>
            </a:xfrm>
            <a:prstGeom prst="rect">
              <a:avLst/>
            </a:prstGeom>
            <a:noFill/>
          </p:spPr>
          <p:txBody>
            <a:bodyPr wrap="square" rtlCol="0">
              <a:spAutoFit/>
            </a:bodyPr>
            <a:lstStyle/>
            <a:p>
              <a:r>
                <a:rPr lang="en-GB" dirty="0"/>
                <a:t>Is there any difference?</a:t>
              </a:r>
            </a:p>
            <a:p>
              <a:r>
                <a:rPr lang="en-GB" dirty="0"/>
                <a:t>Why?</a:t>
              </a:r>
            </a:p>
          </p:txBody>
        </p:sp>
        <p:sp>
          <p:nvSpPr>
            <p:cNvPr id="18" name="TextBox 17"/>
            <p:cNvSpPr txBox="1"/>
            <p:nvPr/>
          </p:nvSpPr>
          <p:spPr>
            <a:xfrm>
              <a:off x="1151818" y="5850119"/>
              <a:ext cx="4670798" cy="369332"/>
            </a:xfrm>
            <a:prstGeom prst="rect">
              <a:avLst/>
            </a:prstGeom>
            <a:noFill/>
          </p:spPr>
          <p:txBody>
            <a:bodyPr wrap="square" rtlCol="0">
              <a:spAutoFit/>
            </a:bodyPr>
            <a:lstStyle/>
            <a:p>
              <a:r>
                <a:rPr lang="en-GB" dirty="0"/>
                <a:t>What does it tell you about gases?</a:t>
              </a:r>
            </a:p>
          </p:txBody>
        </p:sp>
        <p:sp>
          <p:nvSpPr>
            <p:cNvPr id="20" name="TextBox 19"/>
            <p:cNvSpPr txBox="1"/>
            <p:nvPr/>
          </p:nvSpPr>
          <p:spPr>
            <a:xfrm>
              <a:off x="3752629" y="4340350"/>
              <a:ext cx="2091458" cy="1200329"/>
            </a:xfrm>
            <a:prstGeom prst="rect">
              <a:avLst/>
            </a:prstGeom>
            <a:noFill/>
          </p:spPr>
          <p:txBody>
            <a:bodyPr wrap="square" rtlCol="0">
              <a:spAutoFit/>
            </a:bodyPr>
            <a:lstStyle/>
            <a:p>
              <a:r>
                <a:rPr lang="en-GB" dirty="0"/>
                <a:t>Can you challenge visitors with a balloon weighing activity?</a:t>
              </a:r>
            </a:p>
          </p:txBody>
        </p:sp>
      </p:grpSp>
      <p:grpSp>
        <p:nvGrpSpPr>
          <p:cNvPr id="23" name="Group 22"/>
          <p:cNvGrpSpPr/>
          <p:nvPr/>
        </p:nvGrpSpPr>
        <p:grpSpPr>
          <a:xfrm>
            <a:off x="6157913" y="1257299"/>
            <a:ext cx="5143500" cy="5114925"/>
            <a:chOff x="6157913" y="1257299"/>
            <a:chExt cx="5143500" cy="5114925"/>
          </a:xfrm>
        </p:grpSpPr>
        <p:sp>
          <p:nvSpPr>
            <p:cNvPr id="12" name="Rectangle 11"/>
            <p:cNvSpPr/>
            <p:nvPr/>
          </p:nvSpPr>
          <p:spPr>
            <a:xfrm>
              <a:off x="6157913" y="1257299"/>
              <a:ext cx="5143500" cy="5114925"/>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79345" y="2811539"/>
              <a:ext cx="1675184" cy="2495080"/>
            </a:xfrm>
            <a:prstGeom prst="rect">
              <a:avLst/>
            </a:prstGeom>
          </p:spPr>
        </p:pic>
        <p:pic>
          <p:nvPicPr>
            <p:cNvPr id="14" name="Picture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970625">
              <a:off x="8369057" y="3784506"/>
              <a:ext cx="2223373" cy="1111687"/>
            </a:xfrm>
            <a:prstGeom prst="rect">
              <a:avLst/>
            </a:prstGeom>
          </p:spPr>
        </p:pic>
        <p:sp>
          <p:nvSpPr>
            <p:cNvPr id="15" name="TextBox 14"/>
            <p:cNvSpPr txBox="1"/>
            <p:nvPr/>
          </p:nvSpPr>
          <p:spPr>
            <a:xfrm>
              <a:off x="6529388" y="1600744"/>
              <a:ext cx="4400550" cy="400110"/>
            </a:xfrm>
            <a:prstGeom prst="rect">
              <a:avLst/>
            </a:prstGeom>
            <a:noFill/>
          </p:spPr>
          <p:txBody>
            <a:bodyPr wrap="square" rtlCol="0">
              <a:spAutoFit/>
            </a:bodyPr>
            <a:lstStyle/>
            <a:p>
              <a:r>
                <a:rPr lang="en-GB" sz="2000" b="1" dirty="0"/>
                <a:t>2. Crushing bottles</a:t>
              </a:r>
            </a:p>
          </p:txBody>
        </p:sp>
        <p:sp>
          <p:nvSpPr>
            <p:cNvPr id="16" name="TextBox 15"/>
            <p:cNvSpPr txBox="1"/>
            <p:nvPr/>
          </p:nvSpPr>
          <p:spPr>
            <a:xfrm>
              <a:off x="6529387" y="1997847"/>
              <a:ext cx="4293555" cy="923330"/>
            </a:xfrm>
            <a:prstGeom prst="rect">
              <a:avLst/>
            </a:prstGeom>
            <a:noFill/>
          </p:spPr>
          <p:txBody>
            <a:bodyPr wrap="square" rtlCol="0">
              <a:spAutoFit/>
            </a:bodyPr>
            <a:lstStyle/>
            <a:p>
              <a:r>
                <a:rPr lang="en-GB" dirty="0"/>
                <a:t>Experiment with crushing plastic bottles. Try with the cap on, with the cap off and with the cap loosened.</a:t>
              </a:r>
            </a:p>
          </p:txBody>
        </p:sp>
        <p:sp>
          <p:nvSpPr>
            <p:cNvPr id="17" name="TextBox 16"/>
            <p:cNvSpPr txBox="1"/>
            <p:nvPr/>
          </p:nvSpPr>
          <p:spPr>
            <a:xfrm>
              <a:off x="8045989" y="2874954"/>
              <a:ext cx="2084982" cy="646331"/>
            </a:xfrm>
            <a:prstGeom prst="rect">
              <a:avLst/>
            </a:prstGeom>
            <a:noFill/>
          </p:spPr>
          <p:txBody>
            <a:bodyPr wrap="square" rtlCol="0">
              <a:spAutoFit/>
            </a:bodyPr>
            <a:lstStyle/>
            <a:p>
              <a:r>
                <a:rPr lang="en-GB" dirty="0"/>
                <a:t>What happens?</a:t>
              </a:r>
            </a:p>
            <a:p>
              <a:r>
                <a:rPr lang="en-GB" dirty="0"/>
                <a:t>Why?</a:t>
              </a:r>
            </a:p>
          </p:txBody>
        </p:sp>
        <p:sp>
          <p:nvSpPr>
            <p:cNvPr id="19" name="TextBox 18"/>
            <p:cNvSpPr txBox="1"/>
            <p:nvPr/>
          </p:nvSpPr>
          <p:spPr>
            <a:xfrm>
              <a:off x="6529387" y="5806404"/>
              <a:ext cx="4670798" cy="369332"/>
            </a:xfrm>
            <a:prstGeom prst="rect">
              <a:avLst/>
            </a:prstGeom>
            <a:noFill/>
          </p:spPr>
          <p:txBody>
            <a:bodyPr wrap="square" rtlCol="0">
              <a:spAutoFit/>
            </a:bodyPr>
            <a:lstStyle/>
            <a:p>
              <a:r>
                <a:rPr lang="en-GB" dirty="0"/>
                <a:t>What does it tell you about gases?</a:t>
              </a:r>
            </a:p>
          </p:txBody>
        </p:sp>
        <p:sp>
          <p:nvSpPr>
            <p:cNvPr id="21" name="TextBox 20"/>
            <p:cNvSpPr txBox="1"/>
            <p:nvPr/>
          </p:nvSpPr>
          <p:spPr>
            <a:xfrm>
              <a:off x="7660074" y="4836192"/>
              <a:ext cx="2920840" cy="923330"/>
            </a:xfrm>
            <a:prstGeom prst="rect">
              <a:avLst/>
            </a:prstGeom>
            <a:noFill/>
          </p:spPr>
          <p:txBody>
            <a:bodyPr wrap="square" rtlCol="0">
              <a:spAutoFit/>
            </a:bodyPr>
            <a:lstStyle/>
            <a:p>
              <a:r>
                <a:rPr lang="en-GB" dirty="0"/>
                <a:t>Can you challenge visitors with a bottle crushing activity?</a:t>
              </a:r>
            </a:p>
          </p:txBody>
        </p:sp>
      </p:grpSp>
    </p:spTree>
    <p:extLst>
      <p:ext uri="{BB962C8B-B14F-4D97-AF65-F5344CB8AC3E}">
        <p14:creationId xmlns:p14="http://schemas.microsoft.com/office/powerpoint/2010/main" val="2960291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926203" y="833719"/>
            <a:ext cx="5143500" cy="5538506"/>
            <a:chOff x="926203" y="833719"/>
            <a:chExt cx="5143500" cy="5538506"/>
          </a:xfrm>
        </p:grpSpPr>
        <p:sp>
          <p:nvSpPr>
            <p:cNvPr id="2" name="Rectangle 1"/>
            <p:cNvSpPr/>
            <p:nvPr/>
          </p:nvSpPr>
          <p:spPr>
            <a:xfrm>
              <a:off x="926203" y="833719"/>
              <a:ext cx="5143500" cy="553850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3343" t="8734" r="21390" b="12657"/>
            <a:stretch/>
          </p:blipFill>
          <p:spPr>
            <a:xfrm>
              <a:off x="1317810" y="1803513"/>
              <a:ext cx="2920137" cy="2214666"/>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633445">
              <a:off x="4023340" y="2462298"/>
              <a:ext cx="1813806" cy="1165760"/>
            </a:xfrm>
            <a:prstGeom prst="rect">
              <a:avLst/>
            </a:prstGeom>
          </p:spPr>
        </p:pic>
        <p:sp>
          <p:nvSpPr>
            <p:cNvPr id="6" name="TextBox 5"/>
            <p:cNvSpPr txBox="1"/>
            <p:nvPr/>
          </p:nvSpPr>
          <p:spPr>
            <a:xfrm>
              <a:off x="1532964" y="1264024"/>
              <a:ext cx="4047565" cy="400110"/>
            </a:xfrm>
            <a:prstGeom prst="rect">
              <a:avLst/>
            </a:prstGeom>
            <a:noFill/>
          </p:spPr>
          <p:txBody>
            <a:bodyPr wrap="square" rtlCol="0">
              <a:spAutoFit/>
            </a:bodyPr>
            <a:lstStyle/>
            <a:p>
              <a:r>
                <a:rPr lang="en-GB" sz="2000" b="1" dirty="0"/>
                <a:t>Wafting Feathers</a:t>
              </a:r>
            </a:p>
          </p:txBody>
        </p:sp>
        <p:sp>
          <p:nvSpPr>
            <p:cNvPr id="7" name="TextBox 6"/>
            <p:cNvSpPr txBox="1"/>
            <p:nvPr/>
          </p:nvSpPr>
          <p:spPr>
            <a:xfrm>
              <a:off x="1317810" y="4249271"/>
              <a:ext cx="4504766" cy="2031325"/>
            </a:xfrm>
            <a:prstGeom prst="rect">
              <a:avLst/>
            </a:prstGeom>
            <a:noFill/>
          </p:spPr>
          <p:txBody>
            <a:bodyPr wrap="square" rtlCol="0">
              <a:spAutoFit/>
            </a:bodyPr>
            <a:lstStyle/>
            <a:p>
              <a:r>
                <a:rPr lang="en-GB" dirty="0"/>
                <a:t>Can you move a feather without even touching it? </a:t>
              </a:r>
            </a:p>
            <a:p>
              <a:r>
                <a:rPr lang="en-GB" dirty="0"/>
                <a:t>How? </a:t>
              </a:r>
            </a:p>
            <a:p>
              <a:r>
                <a:rPr lang="en-GB" dirty="0"/>
                <a:t>Could you think of a feather challenge for visitors?</a:t>
              </a:r>
            </a:p>
            <a:p>
              <a:r>
                <a:rPr lang="en-GB" dirty="0"/>
                <a:t>What does it tell you about gases?</a:t>
              </a:r>
            </a:p>
            <a:p>
              <a:endParaRPr lang="en-GB" dirty="0"/>
            </a:p>
          </p:txBody>
        </p:sp>
      </p:grpSp>
      <p:grpSp>
        <p:nvGrpSpPr>
          <p:cNvPr id="13" name="Group 12"/>
          <p:cNvGrpSpPr/>
          <p:nvPr/>
        </p:nvGrpSpPr>
        <p:grpSpPr>
          <a:xfrm>
            <a:off x="6187290" y="833719"/>
            <a:ext cx="5143500" cy="5538506"/>
            <a:chOff x="6187290" y="833719"/>
            <a:chExt cx="5143500" cy="5538506"/>
          </a:xfrm>
        </p:grpSpPr>
        <p:sp>
          <p:nvSpPr>
            <p:cNvPr id="3" name="Rectangle 2"/>
            <p:cNvSpPr/>
            <p:nvPr/>
          </p:nvSpPr>
          <p:spPr>
            <a:xfrm>
              <a:off x="6187290" y="833719"/>
              <a:ext cx="5143500" cy="553850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38446" y="2390273"/>
              <a:ext cx="2645405" cy="2645405"/>
            </a:xfrm>
            <a:prstGeom prst="rect">
              <a:avLst/>
            </a:prstGeom>
          </p:spPr>
        </p:pic>
        <p:sp>
          <p:nvSpPr>
            <p:cNvPr id="9" name="TextBox 8"/>
            <p:cNvSpPr txBox="1"/>
            <p:nvPr/>
          </p:nvSpPr>
          <p:spPr>
            <a:xfrm>
              <a:off x="6629400" y="1411941"/>
              <a:ext cx="3805518" cy="400110"/>
            </a:xfrm>
            <a:prstGeom prst="rect">
              <a:avLst/>
            </a:prstGeom>
            <a:noFill/>
          </p:spPr>
          <p:txBody>
            <a:bodyPr wrap="square" rtlCol="0">
              <a:spAutoFit/>
            </a:bodyPr>
            <a:lstStyle/>
            <a:p>
              <a:r>
                <a:rPr lang="en-GB" sz="2000" b="1" dirty="0"/>
                <a:t>Squeezing sponges</a:t>
              </a:r>
            </a:p>
          </p:txBody>
        </p:sp>
        <p:sp>
          <p:nvSpPr>
            <p:cNvPr id="10" name="TextBox 9"/>
            <p:cNvSpPr txBox="1"/>
            <p:nvPr/>
          </p:nvSpPr>
          <p:spPr>
            <a:xfrm>
              <a:off x="9134319" y="2072176"/>
              <a:ext cx="1986399" cy="1477328"/>
            </a:xfrm>
            <a:prstGeom prst="rect">
              <a:avLst/>
            </a:prstGeom>
            <a:noFill/>
          </p:spPr>
          <p:txBody>
            <a:bodyPr wrap="square" rtlCol="0">
              <a:spAutoFit/>
            </a:bodyPr>
            <a:lstStyle/>
            <a:p>
              <a:r>
                <a:rPr lang="en-GB" dirty="0"/>
                <a:t>Experiment with a sponge in water. Try floating it, prodding it and squeezing it. </a:t>
              </a:r>
            </a:p>
          </p:txBody>
        </p:sp>
        <p:sp>
          <p:nvSpPr>
            <p:cNvPr id="11" name="TextBox 10"/>
            <p:cNvSpPr txBox="1"/>
            <p:nvPr/>
          </p:nvSpPr>
          <p:spPr>
            <a:xfrm>
              <a:off x="6629400" y="5164562"/>
              <a:ext cx="4577043" cy="923330"/>
            </a:xfrm>
            <a:prstGeom prst="rect">
              <a:avLst/>
            </a:prstGeom>
            <a:noFill/>
          </p:spPr>
          <p:txBody>
            <a:bodyPr wrap="square" rtlCol="0">
              <a:spAutoFit/>
            </a:bodyPr>
            <a:lstStyle/>
            <a:p>
              <a:r>
                <a:rPr lang="en-GB" dirty="0"/>
                <a:t>Can you think of a sponge and water activity for visitors?</a:t>
              </a:r>
            </a:p>
            <a:p>
              <a:r>
                <a:rPr lang="en-GB" dirty="0"/>
                <a:t>What does it tell you about gases?</a:t>
              </a:r>
            </a:p>
          </p:txBody>
        </p:sp>
      </p:grpSp>
    </p:spTree>
    <p:extLst>
      <p:ext uri="{BB962C8B-B14F-4D97-AF65-F5344CB8AC3E}">
        <p14:creationId xmlns:p14="http://schemas.microsoft.com/office/powerpoint/2010/main" val="18569468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p:cNvGrpSpPr/>
          <p:nvPr/>
        </p:nvGrpSpPr>
        <p:grpSpPr>
          <a:xfrm>
            <a:off x="926203" y="833719"/>
            <a:ext cx="5143500" cy="5538506"/>
            <a:chOff x="926203" y="833719"/>
            <a:chExt cx="5143500" cy="5538506"/>
          </a:xfrm>
        </p:grpSpPr>
        <p:sp>
          <p:nvSpPr>
            <p:cNvPr id="2" name="Rectangle 1"/>
            <p:cNvSpPr/>
            <p:nvPr/>
          </p:nvSpPr>
          <p:spPr>
            <a:xfrm>
              <a:off x="926203" y="833719"/>
              <a:ext cx="5143500" cy="553850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17558" y="1152863"/>
              <a:ext cx="3039837" cy="2026558"/>
            </a:xfrm>
            <a:prstGeom prst="rect">
              <a:avLst/>
            </a:prstGeom>
          </p:spPr>
        </p:pic>
        <p:sp>
          <p:nvSpPr>
            <p:cNvPr id="5" name="TextBox 4"/>
            <p:cNvSpPr txBox="1"/>
            <p:nvPr/>
          </p:nvSpPr>
          <p:spPr>
            <a:xfrm>
              <a:off x="1291771" y="1233714"/>
              <a:ext cx="4354286" cy="400110"/>
            </a:xfrm>
            <a:prstGeom prst="rect">
              <a:avLst/>
            </a:prstGeom>
            <a:noFill/>
          </p:spPr>
          <p:txBody>
            <a:bodyPr wrap="square" rtlCol="0">
              <a:spAutoFit/>
            </a:bodyPr>
            <a:lstStyle/>
            <a:p>
              <a:r>
                <a:rPr lang="en-GB" sz="2000" b="1" dirty="0"/>
                <a:t>Detecting smells</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16617" y="3301928"/>
              <a:ext cx="1182188" cy="751871"/>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79353" y="2602695"/>
              <a:ext cx="743632" cy="743632"/>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37041" y="3179421"/>
              <a:ext cx="1163195" cy="1163195"/>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892361" y="1717300"/>
              <a:ext cx="885395" cy="885395"/>
            </a:xfrm>
            <a:prstGeom prst="rect">
              <a:avLst/>
            </a:prstGeom>
          </p:spPr>
        </p:pic>
        <p:pic>
          <p:nvPicPr>
            <p:cNvPr id="11" name="Picture 1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050855" y="3175538"/>
              <a:ext cx="1281018" cy="686102"/>
            </a:xfrm>
            <a:prstGeom prst="rect">
              <a:avLst/>
            </a:prstGeom>
          </p:spPr>
        </p:pic>
        <p:sp>
          <p:nvSpPr>
            <p:cNvPr id="12" name="TextBox 11"/>
            <p:cNvSpPr txBox="1"/>
            <p:nvPr/>
          </p:nvSpPr>
          <p:spPr>
            <a:xfrm>
              <a:off x="1179353" y="4342616"/>
              <a:ext cx="4684418" cy="1754326"/>
            </a:xfrm>
            <a:prstGeom prst="rect">
              <a:avLst/>
            </a:prstGeom>
            <a:noFill/>
          </p:spPr>
          <p:txBody>
            <a:bodyPr wrap="square" rtlCol="0">
              <a:spAutoFit/>
            </a:bodyPr>
            <a:lstStyle/>
            <a:p>
              <a:r>
                <a:rPr lang="en-GB" dirty="0"/>
                <a:t>Do people know what they are smelling without looking or touching?</a:t>
              </a:r>
            </a:p>
            <a:p>
              <a:r>
                <a:rPr lang="en-GB" dirty="0"/>
                <a:t>How?</a:t>
              </a:r>
            </a:p>
            <a:p>
              <a:r>
                <a:rPr lang="en-GB" dirty="0"/>
                <a:t>Can you think of a smell detection activity for visitors?</a:t>
              </a:r>
            </a:p>
            <a:p>
              <a:r>
                <a:rPr lang="en-GB" dirty="0"/>
                <a:t>What does this tell you about gases?</a:t>
              </a:r>
            </a:p>
          </p:txBody>
        </p:sp>
      </p:grpSp>
      <p:grpSp>
        <p:nvGrpSpPr>
          <p:cNvPr id="21" name="Group 20"/>
          <p:cNvGrpSpPr/>
          <p:nvPr/>
        </p:nvGrpSpPr>
        <p:grpSpPr>
          <a:xfrm>
            <a:off x="6197573" y="833719"/>
            <a:ext cx="5143500" cy="5538506"/>
            <a:chOff x="6197573" y="833719"/>
            <a:chExt cx="5143500" cy="5538506"/>
          </a:xfrm>
        </p:grpSpPr>
        <p:sp>
          <p:nvSpPr>
            <p:cNvPr id="3" name="Rectangle 2"/>
            <p:cNvSpPr/>
            <p:nvPr/>
          </p:nvSpPr>
          <p:spPr>
            <a:xfrm>
              <a:off x="6197573" y="833719"/>
              <a:ext cx="5143500" cy="5538506"/>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6536971" y="1233714"/>
              <a:ext cx="4102000" cy="400110"/>
            </a:xfrm>
            <a:prstGeom prst="rect">
              <a:avLst/>
            </a:prstGeom>
            <a:noFill/>
          </p:spPr>
          <p:txBody>
            <a:bodyPr wrap="square" rtlCol="0">
              <a:spAutoFit/>
            </a:bodyPr>
            <a:lstStyle/>
            <a:p>
              <a:r>
                <a:rPr lang="en-GB" sz="2000" b="1" dirty="0"/>
                <a:t>Locating Smells</a:t>
              </a:r>
            </a:p>
          </p:txBody>
        </p:sp>
        <p:pic>
          <p:nvPicPr>
            <p:cNvPr id="14" name="Picture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974538" y="1144097"/>
              <a:ext cx="1664433" cy="2031441"/>
            </a:xfrm>
            <a:prstGeom prst="rect">
              <a:avLst/>
            </a:prstGeom>
          </p:spPr>
        </p:pic>
        <p:sp>
          <p:nvSpPr>
            <p:cNvPr id="15" name="TextBox 14"/>
            <p:cNvSpPr txBox="1"/>
            <p:nvPr/>
          </p:nvSpPr>
          <p:spPr>
            <a:xfrm>
              <a:off x="6518648" y="1798735"/>
              <a:ext cx="2410262" cy="1754326"/>
            </a:xfrm>
            <a:prstGeom prst="rect">
              <a:avLst/>
            </a:prstGeom>
            <a:noFill/>
          </p:spPr>
          <p:txBody>
            <a:bodyPr wrap="square" rtlCol="0">
              <a:spAutoFit/>
            </a:bodyPr>
            <a:lstStyle/>
            <a:p>
              <a:r>
                <a:rPr lang="en-GB" dirty="0"/>
                <a:t>Dogs are famous for tracking down smells but can humans use their noses to locate the source of a smell too?</a:t>
              </a:r>
            </a:p>
          </p:txBody>
        </p:sp>
        <p:pic>
          <p:nvPicPr>
            <p:cNvPr id="16" name="Picture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503148" y="3553061"/>
              <a:ext cx="1515508" cy="1515508"/>
            </a:xfrm>
            <a:prstGeom prst="rect">
              <a:avLst/>
            </a:prstGeom>
          </p:spPr>
        </p:pic>
        <p:sp>
          <p:nvSpPr>
            <p:cNvPr id="17" name="TextBox 16"/>
            <p:cNvSpPr txBox="1"/>
            <p:nvPr/>
          </p:nvSpPr>
          <p:spPr>
            <a:xfrm>
              <a:off x="8078158" y="3375325"/>
              <a:ext cx="2938426" cy="646331"/>
            </a:xfrm>
            <a:prstGeom prst="rect">
              <a:avLst/>
            </a:prstGeom>
            <a:noFill/>
          </p:spPr>
          <p:txBody>
            <a:bodyPr wrap="square" rtlCol="0">
              <a:spAutoFit/>
            </a:bodyPr>
            <a:lstStyle/>
            <a:p>
              <a:r>
                <a:rPr lang="en-GB" dirty="0"/>
                <a:t>Can you think of a smell locating activity for visitors?</a:t>
              </a:r>
            </a:p>
          </p:txBody>
        </p:sp>
        <p:sp>
          <p:nvSpPr>
            <p:cNvPr id="18" name="TextBox 17"/>
            <p:cNvSpPr txBox="1"/>
            <p:nvPr/>
          </p:nvSpPr>
          <p:spPr>
            <a:xfrm>
              <a:off x="6655999" y="5202635"/>
              <a:ext cx="4360585" cy="369332"/>
            </a:xfrm>
            <a:prstGeom prst="rect">
              <a:avLst/>
            </a:prstGeom>
            <a:noFill/>
          </p:spPr>
          <p:txBody>
            <a:bodyPr wrap="square" rtlCol="0">
              <a:spAutoFit/>
            </a:bodyPr>
            <a:lstStyle/>
            <a:p>
              <a:r>
                <a:rPr lang="en-GB" dirty="0"/>
                <a:t>What does it tell you about gases?</a:t>
              </a:r>
            </a:p>
          </p:txBody>
        </p:sp>
        <p:pic>
          <p:nvPicPr>
            <p:cNvPr id="19" name="Picture 18"/>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516585" y="4067598"/>
              <a:ext cx="1372740" cy="1029555"/>
            </a:xfrm>
            <a:prstGeom prst="rect">
              <a:avLst/>
            </a:prstGeom>
          </p:spPr>
        </p:pic>
      </p:grpSp>
    </p:spTree>
    <p:extLst>
      <p:ext uri="{BB962C8B-B14F-4D97-AF65-F5344CB8AC3E}">
        <p14:creationId xmlns:p14="http://schemas.microsoft.com/office/powerpoint/2010/main" val="9579196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12383</TotalTime>
  <Words>1046</Words>
  <Application>Microsoft Office PowerPoint</Application>
  <PresentationFormat>Custom</PresentationFormat>
  <Paragraphs>93</Paragraphs>
  <Slides>18</Slides>
  <Notes>0</Notes>
  <HiddenSlides>0</HiddenSlides>
  <MMClips>0</MMClips>
  <ScaleCrop>false</ScaleCrop>
  <HeadingPairs>
    <vt:vector size="4" baseType="variant">
      <vt:variant>
        <vt:lpstr>Theme</vt:lpstr>
      </vt:variant>
      <vt:variant>
        <vt:i4>2</vt:i4>
      </vt:variant>
      <vt:variant>
        <vt:lpstr>Slide Titles</vt:lpstr>
      </vt:variant>
      <vt:variant>
        <vt:i4>18</vt:i4>
      </vt:variant>
    </vt:vector>
  </HeadingPairs>
  <TitlesOfParts>
    <vt:vector size="20" baseType="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 Searson</dc:creator>
  <cp:lastModifiedBy>DeputyHead</cp:lastModifiedBy>
  <cp:revision>45</cp:revision>
  <dcterms:created xsi:type="dcterms:W3CDTF">2017-11-28T11:04:18Z</dcterms:created>
  <dcterms:modified xsi:type="dcterms:W3CDTF">2020-04-19T13:05:45Z</dcterms:modified>
</cp:coreProperties>
</file>