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  <p:sldMasterId id="2147483673" r:id="rId2"/>
    <p:sldMasterId id="2147483674" r:id="rId3"/>
  </p:sldMasterIdLst>
  <p:notesMasterIdLst>
    <p:notesMasterId r:id="rId29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</p:sldIdLst>
  <p:sldSz cx="9144000" cy="5143500" type="screen16x9"/>
  <p:notesSz cx="6858000" cy="9144000"/>
  <p:embeddedFontLst>
    <p:embeddedFont>
      <p:font typeface="Montserrat" panose="020B0604020202020204" charset="0"/>
      <p:regular r:id="rId30"/>
      <p:bold r:id="rId31"/>
      <p:italic r:id="rId32"/>
      <p:boldItalic r:id="rId33"/>
    </p:embeddedFont>
    <p:embeddedFont>
      <p:font typeface="Montserrat Medium" panose="020B0604020202020204" charset="0"/>
      <p:regular r:id="rId34"/>
      <p:bold r:id="rId35"/>
      <p:italic r:id="rId36"/>
      <p:boldItalic r:id="rId37"/>
    </p:embeddedFont>
    <p:embeddedFont>
      <p:font typeface="Montserrat SemiBold" panose="020B0604020202020204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B967581-47F7-4C2A-ACBC-41E9AA888127}">
  <a:tblStyle styleId="{9B967581-47F7-4C2A-ACBC-41E9AA88812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10.fntdata"/><Relationship Id="rId21" Type="http://schemas.openxmlformats.org/officeDocument/2006/relationships/slide" Target="slides/slide18.xml"/><Relationship Id="rId34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7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2.fntdata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0" Type="http://schemas.openxmlformats.org/officeDocument/2006/relationships/slide" Target="slides/slide17.xml"/><Relationship Id="rId41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244e70f96_0_5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8244e70f96_0_5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824cb24d71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824cb24d71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8244e70f96_0_5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g8244e70f96_0_5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244e70f96_0_5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244e70f96_0_5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8244e70f96_0_6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3" name="Google Shape;183;g8244e70f96_0_6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8244e70f96_0_6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8244e70f96_0_6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244e70f96_0_1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244e70f96_0_1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8d8762b7d6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8d8762b7d6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8d8762b7d6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8d8762b7d6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8d8762b7d6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8d8762b7d6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8d8762b7d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8d8762b7d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8244e70f96_0_1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8244e70f96_0_10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8244e70f96_0_6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g8244e70f96_0_6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8d8762b7d6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8d8762b7d6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8244e70f96_0_6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8244e70f96_0_6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8f6852fd7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9" name="Google Shape;309;g8f6852fd7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824c603f9b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Google Shape;319;g824c603f9b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824cb24d71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824cb24d71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8d8762b7d6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8d8762b7d6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g8244e70f96_0_6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g8244e70f96_0_6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8d8762b7d6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0" name="Google Shape;350;g8d8762b7d6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8d8762b7d6_0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8d8762b7d6_0_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8d86322f46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8" name="Google Shape;378;g8d86322f46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824cb24d71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824cb24d71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824cb24d71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824cb24d71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Montserrat SemiBold"/>
              <a:buNone/>
              <a:defRPr sz="3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None/>
              <a:defRPr sz="5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None/>
              <a:defRPr sz="2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1000"/>
              </a:spcBef>
              <a:spcAft>
                <a:spcPts val="0"/>
              </a:spcAft>
              <a:buNone/>
              <a:defRPr sz="14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3pPr>
            <a:lvl4pPr lvl="3" rtl="0">
              <a:spcBef>
                <a:spcPts val="1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4pPr>
            <a:lvl5pPr lvl="4" rtl="0">
              <a:spcBef>
                <a:spcPts val="1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5pPr>
            <a:lvl6pPr lvl="5" rtl="0">
              <a:spcBef>
                <a:spcPts val="1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6pPr>
            <a:lvl7pPr lvl="6" rtl="0">
              <a:spcBef>
                <a:spcPts val="1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7pPr>
            <a:lvl8pPr lvl="7" rtl="0">
              <a:spcBef>
                <a:spcPts val="1000"/>
              </a:spcBef>
              <a:spcAft>
                <a:spcPts val="0"/>
              </a:spcAft>
              <a:buNone/>
              <a:defRPr>
                <a:solidFill>
                  <a:srgbClr val="000000"/>
                </a:solidFill>
              </a:defRPr>
            </a:lvl8pPr>
            <a:lvl9pPr lvl="8" rtl="0">
              <a:spcBef>
                <a:spcPts val="1000"/>
              </a:spcBef>
              <a:spcAft>
                <a:spcPts val="1000"/>
              </a:spcAft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59" name="Google Shape;59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5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65" name="Google Shape;65;p15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400"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7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7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3" name="Google Shape;73;p17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9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2" name="Google Shape;82;p19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83" name="Google Shape;83;p19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9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85" name="Google Shape;85;p19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9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0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0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0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4" name="Google Shape;94;p20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0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1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0000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1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9" name="Google Shape;109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2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rtl="0"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rtl="0"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rtl="0"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rtl="0"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rtl="0"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rtl="0"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0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0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0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0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0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000"/>
              </a:spcBef>
              <a:spcAft>
                <a:spcPts val="10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117" name="Google Shape;117;p23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>
              <a:buNone/>
              <a:defRPr sz="13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7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1" name="Google Shape;131;p2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32" name="Google Shape;132;p27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Montserrat"/>
              <a:buNone/>
              <a:defRPr sz="2200" b="1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Montserrat Medium"/>
              <a:buNone/>
              <a:defRPr sz="2800"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Montserrat Medium"/>
              <a:buNone/>
              <a:defRPr sz="2800"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Montserrat Medium"/>
              <a:buNone/>
              <a:defRPr sz="2800"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Montserrat Medium"/>
              <a:buNone/>
              <a:defRPr sz="2800"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Montserrat Medium"/>
              <a:buNone/>
              <a:defRPr sz="2800"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Montserrat Medium"/>
              <a:buNone/>
              <a:defRPr sz="2800"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Montserrat Medium"/>
              <a:buNone/>
              <a:defRPr sz="2800"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Montserrat Medium"/>
              <a:buNone/>
              <a:defRPr sz="2800"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302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048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048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2921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2921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2794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rtl="0">
              <a:buNone/>
              <a:defRPr sz="8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26" name="Google Shape;126;p26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7" name="Google Shape;127;p2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28" name="Google Shape;128;p26"/>
          <p:cNvPicPr preferRelativeResize="0"/>
          <p:nvPr/>
        </p:nvPicPr>
        <p:blipFill rotWithShape="1">
          <a:blip r:embed="rId3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R5Gsj-xsWE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8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How can we tell if a material is magnetic or not?</a:t>
            </a: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B3241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B3241"/>
              </a:solidFill>
            </a:endParaRPr>
          </a:p>
        </p:txBody>
      </p:sp>
      <p:sp>
        <p:nvSpPr>
          <p:cNvPr id="138" name="Google Shape;138;p28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Science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39" name="Google Shape;139;p28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B3241"/>
                </a:solidFill>
              </a:rPr>
              <a:t>Miss Roberts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40" name="Google Shape;140;p28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9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Field lines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6" name="Google Shape;14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6224" y="952288"/>
            <a:ext cx="2645050" cy="3409025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9"/>
          <p:cNvSpPr txBox="1"/>
          <p:nvPr/>
        </p:nvSpPr>
        <p:spPr>
          <a:xfrm>
            <a:off x="973400" y="4489875"/>
            <a:ext cx="2570700" cy="3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Shutterstock - magnetic field vector by - attaphong</a:t>
            </a:r>
            <a:endParaRPr sz="7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8" name="Google Shape;14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34004" y="1254737"/>
            <a:ext cx="3875296" cy="280415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9"/>
          <p:cNvSpPr txBox="1"/>
          <p:nvPr/>
        </p:nvSpPr>
        <p:spPr>
          <a:xfrm>
            <a:off x="4000500" y="4449525"/>
            <a:ext cx="5143500" cy="3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Shutterstock - Red and blue bar magnet or physics magnetic with iron powder magnetic field on white background. Scientific experiment in science class in school by:   ShutterStockStudio</a:t>
            </a:r>
            <a:endParaRPr sz="7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0" name="Google Shape;150;p2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0"/>
          <p:cNvSpPr txBox="1">
            <a:spLocks noGrp="1"/>
          </p:cNvSpPr>
          <p:nvPr>
            <p:ph type="title"/>
          </p:nvPr>
        </p:nvSpPr>
        <p:spPr>
          <a:xfrm>
            <a:off x="390100" y="445025"/>
            <a:ext cx="5078100" cy="16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en-GB"/>
              <a:t>Resources you will need...</a:t>
            </a:r>
            <a:endParaRPr/>
          </a:p>
        </p:txBody>
      </p:sp>
      <p:sp>
        <p:nvSpPr>
          <p:cNvPr id="156" name="Google Shape;156;p30"/>
          <p:cNvSpPr txBox="1">
            <a:spLocks noGrp="1"/>
          </p:cNvSpPr>
          <p:nvPr>
            <p:ph type="sldNum" idx="12"/>
          </p:nvPr>
        </p:nvSpPr>
        <p:spPr>
          <a:xfrm>
            <a:off x="340066" y="4793325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57" name="Google Shape;157;p30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18288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/>
              <a:t>Pencil or pen</a:t>
            </a:r>
            <a:endParaRPr/>
          </a:p>
        </p:txBody>
      </p:sp>
      <p:sp>
        <p:nvSpPr>
          <p:cNvPr id="158" name="Google Shape;158;p30"/>
          <p:cNvSpPr txBox="1">
            <a:spLocks noGrp="1"/>
          </p:cNvSpPr>
          <p:nvPr>
            <p:ph type="body" idx="1"/>
          </p:nvPr>
        </p:nvSpPr>
        <p:spPr>
          <a:xfrm>
            <a:off x="2403475" y="1882125"/>
            <a:ext cx="18288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b="1">
                <a:solidFill>
                  <a:srgbClr val="FFFFFF"/>
                </a:solidFill>
              </a:rPr>
              <a:t>Ruler</a:t>
            </a:r>
            <a:endParaRPr b="1">
              <a:solidFill>
                <a:srgbClr val="FFFFFF"/>
              </a:solidFill>
            </a:endParaRPr>
          </a:p>
        </p:txBody>
      </p:sp>
      <p:sp>
        <p:nvSpPr>
          <p:cNvPr id="159" name="Google Shape;159;p30"/>
          <p:cNvSpPr txBox="1">
            <a:spLocks noGrp="1"/>
          </p:cNvSpPr>
          <p:nvPr>
            <p:ph type="body" idx="3"/>
          </p:nvPr>
        </p:nvSpPr>
        <p:spPr>
          <a:xfrm>
            <a:off x="4347975" y="1882125"/>
            <a:ext cx="18288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1600" b="1">
                <a:solidFill>
                  <a:srgbClr val="FFFFFF"/>
                </a:solidFill>
              </a:rPr>
              <a:t>Notebook</a:t>
            </a:r>
            <a:endParaRPr sz="1600" b="1">
              <a:solidFill>
                <a:srgbClr val="FFFFFF"/>
              </a:solidFill>
            </a:endParaRPr>
          </a:p>
        </p:txBody>
      </p:sp>
      <p:pic>
        <p:nvPicPr>
          <p:cNvPr id="160" name="Google Shape;16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78632" y="2521029"/>
            <a:ext cx="1318700" cy="1541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15713" y="2521025"/>
            <a:ext cx="1093330" cy="154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08574" y="2452025"/>
            <a:ext cx="667900" cy="139152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30"/>
          <p:cNvSpPr txBox="1">
            <a:spLocks noGrp="1"/>
          </p:cNvSpPr>
          <p:nvPr>
            <p:ph type="body" idx="3"/>
          </p:nvPr>
        </p:nvSpPr>
        <p:spPr>
          <a:xfrm>
            <a:off x="6292475" y="1882125"/>
            <a:ext cx="18288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1600" b="1">
                <a:solidFill>
                  <a:srgbClr val="FFFFFF"/>
                </a:solidFill>
              </a:rPr>
              <a:t>Magnet</a:t>
            </a:r>
            <a:endParaRPr sz="1600" b="1">
              <a:solidFill>
                <a:srgbClr val="FFFFFF"/>
              </a:solidFill>
            </a:endParaRPr>
          </a:p>
        </p:txBody>
      </p:sp>
      <p:pic>
        <p:nvPicPr>
          <p:cNvPr id="164" name="Google Shape;164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33198" y="2451225"/>
            <a:ext cx="1588074" cy="1680850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30"/>
          <p:cNvSpPr txBox="1"/>
          <p:nvPr/>
        </p:nvSpPr>
        <p:spPr>
          <a:xfrm>
            <a:off x="6321975" y="1326775"/>
            <a:ext cx="1669500" cy="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Optional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6" name="Google Shape;166;p30"/>
          <p:cNvSpPr txBox="1"/>
          <p:nvPr/>
        </p:nvSpPr>
        <p:spPr>
          <a:xfrm>
            <a:off x="458975" y="4509275"/>
            <a:ext cx="30000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Icons from The Noun project</a:t>
            </a:r>
            <a:endParaRPr sz="9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1"/>
          <p:cNvSpPr txBox="1"/>
          <p:nvPr/>
        </p:nvSpPr>
        <p:spPr>
          <a:xfrm>
            <a:off x="1709975" y="217900"/>
            <a:ext cx="5806500" cy="555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STAR words</a:t>
            </a:r>
            <a:endParaRPr sz="2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2" name="Google Shape;172;p31"/>
          <p:cNvSpPr txBox="1"/>
          <p:nvPr/>
        </p:nvSpPr>
        <p:spPr>
          <a:xfrm>
            <a:off x="1709975" y="1124313"/>
            <a:ext cx="5806500" cy="555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Permanent and temporary magnets</a:t>
            </a:r>
            <a:endParaRPr sz="2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3" name="Google Shape;173;p31"/>
          <p:cNvSpPr txBox="1"/>
          <p:nvPr/>
        </p:nvSpPr>
        <p:spPr>
          <a:xfrm>
            <a:off x="1709975" y="2030725"/>
            <a:ext cx="5806500" cy="555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Making a magnet</a:t>
            </a:r>
            <a:endParaRPr sz="29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4" name="Google Shape;174;p31"/>
          <p:cNvSpPr txBox="1"/>
          <p:nvPr/>
        </p:nvSpPr>
        <p:spPr>
          <a:xfrm>
            <a:off x="1709975" y="2937138"/>
            <a:ext cx="5806500" cy="5556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Magnetic and non-magnetic materials</a:t>
            </a:r>
            <a:endParaRPr sz="1900" b="1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5" name="Google Shape;175;p31"/>
          <p:cNvSpPr txBox="1"/>
          <p:nvPr/>
        </p:nvSpPr>
        <p:spPr>
          <a:xfrm>
            <a:off x="1709975" y="3843550"/>
            <a:ext cx="5806500" cy="555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Think question</a:t>
            </a:r>
            <a:endParaRPr sz="22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76" name="Google Shape;176;p31"/>
          <p:cNvCxnSpPr>
            <a:stCxn id="171" idx="2"/>
            <a:endCxn id="172" idx="0"/>
          </p:cNvCxnSpPr>
          <p:nvPr/>
        </p:nvCxnSpPr>
        <p:spPr>
          <a:xfrm>
            <a:off x="4613225" y="773500"/>
            <a:ext cx="0" cy="350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7" name="Google Shape;177;p31"/>
          <p:cNvCxnSpPr>
            <a:stCxn id="172" idx="2"/>
            <a:endCxn id="173" idx="0"/>
          </p:cNvCxnSpPr>
          <p:nvPr/>
        </p:nvCxnSpPr>
        <p:spPr>
          <a:xfrm>
            <a:off x="4613225" y="1679913"/>
            <a:ext cx="0" cy="350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8" name="Google Shape;178;p31"/>
          <p:cNvCxnSpPr>
            <a:stCxn id="173" idx="2"/>
            <a:endCxn id="174" idx="0"/>
          </p:cNvCxnSpPr>
          <p:nvPr/>
        </p:nvCxnSpPr>
        <p:spPr>
          <a:xfrm>
            <a:off x="4613225" y="2586325"/>
            <a:ext cx="0" cy="350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79" name="Google Shape;179;p31"/>
          <p:cNvCxnSpPr>
            <a:stCxn id="174" idx="2"/>
            <a:endCxn id="175" idx="0"/>
          </p:cNvCxnSpPr>
          <p:nvPr/>
        </p:nvCxnSpPr>
        <p:spPr>
          <a:xfrm>
            <a:off x="4613225" y="3492738"/>
            <a:ext cx="0" cy="350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80" name="Google Shape;180;p3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4022" y="824900"/>
            <a:ext cx="1987226" cy="1987226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32"/>
          <p:cNvSpPr txBox="1"/>
          <p:nvPr/>
        </p:nvSpPr>
        <p:spPr>
          <a:xfrm>
            <a:off x="846950" y="1575825"/>
            <a:ext cx="1358400" cy="4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magnetic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7" name="Google Shape;187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8972" y="3013162"/>
            <a:ext cx="1987226" cy="1987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65563" y="774800"/>
            <a:ext cx="2087450" cy="208745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32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24531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en-GB">
                <a:solidFill>
                  <a:srgbClr val="FFFFFF"/>
                </a:solidFill>
              </a:rPr>
              <a:t>STAR WORDS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90" name="Google Shape;190;p32"/>
          <p:cNvSpPr txBox="1">
            <a:spLocks noGrp="1"/>
          </p:cNvSpPr>
          <p:nvPr>
            <p:ph type="sldNum" idx="12"/>
          </p:nvPr>
        </p:nvSpPr>
        <p:spPr>
          <a:xfrm>
            <a:off x="917941" y="9586650"/>
            <a:ext cx="1440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91" name="Google Shape;191;p32"/>
          <p:cNvSpPr txBox="1"/>
          <p:nvPr/>
        </p:nvSpPr>
        <p:spPr>
          <a:xfrm>
            <a:off x="903700" y="3830763"/>
            <a:ext cx="1468500" cy="4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temporary</a:t>
            </a:r>
            <a:endParaRPr sz="1400" b="1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2" name="Google Shape;192;p32"/>
          <p:cNvSpPr txBox="1"/>
          <p:nvPr/>
        </p:nvSpPr>
        <p:spPr>
          <a:xfrm>
            <a:off x="5536688" y="1575825"/>
            <a:ext cx="1534200" cy="4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permanent</a:t>
            </a:r>
            <a:endParaRPr sz="1400" b="1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3" name="Google Shape;193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9700" y="857024"/>
            <a:ext cx="2087424" cy="198527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2"/>
          <p:cNvSpPr txBox="1"/>
          <p:nvPr/>
        </p:nvSpPr>
        <p:spPr>
          <a:xfrm>
            <a:off x="3199800" y="1575825"/>
            <a:ext cx="1534200" cy="4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force</a:t>
            </a:r>
            <a:endParaRPr sz="1400" b="1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5" name="Google Shape;195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9797" y="3079837"/>
            <a:ext cx="1987226" cy="1987226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32"/>
          <p:cNvSpPr txBox="1"/>
          <p:nvPr/>
        </p:nvSpPr>
        <p:spPr>
          <a:xfrm>
            <a:off x="3030700" y="3830750"/>
            <a:ext cx="1468500" cy="4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poles</a:t>
            </a:r>
            <a:endParaRPr sz="1400" b="1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7" name="Google Shape;197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83672" y="3013150"/>
            <a:ext cx="1987226" cy="1987226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32"/>
          <p:cNvSpPr txBox="1"/>
          <p:nvPr/>
        </p:nvSpPr>
        <p:spPr>
          <a:xfrm>
            <a:off x="5758725" y="3764063"/>
            <a:ext cx="1468500" cy="4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field</a:t>
            </a:r>
            <a:endParaRPr sz="1400" b="1" i="0" u="none" strike="noStrike" cap="non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3"/>
          <p:cNvSpPr txBox="1"/>
          <p:nvPr/>
        </p:nvSpPr>
        <p:spPr>
          <a:xfrm>
            <a:off x="457200" y="1431700"/>
            <a:ext cx="6224100" cy="19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Permanent and temporary magnets</a:t>
            </a: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204" name="Google Shape;204;p33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05" name="Google Shape;205;p3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434343"/>
                </a:solidFill>
              </a:rPr>
              <a:t>6</a:t>
            </a:fld>
            <a:endParaRPr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Magnetic materials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34"/>
          <p:cNvSpPr txBox="1">
            <a:spLocks noGrp="1"/>
          </p:cNvSpPr>
          <p:nvPr>
            <p:ph type="subTitle" idx="3"/>
          </p:nvPr>
        </p:nvSpPr>
        <p:spPr>
          <a:xfrm>
            <a:off x="3217050" y="1425375"/>
            <a:ext cx="2385900" cy="4533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steel</a:t>
            </a:r>
            <a:endParaRPr/>
          </a:p>
        </p:txBody>
      </p:sp>
      <p:sp>
        <p:nvSpPr>
          <p:cNvPr id="212" name="Google Shape;212;p34"/>
          <p:cNvSpPr txBox="1">
            <a:spLocks noGrp="1"/>
          </p:cNvSpPr>
          <p:nvPr>
            <p:ph type="subTitle" idx="3"/>
          </p:nvPr>
        </p:nvSpPr>
        <p:spPr>
          <a:xfrm>
            <a:off x="458975" y="1423825"/>
            <a:ext cx="2290800" cy="4533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iron</a:t>
            </a:r>
            <a:endParaRPr/>
          </a:p>
        </p:txBody>
      </p:sp>
      <p:sp>
        <p:nvSpPr>
          <p:cNvPr id="213" name="Google Shape;213;p34"/>
          <p:cNvSpPr txBox="1">
            <a:spLocks noGrp="1"/>
          </p:cNvSpPr>
          <p:nvPr>
            <p:ph type="subTitle" idx="3"/>
          </p:nvPr>
        </p:nvSpPr>
        <p:spPr>
          <a:xfrm>
            <a:off x="6236725" y="1423825"/>
            <a:ext cx="2385900" cy="4533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nickel</a:t>
            </a:r>
            <a:endParaRPr/>
          </a:p>
        </p:txBody>
      </p:sp>
      <p:pic>
        <p:nvPicPr>
          <p:cNvPr id="214" name="Google Shape;214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8975" y="2101300"/>
            <a:ext cx="2290800" cy="167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7050" y="2101300"/>
            <a:ext cx="2385900" cy="167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36725" y="2101300"/>
            <a:ext cx="2448249" cy="167484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34"/>
          <p:cNvSpPr txBox="1"/>
          <p:nvPr/>
        </p:nvSpPr>
        <p:spPr>
          <a:xfrm>
            <a:off x="6236725" y="3848375"/>
            <a:ext cx="2290800" cy="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Image from Shutterstock:  Sample of Nickel pellets (Ni) by: Kim Christensen</a:t>
            </a:r>
            <a:endParaRPr sz="7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8" name="Google Shape;218;p3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219" name="Google Shape;219;p34"/>
          <p:cNvSpPr txBox="1"/>
          <p:nvPr/>
        </p:nvSpPr>
        <p:spPr>
          <a:xfrm>
            <a:off x="2166300" y="3848375"/>
            <a:ext cx="3000000" cy="3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Images from Unsplash</a:t>
            </a:r>
            <a:endParaRPr sz="9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Magnetic materials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35"/>
          <p:cNvSpPr txBox="1">
            <a:spLocks noGrp="1"/>
          </p:cNvSpPr>
          <p:nvPr>
            <p:ph type="subTitle" idx="3"/>
          </p:nvPr>
        </p:nvSpPr>
        <p:spPr>
          <a:xfrm>
            <a:off x="458975" y="1423825"/>
            <a:ext cx="2290800" cy="4533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iron</a:t>
            </a:r>
            <a:endParaRPr/>
          </a:p>
        </p:txBody>
      </p:sp>
      <p:pic>
        <p:nvPicPr>
          <p:cNvPr id="226" name="Google Shape;22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8975" y="2101300"/>
            <a:ext cx="2290800" cy="15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100000">
            <a:off x="4191124" y="840074"/>
            <a:ext cx="3555706" cy="3579176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35"/>
          <p:cNvSpPr txBox="1"/>
          <p:nvPr/>
        </p:nvSpPr>
        <p:spPr>
          <a:xfrm>
            <a:off x="4885700" y="1129350"/>
            <a:ext cx="405000" cy="3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N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9" name="Google Shape;229;p35"/>
          <p:cNvSpPr txBox="1"/>
          <p:nvPr/>
        </p:nvSpPr>
        <p:spPr>
          <a:xfrm>
            <a:off x="4829400" y="3761425"/>
            <a:ext cx="405000" cy="3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Montserrat"/>
                <a:ea typeface="Montserrat"/>
                <a:cs typeface="Montserrat"/>
                <a:sym typeface="Montserrat"/>
              </a:rPr>
              <a:t>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0" name="Google Shape;230;p3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231" name="Google Shape;231;p35"/>
          <p:cNvSpPr txBox="1"/>
          <p:nvPr/>
        </p:nvSpPr>
        <p:spPr>
          <a:xfrm>
            <a:off x="392375" y="3779125"/>
            <a:ext cx="3000000" cy="3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Image from Unsplash</a:t>
            </a:r>
            <a:endParaRPr sz="900"/>
          </a:p>
        </p:txBody>
      </p:sp>
      <p:sp>
        <p:nvSpPr>
          <p:cNvPr id="232" name="Google Shape;232;p35"/>
          <p:cNvSpPr txBox="1"/>
          <p:nvPr/>
        </p:nvSpPr>
        <p:spPr>
          <a:xfrm>
            <a:off x="5290700" y="4242850"/>
            <a:ext cx="30000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Icon from The Noun project</a:t>
            </a:r>
            <a:endParaRPr sz="9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Magnetic materials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36"/>
          <p:cNvSpPr txBox="1">
            <a:spLocks noGrp="1"/>
          </p:cNvSpPr>
          <p:nvPr>
            <p:ph type="subTitle" idx="3"/>
          </p:nvPr>
        </p:nvSpPr>
        <p:spPr>
          <a:xfrm>
            <a:off x="3217050" y="1425375"/>
            <a:ext cx="2385900" cy="4533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steel</a:t>
            </a:r>
            <a:endParaRPr/>
          </a:p>
        </p:txBody>
      </p:sp>
      <p:sp>
        <p:nvSpPr>
          <p:cNvPr id="239" name="Google Shape;239;p36"/>
          <p:cNvSpPr txBox="1"/>
          <p:nvPr/>
        </p:nvSpPr>
        <p:spPr>
          <a:xfrm>
            <a:off x="5166300" y="2041425"/>
            <a:ext cx="2098500" cy="6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0" name="Google Shape;240;p36"/>
          <p:cNvSpPr txBox="1">
            <a:spLocks noGrp="1"/>
          </p:cNvSpPr>
          <p:nvPr>
            <p:ph type="subTitle" idx="3"/>
          </p:nvPr>
        </p:nvSpPr>
        <p:spPr>
          <a:xfrm>
            <a:off x="458975" y="1423825"/>
            <a:ext cx="2290800" cy="4533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iron</a:t>
            </a:r>
            <a:endParaRPr/>
          </a:p>
        </p:txBody>
      </p:sp>
      <p:sp>
        <p:nvSpPr>
          <p:cNvPr id="241" name="Google Shape;241;p36"/>
          <p:cNvSpPr txBox="1">
            <a:spLocks noGrp="1"/>
          </p:cNvSpPr>
          <p:nvPr>
            <p:ph type="subTitle" idx="3"/>
          </p:nvPr>
        </p:nvSpPr>
        <p:spPr>
          <a:xfrm>
            <a:off x="6236725" y="1423825"/>
            <a:ext cx="2385900" cy="453300"/>
          </a:xfrm>
          <a:prstGeom prst="rect">
            <a:avLst/>
          </a:prstGeom>
          <a:solidFill>
            <a:schemeClr val="accent3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nickel</a:t>
            </a:r>
            <a:endParaRPr/>
          </a:p>
        </p:txBody>
      </p:sp>
      <p:pic>
        <p:nvPicPr>
          <p:cNvPr id="242" name="Google Shape;242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8975" y="2101300"/>
            <a:ext cx="2290800" cy="15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7050" y="2101300"/>
            <a:ext cx="2385900" cy="15896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36725" y="2101300"/>
            <a:ext cx="2448249" cy="1674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8100000">
            <a:off x="670848" y="2345048"/>
            <a:ext cx="1867053" cy="18793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8100000">
            <a:off x="3649310" y="2429398"/>
            <a:ext cx="1867053" cy="18793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8100000">
            <a:off x="6688448" y="2263548"/>
            <a:ext cx="1867053" cy="1879377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249" name="Google Shape;249;p36"/>
          <p:cNvSpPr txBox="1"/>
          <p:nvPr/>
        </p:nvSpPr>
        <p:spPr>
          <a:xfrm>
            <a:off x="755000" y="4532675"/>
            <a:ext cx="30000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Icons from The Noun project</a:t>
            </a:r>
            <a:endParaRPr sz="900"/>
          </a:p>
        </p:txBody>
      </p:sp>
      <p:sp>
        <p:nvSpPr>
          <p:cNvPr id="250" name="Google Shape;250;p36"/>
          <p:cNvSpPr txBox="1"/>
          <p:nvPr/>
        </p:nvSpPr>
        <p:spPr>
          <a:xfrm>
            <a:off x="6236725" y="3924575"/>
            <a:ext cx="2290800" cy="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Image from Shutterstock:  Sample of Nickel pellets (Ni) by: Kim Christensen</a:t>
            </a:r>
            <a:endParaRPr sz="7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1" name="Google Shape;251;p36"/>
          <p:cNvSpPr txBox="1"/>
          <p:nvPr/>
        </p:nvSpPr>
        <p:spPr>
          <a:xfrm>
            <a:off x="2166300" y="3924575"/>
            <a:ext cx="3000000" cy="3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Images from Unsplash</a:t>
            </a:r>
            <a:endParaRPr sz="9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7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Discovery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37"/>
          <p:cNvSpPr txBox="1">
            <a:spLocks noGrp="1"/>
          </p:cNvSpPr>
          <p:nvPr>
            <p:ph type="subTitle" idx="3"/>
          </p:nvPr>
        </p:nvSpPr>
        <p:spPr>
          <a:xfrm>
            <a:off x="458975" y="2284650"/>
            <a:ext cx="1394700" cy="453300"/>
          </a:xfrm>
          <a:prstGeom prst="rect">
            <a:avLst/>
          </a:prstGeom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temporary</a:t>
            </a:r>
            <a:endParaRPr/>
          </a:p>
        </p:txBody>
      </p:sp>
      <p:sp>
        <p:nvSpPr>
          <p:cNvPr id="258" name="Google Shape;258;p37"/>
          <p:cNvSpPr txBox="1">
            <a:spLocks noGrp="1"/>
          </p:cNvSpPr>
          <p:nvPr>
            <p:ph type="subTitle" idx="3"/>
          </p:nvPr>
        </p:nvSpPr>
        <p:spPr>
          <a:xfrm>
            <a:off x="2000925" y="2284650"/>
            <a:ext cx="7143000" cy="4533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permanent</a:t>
            </a:r>
            <a:endParaRPr/>
          </a:p>
        </p:txBody>
      </p:sp>
      <p:sp>
        <p:nvSpPr>
          <p:cNvPr id="259" name="Google Shape;259;p3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Magnetic materials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38"/>
          <p:cNvSpPr txBox="1">
            <a:spLocks noGrp="1"/>
          </p:cNvSpPr>
          <p:nvPr>
            <p:ph type="subTitle" idx="3"/>
          </p:nvPr>
        </p:nvSpPr>
        <p:spPr>
          <a:xfrm>
            <a:off x="458975" y="1423825"/>
            <a:ext cx="2290800" cy="453300"/>
          </a:xfrm>
          <a:prstGeom prst="rect">
            <a:avLst/>
          </a:prstGeom>
          <a:solidFill>
            <a:schemeClr val="accent6"/>
          </a:solidFill>
        </p:spPr>
        <p:txBody>
          <a:bodyPr spcFirstLastPara="1" wrap="square" lIns="91425" tIns="90000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iron</a:t>
            </a:r>
            <a:endParaRPr/>
          </a:p>
        </p:txBody>
      </p:sp>
      <p:pic>
        <p:nvPicPr>
          <p:cNvPr id="266" name="Google Shape;26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8975" y="2101300"/>
            <a:ext cx="2290800" cy="15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100000">
            <a:off x="4191124" y="840074"/>
            <a:ext cx="3555706" cy="35791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8" name="Google Shape;268;p38"/>
          <p:cNvCxnSpPr/>
          <p:nvPr/>
        </p:nvCxnSpPr>
        <p:spPr>
          <a:xfrm rot="10800000" flipH="1">
            <a:off x="2892650" y="2861150"/>
            <a:ext cx="1436400" cy="7500"/>
          </a:xfrm>
          <a:prstGeom prst="straightConnector1">
            <a:avLst/>
          </a:prstGeom>
          <a:noFill/>
          <a:ln w="114300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69" name="Google Shape;269;p38"/>
          <p:cNvSpPr txBox="1"/>
          <p:nvPr/>
        </p:nvSpPr>
        <p:spPr>
          <a:xfrm>
            <a:off x="2971800" y="2200275"/>
            <a:ext cx="12288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accent5"/>
                </a:solidFill>
                <a:latin typeface="Montserrat"/>
                <a:ea typeface="Montserrat"/>
                <a:cs typeface="Montserrat"/>
                <a:sym typeface="Montserrat"/>
              </a:rPr>
              <a:t>Stroke</a:t>
            </a:r>
            <a:endParaRPr b="1">
              <a:solidFill>
                <a:schemeClr val="accent5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70" name="Google Shape;270;p38"/>
          <p:cNvCxnSpPr>
            <a:endCxn id="266" idx="3"/>
          </p:cNvCxnSpPr>
          <p:nvPr/>
        </p:nvCxnSpPr>
        <p:spPr>
          <a:xfrm flipH="1">
            <a:off x="2749775" y="2857400"/>
            <a:ext cx="1793700" cy="7500"/>
          </a:xfrm>
          <a:prstGeom prst="straightConnector1">
            <a:avLst/>
          </a:prstGeom>
          <a:noFill/>
          <a:ln w="114300" cap="flat" cmpd="sng">
            <a:solidFill>
              <a:schemeClr val="accent3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71" name="Google Shape;271;p38"/>
          <p:cNvSpPr txBox="1"/>
          <p:nvPr/>
        </p:nvSpPr>
        <p:spPr>
          <a:xfrm>
            <a:off x="2886075" y="3371850"/>
            <a:ext cx="1436400" cy="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 b="1">
                <a:solidFill>
                  <a:schemeClr val="accent3"/>
                </a:solidFill>
                <a:latin typeface="Montserrat"/>
                <a:ea typeface="Montserrat"/>
                <a:cs typeface="Montserrat"/>
                <a:sym typeface="Montserrat"/>
              </a:rPr>
              <a:t>Heat</a:t>
            </a:r>
            <a:endParaRPr sz="2100" b="1">
              <a:solidFill>
                <a:schemeClr val="accent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2" name="Google Shape;272;p38"/>
          <p:cNvSpPr/>
          <p:nvPr/>
        </p:nvSpPr>
        <p:spPr>
          <a:xfrm>
            <a:off x="3071825" y="2085975"/>
            <a:ext cx="785700" cy="453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3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274" name="Google Shape;274;p38"/>
          <p:cNvSpPr txBox="1"/>
          <p:nvPr/>
        </p:nvSpPr>
        <p:spPr>
          <a:xfrm>
            <a:off x="392375" y="3779125"/>
            <a:ext cx="3000000" cy="3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Image from Unsplash</a:t>
            </a:r>
            <a:endParaRPr sz="900"/>
          </a:p>
        </p:txBody>
      </p:sp>
      <p:sp>
        <p:nvSpPr>
          <p:cNvPr id="275" name="Google Shape;275;p38"/>
          <p:cNvSpPr txBox="1"/>
          <p:nvPr/>
        </p:nvSpPr>
        <p:spPr>
          <a:xfrm>
            <a:off x="5290700" y="4242850"/>
            <a:ext cx="30000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Icon from The Noun project</a:t>
            </a:r>
            <a:endParaRPr sz="9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39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</a:t>
            </a:r>
            <a:endParaRPr/>
          </a:p>
        </p:txBody>
      </p:sp>
      <p:sp>
        <p:nvSpPr>
          <p:cNvPr id="281" name="Google Shape;281;p39"/>
          <p:cNvSpPr txBox="1">
            <a:spLocks noGrp="1"/>
          </p:cNvSpPr>
          <p:nvPr>
            <p:ph type="body" idx="1"/>
          </p:nvPr>
        </p:nvSpPr>
        <p:spPr>
          <a:xfrm>
            <a:off x="459000" y="1081200"/>
            <a:ext cx="8226000" cy="340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/>
              <a:t>What are </a:t>
            </a:r>
            <a:r>
              <a:rPr lang="en-GB" sz="1900" b="1"/>
              <a:t>three</a:t>
            </a:r>
            <a:r>
              <a:rPr lang="en-GB" sz="1900"/>
              <a:t> examples of magnetic materials?</a:t>
            </a:r>
            <a:endParaRPr sz="19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900"/>
              <a:t>a) I_______________________</a:t>
            </a:r>
            <a:endParaRPr sz="19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900"/>
              <a:t>b) S_______________________</a:t>
            </a:r>
            <a:endParaRPr sz="19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900"/>
              <a:t>c) N_______________________</a:t>
            </a:r>
            <a:endParaRPr sz="1900"/>
          </a:p>
          <a:p>
            <a:pPr marL="457200" lvl="0" indent="-349250" algn="l" rtl="0">
              <a:spcBef>
                <a:spcPts val="100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/>
              <a:t>What will happen when you place a </a:t>
            </a:r>
            <a:r>
              <a:rPr lang="en-GB" sz="1900" b="1"/>
              <a:t>magnetic material </a:t>
            </a:r>
            <a:r>
              <a:rPr lang="en-GB" sz="1900"/>
              <a:t>close to a </a:t>
            </a:r>
            <a:r>
              <a:rPr lang="en-GB" sz="1900" b="1"/>
              <a:t>magnet</a:t>
            </a:r>
            <a:r>
              <a:rPr lang="en-GB" sz="1900"/>
              <a:t>?</a:t>
            </a:r>
            <a:endParaRPr sz="1900"/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/>
              <a:t>____________ magnet -  can stay magnetic for a short time</a:t>
            </a:r>
            <a:endParaRPr sz="190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2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2400"/>
          </a:p>
        </p:txBody>
      </p:sp>
      <p:sp>
        <p:nvSpPr>
          <p:cNvPr id="282" name="Google Shape;282;p3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099"/>
        </a:solidFill>
        <a:effectLst/>
      </p:bgPr>
    </p:bg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40"/>
          <p:cNvSpPr txBox="1"/>
          <p:nvPr/>
        </p:nvSpPr>
        <p:spPr>
          <a:xfrm>
            <a:off x="2534234" y="301118"/>
            <a:ext cx="40389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 sz="3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sz="3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8" name="Google Shape;288;p40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89" name="Google Shape;289;p40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61"/>
          <a:stretch/>
        </p:blipFill>
        <p:spPr>
          <a:xfrm>
            <a:off x="3680426" y="1560187"/>
            <a:ext cx="1783148" cy="2244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40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28332" y="3941890"/>
            <a:ext cx="365496" cy="622835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40"/>
          <p:cNvSpPr txBox="1"/>
          <p:nvPr/>
        </p:nvSpPr>
        <p:spPr>
          <a:xfrm>
            <a:off x="2881287" y="4000363"/>
            <a:ext cx="416790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sz="2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2" name="Google Shape;292;p4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4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</a:t>
            </a:r>
            <a:endParaRPr/>
          </a:p>
        </p:txBody>
      </p:sp>
      <p:sp>
        <p:nvSpPr>
          <p:cNvPr id="298" name="Google Shape;298;p41"/>
          <p:cNvSpPr txBox="1">
            <a:spLocks noGrp="1"/>
          </p:cNvSpPr>
          <p:nvPr>
            <p:ph type="body" idx="1"/>
          </p:nvPr>
        </p:nvSpPr>
        <p:spPr>
          <a:xfrm>
            <a:off x="459000" y="1081200"/>
            <a:ext cx="8226000" cy="340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/>
              <a:t>What are </a:t>
            </a:r>
            <a:r>
              <a:rPr lang="en-GB" sz="1900" b="1"/>
              <a:t>three</a:t>
            </a:r>
            <a:r>
              <a:rPr lang="en-GB" sz="1900"/>
              <a:t> examples of magnetic materials?</a:t>
            </a:r>
            <a:endParaRPr sz="19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900" b="1"/>
              <a:t>a) Iron</a:t>
            </a:r>
            <a:endParaRPr sz="19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900" b="1"/>
              <a:t>b) Steel</a:t>
            </a:r>
            <a:endParaRPr sz="1900"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900" b="1"/>
              <a:t>c) Nickel</a:t>
            </a:r>
            <a:endParaRPr sz="1900" b="1"/>
          </a:p>
          <a:p>
            <a:pPr marL="457200" lvl="0" indent="-349250" algn="l" rtl="0">
              <a:spcBef>
                <a:spcPts val="100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/>
              <a:t>What will happen when you place a magnetic material close to a magnet? </a:t>
            </a:r>
            <a:r>
              <a:rPr lang="en-GB" sz="1900" b="1"/>
              <a:t>It will be attracted to both poles.  </a:t>
            </a:r>
            <a:endParaRPr sz="1900" b="1"/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SzPts val="1900"/>
              <a:buAutoNum type="arabicPeriod"/>
            </a:pPr>
            <a:r>
              <a:rPr lang="en-GB" sz="1900" b="1"/>
              <a:t>Temporary</a:t>
            </a:r>
            <a:r>
              <a:rPr lang="en-GB" sz="1900"/>
              <a:t>  magnet -  can stay magnetic for a short time</a:t>
            </a:r>
            <a:endParaRPr sz="190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20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l" rtl="0">
              <a:spcBef>
                <a:spcPts val="1000"/>
              </a:spcBef>
              <a:spcAft>
                <a:spcPts val="1000"/>
              </a:spcAft>
              <a:buNone/>
            </a:pPr>
            <a:endParaRPr sz="2400"/>
          </a:p>
        </p:txBody>
      </p:sp>
      <p:sp>
        <p:nvSpPr>
          <p:cNvPr id="299" name="Google Shape;299;p4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42"/>
          <p:cNvSpPr txBox="1"/>
          <p:nvPr/>
        </p:nvSpPr>
        <p:spPr>
          <a:xfrm>
            <a:off x="457200" y="1431700"/>
            <a:ext cx="6224100" cy="19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Making a magnet</a:t>
            </a: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305" name="Google Shape;305;p42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06" name="Google Shape;306;p4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434343"/>
                </a:solidFill>
              </a:rPr>
              <a:t>15</a:t>
            </a:fld>
            <a:endParaRPr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099"/>
        </a:solidFill>
        <a:effectLst/>
      </p:bgPr>
    </p:bg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3"/>
          <p:cNvSpPr txBox="1"/>
          <p:nvPr/>
        </p:nvSpPr>
        <p:spPr>
          <a:xfrm>
            <a:off x="1302526" y="301125"/>
            <a:ext cx="70455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 sz="3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</a:t>
            </a:r>
            <a:r>
              <a:rPr lang="en-GB" sz="3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and go to slide 3 of the worksheet to watch the demonstration</a:t>
            </a:r>
            <a:endParaRPr sz="3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2" name="Google Shape;312;p43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13" name="Google Shape;313;p43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61"/>
          <a:stretch/>
        </p:blipFill>
        <p:spPr>
          <a:xfrm>
            <a:off x="4131050" y="2294227"/>
            <a:ext cx="1205750" cy="151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43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28332" y="3941890"/>
            <a:ext cx="365496" cy="622835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43"/>
          <p:cNvSpPr txBox="1"/>
          <p:nvPr/>
        </p:nvSpPr>
        <p:spPr>
          <a:xfrm>
            <a:off x="2881287" y="4000363"/>
            <a:ext cx="416790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sz="2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6" name="Google Shape;316;p4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4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Making a magnet</a:t>
            </a:r>
            <a:endParaRPr/>
          </a:p>
        </p:txBody>
      </p:sp>
      <p:sp>
        <p:nvSpPr>
          <p:cNvPr id="322" name="Google Shape;322;p44"/>
          <p:cNvSpPr txBox="1"/>
          <p:nvPr/>
        </p:nvSpPr>
        <p:spPr>
          <a:xfrm>
            <a:off x="2495550" y="4460275"/>
            <a:ext cx="3943200" cy="3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Video from Youtube.  Lesson 4b Making Temporary Magnets Demo  by: Laura Wilson</a:t>
            </a:r>
            <a:endParaRPr sz="7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23" name="Google Shape;323;p44" title="Lesson 4b   Making Temporary Magnets Demo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5550" y="1190250"/>
            <a:ext cx="4305334" cy="32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4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Single touch method</a:t>
            </a:r>
            <a:endParaRPr/>
          </a:p>
        </p:txBody>
      </p:sp>
      <p:sp>
        <p:nvSpPr>
          <p:cNvPr id="330" name="Google Shape;330;p45"/>
          <p:cNvSpPr txBox="1"/>
          <p:nvPr/>
        </p:nvSpPr>
        <p:spPr>
          <a:xfrm>
            <a:off x="429450" y="1099725"/>
            <a:ext cx="8285100" cy="22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The ‘single touch’ method involves moving a single ____________ along the surface of magnetic material in the same ____________ from top to _____________ many times.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1" name="Google Shape;331;p45"/>
          <p:cNvSpPr txBox="1"/>
          <p:nvPr/>
        </p:nvSpPr>
        <p:spPr>
          <a:xfrm>
            <a:off x="528650" y="4005275"/>
            <a:ext cx="78294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direction		bottom 		magnet</a:t>
            </a:r>
            <a:endParaRPr sz="3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2" name="Google Shape;332;p4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4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Single touch method</a:t>
            </a:r>
            <a:endParaRPr/>
          </a:p>
        </p:txBody>
      </p:sp>
      <p:sp>
        <p:nvSpPr>
          <p:cNvPr id="338" name="Google Shape;338;p46"/>
          <p:cNvSpPr txBox="1"/>
          <p:nvPr/>
        </p:nvSpPr>
        <p:spPr>
          <a:xfrm>
            <a:off x="429450" y="1099725"/>
            <a:ext cx="8285100" cy="22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The ‘single touch’ method involves moving a single 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magnet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 along the surface of magnetic material in the same 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direction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 from top to </a:t>
            </a:r>
            <a:r>
              <a:rPr lang="en-GB" sz="3000" b="1">
                <a:latin typeface="Montserrat"/>
                <a:ea typeface="Montserrat"/>
                <a:cs typeface="Montserrat"/>
                <a:sym typeface="Montserrat"/>
              </a:rPr>
              <a:t>bottom</a:t>
            </a:r>
            <a:r>
              <a:rPr lang="en-GB" sz="3000">
                <a:latin typeface="Montserrat"/>
                <a:ea typeface="Montserrat"/>
                <a:cs typeface="Montserrat"/>
                <a:sym typeface="Montserrat"/>
              </a:rPr>
              <a:t> many times.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9" name="Google Shape;339;p46"/>
          <p:cNvSpPr txBox="1"/>
          <p:nvPr/>
        </p:nvSpPr>
        <p:spPr>
          <a:xfrm>
            <a:off x="528650" y="4005275"/>
            <a:ext cx="78294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strike="sngStrike">
                <a:latin typeface="Montserrat"/>
                <a:ea typeface="Montserrat"/>
                <a:cs typeface="Montserrat"/>
                <a:sym typeface="Montserrat"/>
              </a:rPr>
              <a:t>direction		bottom 		magnet</a:t>
            </a:r>
            <a:endParaRPr sz="3000" b="1" strike="sngStrike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0" name="Google Shape;340;p4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37"/>
        </a:solidFill>
        <a:effectLst/>
      </p:bgPr>
    </p:bg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47"/>
          <p:cNvSpPr txBox="1"/>
          <p:nvPr/>
        </p:nvSpPr>
        <p:spPr>
          <a:xfrm>
            <a:off x="457200" y="1431700"/>
            <a:ext cx="6224100" cy="19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Magnetic and non-magnetic materials</a:t>
            </a: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FFFFFF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346" name="Google Shape;346;p47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347" name="Google Shape;347;p47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rgbClr val="434343"/>
                </a:solidFill>
              </a:rPr>
              <a:t>20</a:t>
            </a:fld>
            <a:endParaRPr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4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Sorting materials</a:t>
            </a:r>
            <a:endParaRPr/>
          </a:p>
        </p:txBody>
      </p:sp>
      <p:sp>
        <p:nvSpPr>
          <p:cNvPr id="353" name="Google Shape;353;p48"/>
          <p:cNvSpPr txBox="1"/>
          <p:nvPr/>
        </p:nvSpPr>
        <p:spPr>
          <a:xfrm>
            <a:off x="458975" y="4290500"/>
            <a:ext cx="3298800" cy="5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Image from shutterstock: </a:t>
            </a:r>
            <a:r>
              <a:rPr lang="en-GB" sz="700"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Blue and red bar magnet over white background by: redknapper</a:t>
            </a:r>
            <a:endParaRPr sz="700"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4" name="Google Shape;354;p48"/>
          <p:cNvSpPr txBox="1"/>
          <p:nvPr/>
        </p:nvSpPr>
        <p:spPr>
          <a:xfrm>
            <a:off x="3560188" y="2128850"/>
            <a:ext cx="2204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5" name="Google Shape;355;p48"/>
          <p:cNvSpPr txBox="1"/>
          <p:nvPr/>
        </p:nvSpPr>
        <p:spPr>
          <a:xfrm>
            <a:off x="6151950" y="2128850"/>
            <a:ext cx="2763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356" name="Google Shape;356;p48"/>
          <p:cNvGraphicFramePr/>
          <p:nvPr/>
        </p:nvGraphicFramePr>
        <p:xfrm>
          <a:off x="459000" y="15036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{9B967581-47F7-4C2A-ACBC-41E9AA888127}</a:tableStyleId>
              </a:tblPr>
              <a:tblGrid>
                <a:gridCol w="2679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9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50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Magnetic</a:t>
                      </a:r>
                      <a:endParaRPr sz="2400"/>
                    </a:p>
                  </a:txBody>
                  <a:tcPr marL="91425" marR="91425" marT="91425" marB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Non-magnetic</a:t>
                      </a:r>
                      <a:endParaRPr sz="800"/>
                    </a:p>
                  </a:txBody>
                  <a:tcPr marL="91425" marR="91425" marT="91425" marB="91425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57" name="Google Shape;357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5648" y="1608624"/>
            <a:ext cx="2204274" cy="1726274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4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Sorting materials</a:t>
            </a:r>
            <a:endParaRPr/>
          </a:p>
        </p:txBody>
      </p:sp>
      <p:sp>
        <p:nvSpPr>
          <p:cNvPr id="364" name="Google Shape;364;p49"/>
          <p:cNvSpPr txBox="1"/>
          <p:nvPr/>
        </p:nvSpPr>
        <p:spPr>
          <a:xfrm>
            <a:off x="458975" y="4366700"/>
            <a:ext cx="3298800" cy="5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Image from shutterstock: </a:t>
            </a:r>
            <a:r>
              <a:rPr lang="en-GB" sz="700"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Blue and red bar magnet over white background by: redknapper</a:t>
            </a:r>
            <a:endParaRPr sz="700"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5" name="Google Shape;365;p49"/>
          <p:cNvSpPr txBox="1"/>
          <p:nvPr/>
        </p:nvSpPr>
        <p:spPr>
          <a:xfrm>
            <a:off x="3560188" y="2128850"/>
            <a:ext cx="2204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6" name="Google Shape;366;p49"/>
          <p:cNvSpPr txBox="1"/>
          <p:nvPr/>
        </p:nvSpPr>
        <p:spPr>
          <a:xfrm>
            <a:off x="6151950" y="2128850"/>
            <a:ext cx="2763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367" name="Google Shape;367;p49"/>
          <p:cNvGraphicFramePr/>
          <p:nvPr/>
        </p:nvGraphicFramePr>
        <p:xfrm>
          <a:off x="459000" y="9536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{9B967581-47F7-4C2A-ACBC-41E9AA888127}</a:tableStyleId>
              </a:tblPr>
              <a:tblGrid>
                <a:gridCol w="2679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9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9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511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sng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Magnet</a:t>
                      </a:r>
                      <a:endParaRPr sz="24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sng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Magnetic</a:t>
                      </a:r>
                      <a:endParaRPr sz="2400" u="sng"/>
                    </a:p>
                  </a:txBody>
                  <a:tcPr marL="91425" marR="91425" marT="91425" marB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sng"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Non-magnetic</a:t>
                      </a:r>
                      <a:endParaRPr sz="800" u="sng"/>
                    </a:p>
                  </a:txBody>
                  <a:tcPr marL="91425" marR="91425" marT="91425" marB="91425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68" name="Google Shape;368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5649" y="1608625"/>
            <a:ext cx="1339278" cy="1048854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Google Shape;369;p49"/>
          <p:cNvSpPr txBox="1"/>
          <p:nvPr/>
        </p:nvSpPr>
        <p:spPr>
          <a:xfrm>
            <a:off x="6000775" y="1608625"/>
            <a:ext cx="14049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Wooden pencil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0" name="Google Shape;370;p49"/>
          <p:cNvSpPr txBox="1"/>
          <p:nvPr/>
        </p:nvSpPr>
        <p:spPr>
          <a:xfrm>
            <a:off x="3343250" y="1887000"/>
            <a:ext cx="17718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Safety pins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1" name="Google Shape;371;p49"/>
          <p:cNvSpPr txBox="1"/>
          <p:nvPr/>
        </p:nvSpPr>
        <p:spPr>
          <a:xfrm>
            <a:off x="6151950" y="2315025"/>
            <a:ext cx="1771800" cy="3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Plastic ruler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2" name="Google Shape;372;p49"/>
          <p:cNvSpPr txBox="1"/>
          <p:nvPr/>
        </p:nvSpPr>
        <p:spPr>
          <a:xfrm>
            <a:off x="6086475" y="2828925"/>
            <a:ext cx="2014500" cy="4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Glass cup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3" name="Google Shape;373;p49"/>
          <p:cNvSpPr txBox="1"/>
          <p:nvPr/>
        </p:nvSpPr>
        <p:spPr>
          <a:xfrm>
            <a:off x="3442950" y="2471675"/>
            <a:ext cx="2071800" cy="5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Coin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Spoon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4" name="Google Shape;374;p49"/>
          <p:cNvSpPr txBox="1"/>
          <p:nvPr/>
        </p:nvSpPr>
        <p:spPr>
          <a:xfrm>
            <a:off x="842975" y="2900375"/>
            <a:ext cx="20145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Montserrat"/>
                <a:ea typeface="Montserrat"/>
                <a:cs typeface="Montserrat"/>
                <a:sym typeface="Montserrat"/>
              </a:rPr>
              <a:t>Fridge magnet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75" name="Google Shape;375;p4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099"/>
        </a:solidFill>
        <a:effectLst/>
      </p:bgPr>
    </p:bg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50"/>
          <p:cNvSpPr txBox="1"/>
          <p:nvPr/>
        </p:nvSpPr>
        <p:spPr>
          <a:xfrm>
            <a:off x="2534234" y="301118"/>
            <a:ext cx="40389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 sz="3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the video to complete your task</a:t>
            </a:r>
            <a:endParaRPr sz="3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1" name="Google Shape;381;p50"/>
          <p:cNvSpPr txBox="1"/>
          <p:nvPr/>
        </p:nvSpPr>
        <p:spPr>
          <a:xfrm>
            <a:off x="468400" y="4793325"/>
            <a:ext cx="3305400" cy="1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382" name="Google Shape;382;p50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61"/>
          <a:stretch/>
        </p:blipFill>
        <p:spPr>
          <a:xfrm>
            <a:off x="3680426" y="1560187"/>
            <a:ext cx="1783148" cy="2244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50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28332" y="3941890"/>
            <a:ext cx="365496" cy="622835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50"/>
          <p:cNvSpPr txBox="1"/>
          <p:nvPr/>
        </p:nvSpPr>
        <p:spPr>
          <a:xfrm>
            <a:off x="2881287" y="4000363"/>
            <a:ext cx="4167900" cy="4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Resume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once you’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</a:t>
            </a:r>
            <a:r>
              <a:rPr lang="en-GB" sz="2000" b="1" i="0" u="none" strike="noStrike" cap="none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000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finished</a:t>
            </a:r>
            <a:endParaRPr sz="2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85" name="Google Shape;385;p5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5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Sorting materials</a:t>
            </a:r>
            <a:endParaRPr/>
          </a:p>
        </p:txBody>
      </p:sp>
      <p:sp>
        <p:nvSpPr>
          <p:cNvPr id="391" name="Google Shape;391;p51"/>
          <p:cNvSpPr txBox="1"/>
          <p:nvPr/>
        </p:nvSpPr>
        <p:spPr>
          <a:xfrm>
            <a:off x="152400" y="4364075"/>
            <a:ext cx="7942200" cy="2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Montserrat"/>
                <a:ea typeface="Montserrat"/>
                <a:cs typeface="Montserrat"/>
                <a:sym typeface="Montserrat"/>
              </a:rPr>
              <a:t>Image from shutterstock: </a:t>
            </a:r>
            <a:r>
              <a:rPr lang="en-GB" sz="700"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Magnet, Magnetism. Magnetics; iron, cobalt, nickel etc. These metals; With a magnet, flour, sand, salt, rice, gold, aluminum, silver is removed from the mixture.  by: grayjay</a:t>
            </a:r>
            <a:endParaRPr sz="700"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392" name="Google Shape;392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411925"/>
            <a:ext cx="8839203" cy="2532986"/>
          </a:xfrm>
          <a:prstGeom prst="rect">
            <a:avLst/>
          </a:prstGeom>
          <a:noFill/>
          <a:ln>
            <a:noFill/>
          </a:ln>
        </p:spPr>
      </p:pic>
      <p:sp>
        <p:nvSpPr>
          <p:cNvPr id="393" name="Google Shape;393;p5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52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could magnets help us to sort recycling materials if iron is mixed in with the recycling?</a:t>
            </a:r>
            <a:endParaRPr>
              <a:solidFill>
                <a:schemeClr val="dk2"/>
              </a:solidFill>
            </a:endParaRPr>
          </a:p>
        </p:txBody>
      </p:sp>
      <p:pic>
        <p:nvPicPr>
          <p:cNvPr id="399" name="Google Shape;399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79654" y="1"/>
            <a:ext cx="1064349" cy="1224201"/>
          </a:xfrm>
          <a:prstGeom prst="rect">
            <a:avLst/>
          </a:prstGeom>
          <a:noFill/>
          <a:ln>
            <a:noFill/>
          </a:ln>
        </p:spPr>
      </p:pic>
      <p:sp>
        <p:nvSpPr>
          <p:cNvPr id="400" name="Google Shape;400;p5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  <p:sp>
        <p:nvSpPr>
          <p:cNvPr id="401" name="Google Shape;401;p52"/>
          <p:cNvSpPr txBox="1"/>
          <p:nvPr/>
        </p:nvSpPr>
        <p:spPr>
          <a:xfrm>
            <a:off x="458975" y="4419250"/>
            <a:ext cx="30000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Icon from The Noun project</a:t>
            </a:r>
            <a:endParaRPr sz="9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561</Words>
  <Application>Microsoft Office PowerPoint</Application>
  <PresentationFormat>On-screen Show (16:9)</PresentationFormat>
  <Paragraphs>140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Montserrat</vt:lpstr>
      <vt:lpstr>Montserrat Medium</vt:lpstr>
      <vt:lpstr>Montserrat SemiBold</vt:lpstr>
      <vt:lpstr>Arial</vt:lpstr>
      <vt:lpstr>Simple Light</vt:lpstr>
      <vt:lpstr>Oak National Academy v2</vt:lpstr>
      <vt:lpstr>Oak National Academy v2</vt:lpstr>
      <vt:lpstr>How can we tell if a material is magnetic or not?      </vt:lpstr>
      <vt:lpstr>Field lines </vt:lpstr>
      <vt:lpstr>Resources you will need...</vt:lpstr>
      <vt:lpstr>PowerPoint Presentation</vt:lpstr>
      <vt:lpstr>STAR WORDS</vt:lpstr>
      <vt:lpstr>PowerPoint Presentation</vt:lpstr>
      <vt:lpstr>Magnetic materials </vt:lpstr>
      <vt:lpstr>Magnetic materials </vt:lpstr>
      <vt:lpstr>Magnetic materials </vt:lpstr>
      <vt:lpstr>Discovery </vt:lpstr>
      <vt:lpstr>Magnetic materials </vt:lpstr>
      <vt:lpstr>TASK</vt:lpstr>
      <vt:lpstr>PowerPoint Presentation</vt:lpstr>
      <vt:lpstr>TASK</vt:lpstr>
      <vt:lpstr>PowerPoint Presentation</vt:lpstr>
      <vt:lpstr>PowerPoint Presentation</vt:lpstr>
      <vt:lpstr>Making a magnet</vt:lpstr>
      <vt:lpstr>Single touch method</vt:lpstr>
      <vt:lpstr>Single touch method</vt:lpstr>
      <vt:lpstr>PowerPoint Presentation</vt:lpstr>
      <vt:lpstr>Sorting materials</vt:lpstr>
      <vt:lpstr>Sorting materials</vt:lpstr>
      <vt:lpstr>PowerPoint Presentation</vt:lpstr>
      <vt:lpstr>Sorting materials</vt:lpstr>
      <vt:lpstr>How could magnets help us to sort recycling materials if iron is mixed in with the recycling?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can we tell if a material is magnetic or not?</dc:title>
  <dc:creator>Lynsey Jordan</dc:creator>
  <cp:lastModifiedBy>Lucy Brazier</cp:lastModifiedBy>
  <cp:revision>2</cp:revision>
  <dcterms:modified xsi:type="dcterms:W3CDTF">2021-04-26T12:38:22Z</dcterms:modified>
</cp:coreProperties>
</file>