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6"/>
  </p:handoutMasterIdLst>
  <p:sldIdLst>
    <p:sldId id="261" r:id="rId2"/>
    <p:sldId id="278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uffy" panose="020B0603060100000000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C8FC"/>
    <a:srgbClr val="3399FF"/>
    <a:srgbClr val="DB5183"/>
    <a:srgbClr val="DCF3FC"/>
    <a:srgbClr val="DC215A"/>
    <a:srgbClr val="FF7E00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60" y="27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6.jpe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19" Type="http://schemas.openxmlformats.org/officeDocument/2006/relationships/image" Target="../media/image23.png"/><Relationship Id="rId4" Type="http://schemas.openxmlformats.org/officeDocument/2006/relationships/image" Target="../media/image8.jpe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11" Type="http://schemas.openxmlformats.org/officeDocument/2006/relationships/image" Target="../media/image37.png"/><Relationship Id="rId5" Type="http://schemas.openxmlformats.org/officeDocument/2006/relationships/image" Target="../media/image31.jpeg"/><Relationship Id="rId10" Type="http://schemas.openxmlformats.org/officeDocument/2006/relationships/image" Target="../media/image36.pn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3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28.png"/><Relationship Id="rId9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openxmlformats.org/officeDocument/2006/relationships/image" Target="../media/image47.png"/><Relationship Id="rId3" Type="http://schemas.microsoft.com/office/2007/relationships/media" Target="../media/media3.wav"/><Relationship Id="rId7" Type="http://schemas.microsoft.com/office/2007/relationships/media" Target="../media/media5.wav"/><Relationship Id="rId12" Type="http://schemas.openxmlformats.org/officeDocument/2006/relationships/image" Target="../media/image46.png"/><Relationship Id="rId17" Type="http://schemas.openxmlformats.org/officeDocument/2006/relationships/image" Target="../media/image45.png"/><Relationship Id="rId2" Type="http://schemas.openxmlformats.org/officeDocument/2006/relationships/audio" Target="../media/media2.wav"/><Relationship Id="rId16" Type="http://schemas.openxmlformats.org/officeDocument/2006/relationships/image" Target="../media/image44.png"/><Relationship Id="rId1" Type="http://schemas.microsoft.com/office/2007/relationships/media" Target="../media/media2.wav"/><Relationship Id="rId6" Type="http://schemas.openxmlformats.org/officeDocument/2006/relationships/audio" Target="../media/media4.wav"/><Relationship Id="rId11" Type="http://schemas.openxmlformats.org/officeDocument/2006/relationships/slideLayout" Target="../slideLayouts/slideLayout2.xml"/><Relationship Id="rId5" Type="http://schemas.microsoft.com/office/2007/relationships/media" Target="../media/media4.wav"/><Relationship Id="rId15" Type="http://schemas.openxmlformats.org/officeDocument/2006/relationships/image" Target="../media/image28.png"/><Relationship Id="rId10" Type="http://schemas.openxmlformats.org/officeDocument/2006/relationships/audio" Target="../media/media6.wav"/><Relationship Id="rId4" Type="http://schemas.openxmlformats.org/officeDocument/2006/relationships/audio" Target="../media/media3.wav"/><Relationship Id="rId9" Type="http://schemas.microsoft.com/office/2007/relationships/media" Target="../media/media6.wav"/><Relationship Id="rId14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44.png"/><Relationship Id="rId3" Type="http://schemas.microsoft.com/office/2007/relationships/media" Target="../media/media7.wav"/><Relationship Id="rId7" Type="http://schemas.microsoft.com/office/2007/relationships/media" Target="../media/media9.wav"/><Relationship Id="rId12" Type="http://schemas.openxmlformats.org/officeDocument/2006/relationships/image" Target="../media/image28.png"/><Relationship Id="rId17" Type="http://schemas.openxmlformats.org/officeDocument/2006/relationships/image" Target="../media/image45.png"/><Relationship Id="rId2" Type="http://schemas.openxmlformats.org/officeDocument/2006/relationships/audio" Target="../media/media2.wav"/><Relationship Id="rId16" Type="http://schemas.openxmlformats.org/officeDocument/2006/relationships/image" Target="../media/image51.png"/><Relationship Id="rId1" Type="http://schemas.microsoft.com/office/2007/relationships/media" Target="../media/media2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2.xml"/><Relationship Id="rId5" Type="http://schemas.microsoft.com/office/2007/relationships/media" Target="../media/media8.wav"/><Relationship Id="rId15" Type="http://schemas.openxmlformats.org/officeDocument/2006/relationships/image" Target="../media/image50.png"/><Relationship Id="rId10" Type="http://schemas.openxmlformats.org/officeDocument/2006/relationships/audio" Target="../media/media10.wav"/><Relationship Id="rId4" Type="http://schemas.openxmlformats.org/officeDocument/2006/relationships/audio" Target="../media/media7.wav"/><Relationship Id="rId9" Type="http://schemas.microsoft.com/office/2007/relationships/media" Target="../media/media10.wav"/><Relationship Id="rId1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13" Type="http://schemas.openxmlformats.org/officeDocument/2006/relationships/image" Target="../media/image44.png"/><Relationship Id="rId18" Type="http://schemas.openxmlformats.org/officeDocument/2006/relationships/image" Target="../media/image45.png"/><Relationship Id="rId3" Type="http://schemas.microsoft.com/office/2007/relationships/media" Target="../media/media11.wav"/><Relationship Id="rId7" Type="http://schemas.microsoft.com/office/2007/relationships/media" Target="../media/media13.wav"/><Relationship Id="rId12" Type="http://schemas.openxmlformats.org/officeDocument/2006/relationships/image" Target="../media/image28.png"/><Relationship Id="rId17" Type="http://schemas.openxmlformats.org/officeDocument/2006/relationships/image" Target="../media/image55.png"/><Relationship Id="rId2" Type="http://schemas.openxmlformats.org/officeDocument/2006/relationships/audio" Target="../media/media2.wav"/><Relationship Id="rId16" Type="http://schemas.openxmlformats.org/officeDocument/2006/relationships/image" Target="../media/image54.png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slideLayout" Target="../slideLayouts/slideLayout2.xml"/><Relationship Id="rId5" Type="http://schemas.microsoft.com/office/2007/relationships/media" Target="../media/media12.wav"/><Relationship Id="rId15" Type="http://schemas.openxmlformats.org/officeDocument/2006/relationships/image" Target="../media/image53.png"/><Relationship Id="rId10" Type="http://schemas.openxmlformats.org/officeDocument/2006/relationships/audio" Target="../media/media14.wav"/><Relationship Id="rId4" Type="http://schemas.openxmlformats.org/officeDocument/2006/relationships/audio" Target="../media/media11.wav"/><Relationship Id="rId9" Type="http://schemas.microsoft.com/office/2007/relationships/media" Target="../media/media14.wav"/><Relationship Id="rId1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7.png"/><Relationship Id="rId12" Type="http://schemas.openxmlformats.org/officeDocument/2006/relationships/image" Target="../media/image62.jpe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44.png"/><Relationship Id="rId10" Type="http://schemas.openxmlformats.org/officeDocument/2006/relationships/image" Target="../media/image60.png"/><Relationship Id="rId4" Type="http://schemas.openxmlformats.org/officeDocument/2006/relationships/image" Target="../media/image28.png"/><Relationship Id="rId9" Type="http://schemas.openxmlformats.org/officeDocument/2006/relationships/image" Target="../media/image59.png"/><Relationship Id="rId1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jpeg"/><Relationship Id="rId18" Type="http://schemas.openxmlformats.org/officeDocument/2006/relationships/image" Target="../media/image80.jpe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17" Type="http://schemas.openxmlformats.org/officeDocument/2006/relationships/image" Target="../media/image79.jpeg"/><Relationship Id="rId2" Type="http://schemas.openxmlformats.org/officeDocument/2006/relationships/image" Target="../media/image64.png"/><Relationship Id="rId16" Type="http://schemas.openxmlformats.org/officeDocument/2006/relationships/image" Target="../media/image78.jpeg"/><Relationship Id="rId20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77.jpeg"/><Relationship Id="rId10" Type="http://schemas.openxmlformats.org/officeDocument/2006/relationships/image" Target="../media/image72.png"/><Relationship Id="rId19" Type="http://schemas.openxmlformats.org/officeDocument/2006/relationships/image" Target="../media/image81.jpe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openxmlformats.org/officeDocument/2006/relationships/image" Target="../media/image7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90402" y="6453549"/>
            <a:ext cx="3755378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 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| Year 6 | Let’s Visit a French Town | Where Is the Library?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Let’s Visit a French Town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8"/>
          <p:cNvSpPr>
            <a:spLocks noChangeArrowheads="1"/>
          </p:cNvSpPr>
          <p:nvPr/>
        </p:nvSpPr>
        <p:spPr bwMode="auto">
          <a:xfrm>
            <a:off x="503238" y="4667250"/>
            <a:ext cx="7429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 sz="4600" b="1">
                <a:solidFill>
                  <a:srgbClr val="DC215A"/>
                </a:solidFill>
                <a:latin typeface="Twinkl SemiBold" pitchFamily="2" charset="0"/>
              </a:rPr>
              <a:t>Où est la bibliothèque ?</a:t>
            </a:r>
            <a:endParaRPr lang="en-GB" altLang="en-US" sz="4600" b="1">
              <a:solidFill>
                <a:srgbClr val="DC215A"/>
              </a:solidFill>
              <a:latin typeface="Twinkl SemiBold" pitchFamily="2" charset="0"/>
            </a:endParaRPr>
          </a:p>
        </p:txBody>
      </p:sp>
      <p:sp>
        <p:nvSpPr>
          <p:cNvPr id="8196" name="Rectangle 9"/>
          <p:cNvSpPr>
            <a:spLocks noChangeArrowheads="1"/>
          </p:cNvSpPr>
          <p:nvPr/>
        </p:nvSpPr>
        <p:spPr bwMode="auto">
          <a:xfrm>
            <a:off x="1181100" y="5434013"/>
            <a:ext cx="60071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000" b="1">
                <a:solidFill>
                  <a:srgbClr val="DC215A"/>
                </a:solidFill>
                <a:latin typeface="Twinkl SemiBold" pitchFamily="2" charset="0"/>
              </a:rPr>
              <a:t>(Where Is the Library?)</a:t>
            </a:r>
          </a:p>
        </p:txBody>
      </p:sp>
      <p:pic>
        <p:nvPicPr>
          <p:cNvPr id="8197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32275" y="6176963"/>
            <a:ext cx="67945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8060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locate new vocabulary in a bilingual dictionary.</a:t>
            </a:r>
          </a:p>
          <a:p>
            <a:r>
              <a:rPr lang="en-GB" dirty="0"/>
              <a:t>I can describe the position of places in French towns.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use a bilingual dictionary.</a:t>
            </a:r>
          </a:p>
          <a:p>
            <a:pPr lvl="0"/>
            <a:r>
              <a:rPr lang="en-GB" dirty="0">
                <a:latin typeface="Twinkl" pitchFamily="2" charset="0"/>
              </a:rPr>
              <a:t>I can identify places in a French town or city.</a:t>
            </a:r>
          </a:p>
          <a:p>
            <a:pPr lvl="0"/>
            <a:endParaRPr lang="en-GB" dirty="0">
              <a:latin typeface="Twinkl" pitchFamily="2" charset="0"/>
            </a:endParaRPr>
          </a:p>
          <a:p>
            <a:pPr lvl="0"/>
            <a:r>
              <a:rPr lang="en-GB" dirty="0">
                <a:latin typeface="Twinkl" pitchFamily="2" charset="0"/>
              </a:rPr>
              <a:t>I can use simple prepositional phrases.</a:t>
            </a:r>
          </a:p>
          <a:p>
            <a:pPr lvl="0"/>
            <a:r>
              <a:rPr lang="en-GB" dirty="0">
                <a:latin typeface="Twinkl" pitchFamily="2" charset="0"/>
              </a:rPr>
              <a:t>I can ask/answer questions about where a place is.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2632036"/>
            <a:ext cx="7632700" cy="2764434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71383">
            <a:off x="1557721" y="2939506"/>
            <a:ext cx="2922195" cy="206590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You Remember?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2418" y="3061695"/>
            <a:ext cx="2922195" cy="206590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3810">
            <a:off x="5053944" y="2879001"/>
            <a:ext cx="2922193" cy="20659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4377266" y="5409020"/>
            <a:ext cx="40110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Explore your map of </a:t>
            </a:r>
            <a:r>
              <a:rPr lang="en-GB" dirty="0" err="1"/>
              <a:t>Twinklville</a:t>
            </a:r>
            <a:r>
              <a:rPr lang="en-GB" dirty="0"/>
              <a:t> and attach the correct labels to each picture.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1899948"/>
            <a:ext cx="41192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How many places, buildings and facilities can you name in a French town or city?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755650" y="2778061"/>
            <a:ext cx="2003166" cy="3323231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4984420" y="2012352"/>
            <a:ext cx="3349371" cy="705271"/>
            <a:chOff x="4892761" y="1899572"/>
            <a:chExt cx="3480644" cy="732913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31030" y="1933419"/>
              <a:ext cx="681990" cy="2987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42513">
              <a:off x="4957030" y="2335678"/>
              <a:ext cx="693262" cy="29496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79909">
              <a:off x="5554698" y="2341278"/>
              <a:ext cx="693262" cy="29120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095415">
              <a:off x="6049862" y="2315352"/>
              <a:ext cx="693262" cy="302480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70919">
              <a:off x="6460250" y="2315352"/>
              <a:ext cx="693262" cy="3024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83900" y="1910544"/>
              <a:ext cx="689505" cy="29120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17680">
              <a:off x="6870638" y="2331887"/>
              <a:ext cx="689505" cy="294965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3674">
              <a:off x="6506870" y="1916328"/>
              <a:ext cx="689505" cy="30248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191246">
              <a:off x="7030779" y="1934577"/>
              <a:ext cx="697020" cy="294965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95585">
              <a:off x="7277269" y="2306108"/>
              <a:ext cx="689505" cy="29872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83900" y="2328128"/>
              <a:ext cx="685748" cy="302481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085402">
              <a:off x="4892761" y="1899572"/>
              <a:ext cx="685748" cy="29496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837377">
              <a:off x="5911692" y="1914449"/>
              <a:ext cx="681990" cy="306238"/>
            </a:xfrm>
            <a:prstGeom prst="rect">
              <a:avLst/>
            </a:prstGeom>
          </p:spPr>
        </p:pic>
      </p:grpSp>
      <p:pic>
        <p:nvPicPr>
          <p:cNvPr id="34" name="Pairs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3"/>
            <a:ext cx="7622136" cy="1595581"/>
          </a:xfrm>
        </p:spPr>
        <p:txBody>
          <a:bodyPr>
            <a:normAutofit/>
          </a:bodyPr>
          <a:lstStyle/>
          <a:p>
            <a:r>
              <a:rPr lang="en-GB" sz="3600" dirty="0"/>
              <a:t>What Can You Remember?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71383">
            <a:off x="1074460" y="2625892"/>
            <a:ext cx="3645736" cy="257742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686" y="2835295"/>
            <a:ext cx="3645736" cy="257742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3810">
            <a:off x="4070856" y="2455693"/>
            <a:ext cx="3645734" cy="257742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755650" y="1930423"/>
            <a:ext cx="3367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Let’s have a quick recap together...</a:t>
            </a:r>
          </a:p>
        </p:txBody>
      </p:sp>
      <p:sp>
        <p:nvSpPr>
          <p:cNvPr id="15" name="Oval 14"/>
          <p:cNvSpPr/>
          <p:nvPr/>
        </p:nvSpPr>
        <p:spPr>
          <a:xfrm>
            <a:off x="6223974" y="3914603"/>
            <a:ext cx="2164376" cy="2164376"/>
          </a:xfrm>
          <a:prstGeom prst="ellipse">
            <a:avLst/>
          </a:prstGeom>
          <a:solidFill>
            <a:srgbClr val="A4C8FC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2990" y="4327968"/>
            <a:ext cx="1546344" cy="1337646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274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0885" y="1980103"/>
            <a:ext cx="7632700" cy="786250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dirty="0"/>
              <a:t>Quoi de neuf ? </a:t>
            </a:r>
            <a:br>
              <a:rPr lang="fr-FR" dirty="0"/>
            </a:br>
            <a:r>
              <a:rPr lang="fr-FR" sz="3100" dirty="0"/>
              <a:t>(</a:t>
            </a:r>
            <a:r>
              <a:rPr lang="fr-FR" sz="3100" dirty="0" err="1"/>
              <a:t>What’s</a:t>
            </a:r>
            <a:r>
              <a:rPr lang="fr-FR" sz="3100" dirty="0"/>
              <a:t> New?)</a:t>
            </a:r>
            <a:endParaRPr lang="en-GB" sz="3100" dirty="0"/>
          </a:p>
        </p:txBody>
      </p:sp>
      <p:pic>
        <p:nvPicPr>
          <p:cNvPr id="4" name="Pai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00691" y="2050062"/>
            <a:ext cx="65426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use your bilingual dictionary resources to find the translations for some new places in town?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2123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879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635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391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147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5903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0656" y="2970330"/>
            <a:ext cx="2100365" cy="297099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94508">
            <a:off x="7050522" y="3017399"/>
            <a:ext cx="1093975" cy="747881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27236">
            <a:off x="7052511" y="3547313"/>
            <a:ext cx="1089997" cy="75185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52411">
            <a:off x="7048533" y="4081205"/>
            <a:ext cx="1097953" cy="7558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87404">
            <a:off x="7050522" y="4619075"/>
            <a:ext cx="1093975" cy="751859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14178">
            <a:off x="7052511" y="5152965"/>
            <a:ext cx="1089997" cy="74390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0119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"/>
          <p:cNvGrpSpPr>
            <a:grpSpLocks/>
          </p:cNvGrpSpPr>
          <p:nvPr/>
        </p:nvGrpSpPr>
        <p:grpSpPr bwMode="auto">
          <a:xfrm>
            <a:off x="1200632" y="701675"/>
            <a:ext cx="1519237" cy="654050"/>
            <a:chOff x="1157287" y="728663"/>
            <a:chExt cx="1519302" cy="654050"/>
          </a:xfrm>
        </p:grpSpPr>
        <p:sp>
          <p:nvSpPr>
            <p:cNvPr id="18" name="Rectangle 17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9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Twinkl" panose="020B0604020202020204" charset="0"/>
                  <a:cs typeface="Twinkl" panose="020B060402020202020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charset="0"/>
                  <a:cs typeface="Sassoon Infant Rg" panose="02000503030000020003" charset="0"/>
                </a:rPr>
                <a:t>Click play buttons throughout to hear phrases and words.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___ ? </a:t>
            </a:r>
            <a:br>
              <a:rPr lang="en-GB" dirty="0"/>
            </a:br>
            <a:r>
              <a:rPr lang="en-GB" sz="2800" dirty="0"/>
              <a:t>(Where Is ___?)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71383">
            <a:off x="1461508" y="3053593"/>
            <a:ext cx="3432919" cy="24269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2304" y="3309249"/>
            <a:ext cx="3432919" cy="242696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3810">
            <a:off x="4507515" y="2915692"/>
            <a:ext cx="3432917" cy="242696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8" name="Oval 7"/>
          <p:cNvSpPr/>
          <p:nvPr/>
        </p:nvSpPr>
        <p:spPr>
          <a:xfrm>
            <a:off x="6223974" y="3914603"/>
            <a:ext cx="2164376" cy="2164376"/>
          </a:xfrm>
          <a:prstGeom prst="ellipse">
            <a:avLst/>
          </a:prstGeom>
          <a:solidFill>
            <a:srgbClr val="A4C8FC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Prepositions or Prepositional Phrases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93825" y="2022932"/>
            <a:ext cx="63563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If we want to describe the position of each place, relative to another, what type of words do we need? </a:t>
            </a:r>
          </a:p>
        </p:txBody>
      </p:sp>
      <p:pic>
        <p:nvPicPr>
          <p:cNvPr id="11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25993" y="2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3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val 31"/>
          <p:cNvSpPr/>
          <p:nvPr/>
        </p:nvSpPr>
        <p:spPr>
          <a:xfrm>
            <a:off x="2610528" y="2437599"/>
            <a:ext cx="3922944" cy="3200401"/>
          </a:xfrm>
          <a:prstGeom prst="ellipse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___ ? </a:t>
            </a:r>
            <a:br>
              <a:rPr lang="en-GB" dirty="0"/>
            </a:br>
            <a:r>
              <a:rPr lang="en-GB" sz="2800" dirty="0"/>
              <a:t>(Where Is ___?)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85750" y="1926139"/>
            <a:ext cx="2572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In French: </a:t>
            </a:r>
            <a:r>
              <a:rPr lang="en-GB" dirty="0">
                <a:solidFill>
                  <a:srgbClr val="DB5183"/>
                </a:solidFill>
              </a:rPr>
              <a:t>les </a:t>
            </a:r>
            <a:r>
              <a:rPr lang="en-GB" dirty="0" err="1">
                <a:solidFill>
                  <a:srgbClr val="DB5183"/>
                </a:solidFill>
              </a:rPr>
              <a:t>prépositions</a:t>
            </a:r>
            <a:endParaRPr lang="en-GB" dirty="0">
              <a:solidFill>
                <a:srgbClr val="DB5183"/>
              </a:solidFill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871034" y="2615307"/>
            <a:ext cx="3662438" cy="2899610"/>
            <a:chOff x="2897971" y="2512611"/>
            <a:chExt cx="3662438" cy="2899610"/>
          </a:xfrm>
        </p:grpSpPr>
        <p:grpSp>
          <p:nvGrpSpPr>
            <p:cNvPr id="7" name="Group 6"/>
            <p:cNvGrpSpPr/>
            <p:nvPr/>
          </p:nvGrpSpPr>
          <p:grpSpPr>
            <a:xfrm>
              <a:off x="4567235" y="2582364"/>
              <a:ext cx="1993174" cy="2829857"/>
              <a:chOff x="5309873" y="2201332"/>
              <a:chExt cx="2504624" cy="3556000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1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H="1">
                <a:off x="5309873" y="3369732"/>
                <a:ext cx="2504624" cy="2387600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1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09723" flipH="1">
                <a:off x="5337089" y="2201332"/>
                <a:ext cx="2053718" cy="2336801"/>
              </a:xfrm>
              <a:prstGeom prst="rect">
                <a:avLst/>
              </a:prstGeom>
            </p:spPr>
          </p:pic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00978" y="2512611"/>
              <a:ext cx="1721769" cy="2870283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2897971" y="4577476"/>
              <a:ext cx="1462433" cy="350122"/>
            </a:xfrm>
            <a:prstGeom prst="rect">
              <a:avLst/>
            </a:prstGeom>
            <a:solidFill>
              <a:srgbClr val="DB518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/>
                <a:t>Annelise</a:t>
              </a:r>
              <a:endParaRPr lang="en-GB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792173" y="4577476"/>
              <a:ext cx="1462433" cy="350122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Pierre</a:t>
              </a:r>
            </a:p>
          </p:txBody>
        </p:sp>
      </p:grpSp>
      <p:sp>
        <p:nvSpPr>
          <p:cNvPr id="30" name="5"/>
          <p:cNvSpPr/>
          <p:nvPr/>
        </p:nvSpPr>
        <p:spPr>
          <a:xfrm>
            <a:off x="3484106" y="5780129"/>
            <a:ext cx="2175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en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face de </a:t>
            </a:r>
            <a:r>
              <a:rPr lang="en-GB" dirty="0"/>
              <a:t>= opposite</a:t>
            </a:r>
          </a:p>
        </p:txBody>
      </p:sp>
      <p:pic>
        <p:nvPicPr>
          <p:cNvPr id="31" name="Whole Class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47" name="L'ange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1315" y="200188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5" name="1"/>
          <p:cNvGrpSpPr/>
          <p:nvPr/>
        </p:nvGrpSpPr>
        <p:grpSpPr>
          <a:xfrm>
            <a:off x="785703" y="2862291"/>
            <a:ext cx="2062462" cy="369332"/>
            <a:chOff x="785703" y="2862291"/>
            <a:chExt cx="2062462" cy="369332"/>
          </a:xfrm>
        </p:grpSpPr>
        <p:sp>
          <p:nvSpPr>
            <p:cNvPr id="39" name="Rectangle 38"/>
            <p:cNvSpPr/>
            <p:nvPr/>
          </p:nvSpPr>
          <p:spPr>
            <a:xfrm>
              <a:off x="1044466" y="2862291"/>
              <a:ext cx="18036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err="1"/>
                <a:t>Où</a:t>
              </a:r>
              <a:r>
                <a:rPr lang="en-GB" dirty="0"/>
                <a:t> </a:t>
              </a:r>
              <a:r>
                <a:rPr lang="en-GB" dirty="0" err="1"/>
                <a:t>est</a:t>
              </a:r>
              <a:r>
                <a:rPr lang="en-GB" dirty="0"/>
                <a:t> </a:t>
              </a:r>
              <a:r>
                <a:rPr lang="en-GB" dirty="0" err="1"/>
                <a:t>Annelise</a:t>
              </a:r>
              <a:r>
                <a:rPr lang="en-GB" dirty="0"/>
                <a:t> ?</a:t>
              </a:r>
            </a:p>
          </p:txBody>
        </p:sp>
        <p:pic>
          <p:nvPicPr>
            <p:cNvPr id="48" name="L'ange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703" y="291732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6" name="2"/>
          <p:cNvGrpSpPr/>
          <p:nvPr/>
        </p:nvGrpSpPr>
        <p:grpSpPr>
          <a:xfrm>
            <a:off x="785703" y="3373177"/>
            <a:ext cx="2051580" cy="646331"/>
            <a:chOff x="785703" y="3373177"/>
            <a:chExt cx="2051580" cy="646331"/>
          </a:xfrm>
        </p:grpSpPr>
        <p:sp>
          <p:nvSpPr>
            <p:cNvPr id="42" name="Rectangle 41"/>
            <p:cNvSpPr/>
            <p:nvPr/>
          </p:nvSpPr>
          <p:spPr>
            <a:xfrm>
              <a:off x="1044466" y="3373177"/>
              <a:ext cx="179281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 err="1"/>
                <a:t>Annelise</a:t>
              </a:r>
              <a:r>
                <a:rPr lang="fr-FR" dirty="0"/>
                <a:t> est </a:t>
              </a:r>
              <a:r>
                <a:rPr lang="fr-FR" b="1" dirty="0">
                  <a:solidFill>
                    <a:schemeClr val="accent4">
                      <a:lumMod val="75000"/>
                    </a:schemeClr>
                  </a:solidFill>
                </a:rPr>
                <a:t>en face de </a:t>
              </a:r>
              <a:r>
                <a:rPr lang="fr-FR" dirty="0"/>
                <a:t>Pierre.</a:t>
              </a:r>
            </a:p>
          </p:txBody>
        </p:sp>
        <p:pic>
          <p:nvPicPr>
            <p:cNvPr id="52" name="L'ange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703" y="343916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7" name="3"/>
          <p:cNvGrpSpPr/>
          <p:nvPr/>
        </p:nvGrpSpPr>
        <p:grpSpPr>
          <a:xfrm>
            <a:off x="6515816" y="2862291"/>
            <a:ext cx="1802105" cy="369332"/>
            <a:chOff x="6515816" y="2862291"/>
            <a:chExt cx="1802105" cy="369332"/>
          </a:xfrm>
        </p:grpSpPr>
        <p:sp>
          <p:nvSpPr>
            <p:cNvPr id="44" name="Rectangle 43"/>
            <p:cNvSpPr/>
            <p:nvPr/>
          </p:nvSpPr>
          <p:spPr>
            <a:xfrm>
              <a:off x="6757237" y="2862291"/>
              <a:ext cx="156068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err="1"/>
                <a:t>Où</a:t>
              </a:r>
              <a:r>
                <a:rPr lang="en-GB" dirty="0"/>
                <a:t> </a:t>
              </a:r>
              <a:r>
                <a:rPr lang="en-GB" dirty="0" err="1"/>
                <a:t>est</a:t>
              </a:r>
              <a:r>
                <a:rPr lang="en-GB" dirty="0"/>
                <a:t> Pierre ?</a:t>
              </a:r>
            </a:p>
          </p:txBody>
        </p:sp>
        <p:pic>
          <p:nvPicPr>
            <p:cNvPr id="53" name="L'ange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5816" y="290532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8" name="4"/>
          <p:cNvGrpSpPr/>
          <p:nvPr/>
        </p:nvGrpSpPr>
        <p:grpSpPr>
          <a:xfrm>
            <a:off x="6515816" y="3380358"/>
            <a:ext cx="1974588" cy="646331"/>
            <a:chOff x="6515816" y="3380358"/>
            <a:chExt cx="1974588" cy="646331"/>
          </a:xfrm>
        </p:grpSpPr>
        <p:sp>
          <p:nvSpPr>
            <p:cNvPr id="46" name="Rectangle 45"/>
            <p:cNvSpPr/>
            <p:nvPr/>
          </p:nvSpPr>
          <p:spPr>
            <a:xfrm>
              <a:off x="6757237" y="3380358"/>
              <a:ext cx="173316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/>
                <a:t>Pierre est </a:t>
              </a:r>
              <a:r>
                <a:rPr lang="fr-FR" b="1" dirty="0">
                  <a:solidFill>
                    <a:schemeClr val="accent4">
                      <a:lumMod val="75000"/>
                    </a:schemeClr>
                  </a:solidFill>
                </a:rPr>
                <a:t>en face d</a:t>
              </a:r>
              <a:r>
                <a:rPr lang="fr-FR" dirty="0"/>
                <a:t>’</a:t>
              </a:r>
              <a:r>
                <a:rPr lang="fr-FR" dirty="0" err="1"/>
                <a:t>Annelise</a:t>
              </a:r>
              <a:r>
                <a:rPr lang="fr-FR" dirty="0"/>
                <a:t>.</a:t>
              </a:r>
            </a:p>
          </p:txBody>
        </p:sp>
        <p:pic>
          <p:nvPicPr>
            <p:cNvPr id="54" name="L'ange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5816" y="3439166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95131" y="-73828"/>
            <a:ext cx="609600" cy="609600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95131" y="673963"/>
            <a:ext cx="609600" cy="609600"/>
          </a:xfrm>
          <a:prstGeom prst="rect">
            <a:avLst/>
          </a:prstGeom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26662" y="1529363"/>
            <a:ext cx="609600" cy="609600"/>
          </a:xfrm>
          <a:prstGeom prst="rect">
            <a:avLst/>
          </a:prstGeom>
        </p:spPr>
      </p:pic>
      <p:pic>
        <p:nvPicPr>
          <p:cNvPr id="10" name="Picture 9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26662" y="2333963"/>
            <a:ext cx="609600" cy="609600"/>
          </a:xfrm>
          <a:prstGeom prst="rect">
            <a:avLst/>
          </a:prstGeom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924636" y="3188879"/>
            <a:ext cx="609600" cy="609600"/>
          </a:xfrm>
          <a:prstGeom prst="rect">
            <a:avLst/>
          </a:prstGeom>
        </p:spPr>
      </p:pic>
      <p:pic>
        <p:nvPicPr>
          <p:cNvPr id="38" name="Play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50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2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85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14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93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53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val 31"/>
          <p:cNvSpPr/>
          <p:nvPr/>
        </p:nvSpPr>
        <p:spPr>
          <a:xfrm>
            <a:off x="2745926" y="2437599"/>
            <a:ext cx="3642618" cy="3200401"/>
          </a:xfrm>
          <a:prstGeom prst="ellipse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___ ? </a:t>
            </a:r>
            <a:br>
              <a:rPr lang="en-GB" dirty="0"/>
            </a:br>
            <a:r>
              <a:rPr lang="en-GB" sz="2800" dirty="0"/>
              <a:t>(Where Is ___?)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85750" y="1926139"/>
            <a:ext cx="2572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In French: </a:t>
            </a:r>
            <a:r>
              <a:rPr lang="en-GB" dirty="0">
                <a:solidFill>
                  <a:srgbClr val="DB5183"/>
                </a:solidFill>
              </a:rPr>
              <a:t>les </a:t>
            </a:r>
            <a:r>
              <a:rPr lang="en-GB" dirty="0" err="1">
                <a:solidFill>
                  <a:srgbClr val="DB5183"/>
                </a:solidFill>
              </a:rPr>
              <a:t>prépositions</a:t>
            </a:r>
            <a:endParaRPr lang="en-GB" dirty="0">
              <a:solidFill>
                <a:srgbClr val="DB5183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484106" y="5780129"/>
            <a:ext cx="19623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à </a:t>
            </a:r>
            <a:r>
              <a:rPr lang="en-GB" dirty="0" err="1">
                <a:solidFill>
                  <a:schemeClr val="accent4">
                    <a:lumMod val="75000"/>
                  </a:schemeClr>
                </a:solidFill>
              </a:rPr>
              <a:t>côté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 de </a:t>
            </a:r>
            <a:r>
              <a:rPr lang="en-GB" dirty="0"/>
              <a:t>= next to</a:t>
            </a:r>
          </a:p>
        </p:txBody>
      </p:sp>
      <p:pic>
        <p:nvPicPr>
          <p:cNvPr id="31" name="Whole Clas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47" name="L'ange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1315" y="200188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770" y="4809822"/>
            <a:ext cx="2016570" cy="8810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8973" y="4020550"/>
            <a:ext cx="1292342" cy="15166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6041" y="2309291"/>
            <a:ext cx="895321" cy="332870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854824" y="4284635"/>
            <a:ext cx="1462433" cy="350122"/>
          </a:xfrm>
          <a:prstGeom prst="rect">
            <a:avLst/>
          </a:prstGeom>
          <a:solidFill>
            <a:srgbClr val="DB5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Marguerite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72000" y="3800857"/>
            <a:ext cx="1462433" cy="350122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Gigi</a:t>
            </a:r>
          </a:p>
        </p:txBody>
      </p:sp>
      <p:grpSp>
        <p:nvGrpSpPr>
          <p:cNvPr id="10" name="1"/>
          <p:cNvGrpSpPr/>
          <p:nvPr/>
        </p:nvGrpSpPr>
        <p:grpSpPr>
          <a:xfrm>
            <a:off x="785703" y="2862291"/>
            <a:ext cx="2294342" cy="369332"/>
            <a:chOff x="785703" y="2862291"/>
            <a:chExt cx="2294342" cy="369332"/>
          </a:xfrm>
        </p:grpSpPr>
        <p:sp>
          <p:nvSpPr>
            <p:cNvPr id="39" name="Rectangle 38"/>
            <p:cNvSpPr/>
            <p:nvPr/>
          </p:nvSpPr>
          <p:spPr>
            <a:xfrm>
              <a:off x="1030445" y="2862291"/>
              <a:ext cx="204960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err="1"/>
                <a:t>Où</a:t>
              </a:r>
              <a:r>
                <a:rPr lang="en-GB" dirty="0"/>
                <a:t> </a:t>
              </a:r>
              <a:r>
                <a:rPr lang="en-GB" dirty="0" err="1"/>
                <a:t>est</a:t>
              </a:r>
              <a:r>
                <a:rPr lang="en-GB" dirty="0"/>
                <a:t> Marguerite ?</a:t>
              </a:r>
            </a:p>
          </p:txBody>
        </p:sp>
        <p:pic>
          <p:nvPicPr>
            <p:cNvPr id="27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703" y="291732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2"/>
          <p:cNvGrpSpPr/>
          <p:nvPr/>
        </p:nvGrpSpPr>
        <p:grpSpPr>
          <a:xfrm>
            <a:off x="785703" y="3373177"/>
            <a:ext cx="2037559" cy="646331"/>
            <a:chOff x="785703" y="3373177"/>
            <a:chExt cx="2037559" cy="646331"/>
          </a:xfrm>
        </p:grpSpPr>
        <p:sp>
          <p:nvSpPr>
            <p:cNvPr id="42" name="Rectangle 41"/>
            <p:cNvSpPr/>
            <p:nvPr/>
          </p:nvSpPr>
          <p:spPr>
            <a:xfrm>
              <a:off x="1030445" y="3373177"/>
              <a:ext cx="179281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/>
                <a:t>Marguerite est </a:t>
              </a:r>
              <a:r>
                <a:rPr lang="fr-FR" b="1" dirty="0">
                  <a:solidFill>
                    <a:schemeClr val="accent4">
                      <a:lumMod val="75000"/>
                    </a:schemeClr>
                  </a:solidFill>
                </a:rPr>
                <a:t>à côté de </a:t>
              </a:r>
              <a:r>
                <a:rPr lang="fr-FR" dirty="0"/>
                <a:t>Gigi.</a:t>
              </a:r>
            </a:p>
          </p:txBody>
        </p:sp>
        <p:pic>
          <p:nvPicPr>
            <p:cNvPr id="28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703" y="344020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3"/>
          <p:cNvGrpSpPr/>
          <p:nvPr/>
        </p:nvGrpSpPr>
        <p:grpSpPr>
          <a:xfrm>
            <a:off x="6515816" y="2862291"/>
            <a:ext cx="1716457" cy="369332"/>
            <a:chOff x="6515816" y="2862291"/>
            <a:chExt cx="1716457" cy="369332"/>
          </a:xfrm>
        </p:grpSpPr>
        <p:sp>
          <p:nvSpPr>
            <p:cNvPr id="44" name="Rectangle 43"/>
            <p:cNvSpPr/>
            <p:nvPr/>
          </p:nvSpPr>
          <p:spPr>
            <a:xfrm>
              <a:off x="6824515" y="2862291"/>
              <a:ext cx="14077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err="1"/>
                <a:t>Où</a:t>
              </a:r>
              <a:r>
                <a:rPr lang="en-GB" dirty="0"/>
                <a:t> </a:t>
              </a:r>
              <a:r>
                <a:rPr lang="en-GB" dirty="0" err="1"/>
                <a:t>est</a:t>
              </a:r>
              <a:r>
                <a:rPr lang="en-GB" dirty="0"/>
                <a:t> Gigi ?</a:t>
              </a:r>
            </a:p>
          </p:txBody>
        </p:sp>
        <p:pic>
          <p:nvPicPr>
            <p:cNvPr id="33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5816" y="290532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4"/>
          <p:cNvGrpSpPr/>
          <p:nvPr/>
        </p:nvGrpSpPr>
        <p:grpSpPr>
          <a:xfrm>
            <a:off x="6515816" y="3380358"/>
            <a:ext cx="2041866" cy="646331"/>
            <a:chOff x="6515816" y="3380358"/>
            <a:chExt cx="2041866" cy="646331"/>
          </a:xfrm>
        </p:grpSpPr>
        <p:sp>
          <p:nvSpPr>
            <p:cNvPr id="46" name="Rectangle 45"/>
            <p:cNvSpPr/>
            <p:nvPr/>
          </p:nvSpPr>
          <p:spPr>
            <a:xfrm>
              <a:off x="6824515" y="3380358"/>
              <a:ext cx="173316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/>
                <a:t>Gigi est </a:t>
              </a:r>
              <a:r>
                <a:rPr lang="fr-FR" b="1" dirty="0">
                  <a:solidFill>
                    <a:schemeClr val="accent4">
                      <a:lumMod val="75000"/>
                    </a:schemeClr>
                  </a:solidFill>
                </a:rPr>
                <a:t>à côté de </a:t>
              </a:r>
              <a:r>
                <a:rPr lang="fr-FR" dirty="0"/>
                <a:t>Marguerite.</a:t>
              </a:r>
            </a:p>
          </p:txBody>
        </p:sp>
        <p:pic>
          <p:nvPicPr>
            <p:cNvPr id="34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5816" y="340612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41124" y="21347"/>
            <a:ext cx="609600" cy="609600"/>
          </a:xfrm>
          <a:prstGeom prst="rect">
            <a:avLst/>
          </a:prstGeom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41124" y="843965"/>
            <a:ext cx="609600" cy="609600"/>
          </a:xfrm>
          <a:prstGeom prst="rect">
            <a:avLst/>
          </a:prstGeom>
        </p:spPr>
      </p:pic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77259" y="1696462"/>
            <a:ext cx="609600" cy="609600"/>
          </a:xfrm>
          <a:prstGeom prst="rect">
            <a:avLst/>
          </a:prstGeom>
        </p:spPr>
      </p:pic>
      <p:pic>
        <p:nvPicPr>
          <p:cNvPr id="15" name="Picture 1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73096" y="2545986"/>
            <a:ext cx="609600" cy="609600"/>
          </a:xfrm>
          <a:prstGeom prst="rect">
            <a:avLst/>
          </a:prstGeom>
        </p:spPr>
      </p:pic>
      <p:pic>
        <p:nvPicPr>
          <p:cNvPr id="20" name="Picture 19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-880183" y="33715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45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2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6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59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3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532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___ ? </a:t>
            </a:r>
            <a:br>
              <a:rPr lang="en-GB" dirty="0"/>
            </a:br>
            <a:r>
              <a:rPr lang="en-GB" sz="2800" dirty="0"/>
              <a:t>(Where Is ___?)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85750" y="1926139"/>
            <a:ext cx="2572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In French: </a:t>
            </a:r>
            <a:r>
              <a:rPr lang="en-GB" dirty="0">
                <a:solidFill>
                  <a:srgbClr val="DB5183"/>
                </a:solidFill>
              </a:rPr>
              <a:t>les </a:t>
            </a:r>
            <a:r>
              <a:rPr lang="en-GB" dirty="0" err="1">
                <a:solidFill>
                  <a:srgbClr val="DB5183"/>
                </a:solidFill>
              </a:rPr>
              <a:t>prépositions</a:t>
            </a:r>
            <a:endParaRPr lang="en-GB" dirty="0">
              <a:solidFill>
                <a:srgbClr val="DB5183"/>
              </a:solidFill>
            </a:endParaRPr>
          </a:p>
        </p:txBody>
      </p:sp>
      <p:pic>
        <p:nvPicPr>
          <p:cNvPr id="31" name="Whole Clas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47" name="L'ange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1315" y="200188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Oval 31"/>
          <p:cNvSpPr/>
          <p:nvPr/>
        </p:nvSpPr>
        <p:spPr>
          <a:xfrm>
            <a:off x="2870200" y="2636960"/>
            <a:ext cx="3378199" cy="1412476"/>
          </a:xfrm>
          <a:prstGeom prst="ellipse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385" y="2938286"/>
            <a:ext cx="773287" cy="7961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0720" y="2886498"/>
            <a:ext cx="1024467" cy="890669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2891850" y="4368519"/>
            <a:ext cx="3378199" cy="1412476"/>
            <a:chOff x="2891850" y="4368519"/>
            <a:chExt cx="3378199" cy="1412476"/>
          </a:xfrm>
        </p:grpSpPr>
        <p:sp>
          <p:nvSpPr>
            <p:cNvPr id="29" name="Oval 28"/>
            <p:cNvSpPr/>
            <p:nvPr/>
          </p:nvSpPr>
          <p:spPr>
            <a:xfrm>
              <a:off x="2891850" y="4368519"/>
              <a:ext cx="3378199" cy="1412476"/>
            </a:xfrm>
            <a:prstGeom prst="ellipse">
              <a:avLst/>
            </a:prstGeom>
            <a:solidFill>
              <a:srgbClr val="A4C8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297028" y="4696639"/>
              <a:ext cx="1143237" cy="88341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4807694" y="4777157"/>
              <a:ext cx="1044900" cy="722374"/>
            </a:xfrm>
            <a:prstGeom prst="rect">
              <a:avLst/>
            </a:prstGeom>
          </p:spPr>
        </p:pic>
      </p:grpSp>
      <p:grpSp>
        <p:nvGrpSpPr>
          <p:cNvPr id="13" name="1"/>
          <p:cNvGrpSpPr/>
          <p:nvPr/>
        </p:nvGrpSpPr>
        <p:grpSpPr>
          <a:xfrm>
            <a:off x="755650" y="2682419"/>
            <a:ext cx="2206732" cy="369332"/>
            <a:chOff x="755650" y="2682419"/>
            <a:chExt cx="2206732" cy="369332"/>
          </a:xfrm>
        </p:grpSpPr>
        <p:sp>
          <p:nvSpPr>
            <p:cNvPr id="39" name="Rectangle 38"/>
            <p:cNvSpPr/>
            <p:nvPr/>
          </p:nvSpPr>
          <p:spPr>
            <a:xfrm>
              <a:off x="1014413" y="2682419"/>
              <a:ext cx="19479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err="1"/>
                <a:t>Où</a:t>
              </a:r>
              <a:r>
                <a:rPr lang="en-GB" dirty="0"/>
                <a:t> </a:t>
              </a:r>
              <a:r>
                <a:rPr lang="en-GB" dirty="0" err="1"/>
                <a:t>est</a:t>
              </a:r>
              <a:r>
                <a:rPr lang="en-GB" dirty="0"/>
                <a:t> la </a:t>
              </a:r>
              <a:r>
                <a:rPr lang="en-GB" dirty="0" err="1"/>
                <a:t>pomme</a:t>
              </a:r>
              <a:r>
                <a:rPr lang="en-GB" dirty="0"/>
                <a:t> ?</a:t>
              </a:r>
            </a:p>
          </p:txBody>
        </p:sp>
        <p:pic>
          <p:nvPicPr>
            <p:cNvPr id="27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27277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2"/>
          <p:cNvGrpSpPr/>
          <p:nvPr/>
        </p:nvGrpSpPr>
        <p:grpSpPr>
          <a:xfrm>
            <a:off x="755650" y="3159541"/>
            <a:ext cx="2051580" cy="923330"/>
            <a:chOff x="755650" y="3159541"/>
            <a:chExt cx="2051580" cy="923330"/>
          </a:xfrm>
        </p:grpSpPr>
        <p:sp>
          <p:nvSpPr>
            <p:cNvPr id="42" name="Rectangle 41"/>
            <p:cNvSpPr/>
            <p:nvPr/>
          </p:nvSpPr>
          <p:spPr>
            <a:xfrm>
              <a:off x="1014413" y="3159541"/>
              <a:ext cx="179281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/>
                <a:t>La pomme est </a:t>
              </a:r>
              <a:r>
                <a:rPr lang="fr-FR" b="1" dirty="0">
                  <a:solidFill>
                    <a:srgbClr val="7030A0"/>
                  </a:solidFill>
                </a:rPr>
                <a:t>en face de la </a:t>
              </a:r>
              <a:r>
                <a:rPr lang="fr-FR" dirty="0"/>
                <a:t>banane.</a:t>
              </a:r>
            </a:p>
          </p:txBody>
        </p:sp>
        <p:pic>
          <p:nvPicPr>
            <p:cNvPr id="28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214610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3"/>
          <p:cNvGrpSpPr/>
          <p:nvPr/>
        </p:nvGrpSpPr>
        <p:grpSpPr>
          <a:xfrm>
            <a:off x="6405257" y="4327307"/>
            <a:ext cx="2174801" cy="369332"/>
            <a:chOff x="6405257" y="4327307"/>
            <a:chExt cx="2174801" cy="369332"/>
          </a:xfrm>
        </p:grpSpPr>
        <p:sp>
          <p:nvSpPr>
            <p:cNvPr id="44" name="Rectangle 43"/>
            <p:cNvSpPr/>
            <p:nvPr/>
          </p:nvSpPr>
          <p:spPr>
            <a:xfrm>
              <a:off x="6661904" y="4327307"/>
              <a:ext cx="191815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err="1"/>
                <a:t>Où</a:t>
              </a:r>
              <a:r>
                <a:rPr lang="en-GB" dirty="0"/>
                <a:t> </a:t>
              </a:r>
              <a:r>
                <a:rPr lang="en-GB" dirty="0" err="1"/>
                <a:t>est</a:t>
              </a:r>
              <a:r>
                <a:rPr lang="en-GB" dirty="0"/>
                <a:t> la </a:t>
              </a:r>
              <a:r>
                <a:rPr lang="en-GB" dirty="0" err="1"/>
                <a:t>carotte</a:t>
              </a:r>
              <a:r>
                <a:rPr lang="en-GB" dirty="0"/>
                <a:t> ?</a:t>
              </a:r>
            </a:p>
          </p:txBody>
        </p:sp>
        <p:pic>
          <p:nvPicPr>
            <p:cNvPr id="33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5257" y="436851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4"/>
          <p:cNvGrpSpPr/>
          <p:nvPr/>
        </p:nvGrpSpPr>
        <p:grpSpPr>
          <a:xfrm>
            <a:off x="6403141" y="4845374"/>
            <a:ext cx="1811562" cy="923330"/>
            <a:chOff x="6403141" y="4845374"/>
            <a:chExt cx="1811562" cy="923330"/>
          </a:xfrm>
        </p:grpSpPr>
        <p:sp>
          <p:nvSpPr>
            <p:cNvPr id="46" name="Rectangle 45"/>
            <p:cNvSpPr/>
            <p:nvPr/>
          </p:nvSpPr>
          <p:spPr>
            <a:xfrm>
              <a:off x="6661904" y="4845374"/>
              <a:ext cx="155279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/>
                <a:t>La carotte est </a:t>
              </a:r>
              <a:r>
                <a:rPr lang="fr-FR" b="1" dirty="0">
                  <a:solidFill>
                    <a:srgbClr val="7030A0"/>
                  </a:solidFill>
                </a:rPr>
                <a:t>à côté du </a:t>
              </a:r>
              <a:r>
                <a:rPr lang="fr-FR" dirty="0"/>
                <a:t>saucisson sec.</a:t>
              </a:r>
            </a:p>
          </p:txBody>
        </p:sp>
        <p:pic>
          <p:nvPicPr>
            <p:cNvPr id="34" name="L'ange"/>
            <p:cNvPicPr>
              <a:picLocks noChangeAspect="1"/>
            </p:cNvPicPr>
            <p:nvPr/>
          </p:nvPicPr>
          <p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3141" y="4946169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827267" y="2400"/>
            <a:ext cx="609600" cy="609600"/>
          </a:xfrm>
          <a:prstGeom prst="rect">
            <a:avLst/>
          </a:prstGeom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827267" y="842595"/>
            <a:ext cx="609600" cy="609600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848614" y="1723653"/>
            <a:ext cx="609600" cy="609600"/>
          </a:xfrm>
          <a:prstGeom prst="rect">
            <a:avLst/>
          </a:prstGeom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848614" y="2637342"/>
            <a:ext cx="609600" cy="609600"/>
          </a:xfrm>
          <a:prstGeom prst="rect">
            <a:avLst/>
          </a:prstGeom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-827880" y="35207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28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2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1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39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56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val 31"/>
          <p:cNvSpPr/>
          <p:nvPr/>
        </p:nvSpPr>
        <p:spPr>
          <a:xfrm>
            <a:off x="2610528" y="2437599"/>
            <a:ext cx="3922944" cy="3200401"/>
          </a:xfrm>
          <a:prstGeom prst="ellipse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___ ? </a:t>
            </a:r>
            <a:br>
              <a:rPr lang="en-GB" dirty="0"/>
            </a:br>
            <a:r>
              <a:rPr lang="en-GB" sz="2800" dirty="0"/>
              <a:t>(Where Is ___?)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85750" y="1926139"/>
            <a:ext cx="25724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In French: </a:t>
            </a:r>
            <a:r>
              <a:rPr lang="en-GB" dirty="0">
                <a:solidFill>
                  <a:srgbClr val="DB5183"/>
                </a:solidFill>
              </a:rPr>
              <a:t>les </a:t>
            </a:r>
            <a:r>
              <a:rPr lang="en-GB" dirty="0" err="1">
                <a:solidFill>
                  <a:srgbClr val="DB5183"/>
                </a:solidFill>
              </a:rPr>
              <a:t>prépositions</a:t>
            </a:r>
            <a:endParaRPr lang="en-GB" dirty="0">
              <a:solidFill>
                <a:srgbClr val="DB5183"/>
              </a:solidFill>
            </a:endParaRPr>
          </a:p>
        </p:txBody>
      </p:sp>
      <p:pic>
        <p:nvPicPr>
          <p:cNvPr id="31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39" name="Rectangle 38"/>
          <p:cNvSpPr/>
          <p:nvPr/>
        </p:nvSpPr>
        <p:spPr>
          <a:xfrm>
            <a:off x="755650" y="2863333"/>
            <a:ext cx="15973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Sayed ?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679089" y="2863333"/>
            <a:ext cx="1673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Amelia ?</a:t>
            </a:r>
          </a:p>
        </p:txBody>
      </p:sp>
      <p:pic>
        <p:nvPicPr>
          <p:cNvPr id="47" name="L'ang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1315" y="200188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528" y="2332030"/>
            <a:ext cx="836726" cy="29664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805487" y="2460398"/>
            <a:ext cx="624963" cy="2840741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700751" y="4499259"/>
            <a:ext cx="1462433" cy="350122"/>
          </a:xfrm>
          <a:prstGeom prst="rect">
            <a:avLst/>
          </a:prstGeom>
          <a:solidFill>
            <a:srgbClr val="DB5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Amelia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93316" y="4499259"/>
            <a:ext cx="1462433" cy="350122"/>
          </a:xfrm>
          <a:prstGeom prst="rect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Sayed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76792" y="5366091"/>
            <a:ext cx="5590416" cy="754956"/>
            <a:chOff x="1755611" y="5377196"/>
            <a:chExt cx="5590416" cy="75495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69152">
              <a:off x="6402228" y="5425359"/>
              <a:ext cx="943799" cy="637149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445195">
              <a:off x="3579423" y="5458145"/>
              <a:ext cx="940391" cy="64396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40633">
              <a:off x="4509061" y="5434490"/>
              <a:ext cx="936984" cy="64055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103914">
              <a:off x="1755611" y="5445331"/>
              <a:ext cx="940391" cy="647371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423771">
              <a:off x="2631312" y="5436211"/>
              <a:ext cx="1002869" cy="69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270592">
              <a:off x="5389102" y="5377196"/>
              <a:ext cx="1002068" cy="695385"/>
            </a:xfrm>
            <a:prstGeom prst="rect">
              <a:avLst/>
            </a:prstGeom>
          </p:spPr>
        </p:pic>
      </p:grpSp>
      <p:pic>
        <p:nvPicPr>
          <p:cNvPr id="2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844020" y="1809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07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2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9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755650" y="2743059"/>
            <a:ext cx="5060950" cy="3349765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30401"/>
            <a:ext cx="5060950" cy="744516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7572">
            <a:off x="3319988" y="2928198"/>
            <a:ext cx="1347886" cy="84902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Allez</a:t>
            </a:r>
            <a:r>
              <a:rPr lang="en-GB" dirty="0"/>
              <a:t>-y !</a:t>
            </a:r>
            <a:br>
              <a:rPr lang="en-GB" dirty="0"/>
            </a:br>
            <a:r>
              <a:rPr lang="en-GB" sz="3100" dirty="0"/>
              <a:t>(Your Turn)</a:t>
            </a:r>
          </a:p>
        </p:txBody>
      </p:sp>
      <p:pic>
        <p:nvPicPr>
          <p:cNvPr id="4" name="Group Work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42779" y="1969291"/>
            <a:ext cx="50738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listen to the sentence and position yourselves accordingly?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94791">
            <a:off x="4133418" y="2954614"/>
            <a:ext cx="1338293" cy="83463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927" y="3644547"/>
            <a:ext cx="1333496" cy="853821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71290">
            <a:off x="3288755" y="4358995"/>
            <a:ext cx="1333495" cy="85861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55719">
            <a:off x="4137084" y="4459578"/>
            <a:ext cx="1328700" cy="8490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49418">
            <a:off x="3327409" y="5101515"/>
            <a:ext cx="1319107" cy="8442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04475">
            <a:off x="4158814" y="5100091"/>
            <a:ext cx="1338291" cy="8586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73383">
            <a:off x="4167307" y="3671663"/>
            <a:ext cx="1363683" cy="86024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4" name="Rectangle 23"/>
          <p:cNvSpPr/>
          <p:nvPr/>
        </p:nvSpPr>
        <p:spPr>
          <a:xfrm>
            <a:off x="6127923" y="1978013"/>
            <a:ext cx="1842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Où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la </a:t>
            </a:r>
            <a:r>
              <a:rPr lang="en-GB" dirty="0" err="1"/>
              <a:t>mairie</a:t>
            </a:r>
            <a:r>
              <a:rPr lang="en-GB" dirty="0"/>
              <a:t> 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127923" y="2589998"/>
            <a:ext cx="21540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La mairie est à côté de la boucherie.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5932471" y="3588140"/>
            <a:ext cx="2527050" cy="2507860"/>
            <a:chOff x="5932471" y="3588140"/>
            <a:chExt cx="2527050" cy="2507860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32471" y="3600010"/>
              <a:ext cx="2527050" cy="161475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53176" y="3588140"/>
              <a:ext cx="1287618" cy="2507860"/>
            </a:xfrm>
            <a:prstGeom prst="rect">
              <a:avLst/>
            </a:prstGeom>
          </p:spPr>
        </p:pic>
      </p:grp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263" y="2890838"/>
            <a:ext cx="2379662" cy="4016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70829">
            <a:off x="830263" y="3287713"/>
            <a:ext cx="2379662" cy="4016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263" y="3602038"/>
            <a:ext cx="2379662" cy="40005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85367">
            <a:off x="830263" y="3937000"/>
            <a:ext cx="2379662" cy="40005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49309">
            <a:off x="830263" y="4319588"/>
            <a:ext cx="2379662" cy="4016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189299">
            <a:off x="830263" y="4733925"/>
            <a:ext cx="2379662" cy="40163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48323">
            <a:off x="830263" y="5167313"/>
            <a:ext cx="2379662" cy="4016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263" y="5583238"/>
            <a:ext cx="2379662" cy="4016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947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locate new vocabulary in a bilingual dictionary.</a:t>
            </a:r>
          </a:p>
          <a:p>
            <a:r>
              <a:rPr lang="en-GB" dirty="0"/>
              <a:t>I can describe the position of places in French towns.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>
                <a:latin typeface="Twinkl" pitchFamily="2" charset="0"/>
              </a:rPr>
              <a:t>I can use a bilingual dictionary.</a:t>
            </a:r>
          </a:p>
          <a:p>
            <a:pPr lvl="0"/>
            <a:r>
              <a:rPr lang="en-GB" dirty="0">
                <a:latin typeface="Twinkl" pitchFamily="2" charset="0"/>
              </a:rPr>
              <a:t>I can identify places in a French town or city.</a:t>
            </a:r>
          </a:p>
          <a:p>
            <a:pPr lvl="0"/>
            <a:endParaRPr lang="en-GB" dirty="0">
              <a:latin typeface="Twinkl" pitchFamily="2" charset="0"/>
            </a:endParaRPr>
          </a:p>
          <a:p>
            <a:pPr lvl="0"/>
            <a:r>
              <a:rPr lang="en-GB" dirty="0">
                <a:latin typeface="Twinkl" pitchFamily="2" charset="0"/>
              </a:rPr>
              <a:t>I can use simple prepositional phrases.</a:t>
            </a:r>
          </a:p>
          <a:p>
            <a:pPr lvl="0"/>
            <a:r>
              <a:rPr lang="en-GB" dirty="0">
                <a:latin typeface="Twinkl" pitchFamily="2" charset="0"/>
              </a:rPr>
              <a:t>I can ask/answer questions about where a place is.</a:t>
            </a:r>
          </a:p>
        </p:txBody>
      </p:sp>
      <p:pic>
        <p:nvPicPr>
          <p:cNvPr id="8" name="Picture 2" descr="Assesment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075" y="295275"/>
            <a:ext cx="563563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458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4894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1251</TotalTime>
  <Words>469</Words>
  <Application>Microsoft Office PowerPoint</Application>
  <PresentationFormat>On-screen Show (4:3)</PresentationFormat>
  <Paragraphs>73</Paragraphs>
  <Slides>14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Tuffy</vt:lpstr>
      <vt:lpstr>Twinkl SemiBold</vt:lpstr>
      <vt:lpstr>Arial</vt:lpstr>
      <vt:lpstr>Calibri</vt:lpstr>
      <vt:lpstr>Twinkl</vt:lpstr>
      <vt:lpstr>Sassoon Infant Rg</vt:lpstr>
      <vt:lpstr>Office Theme</vt:lpstr>
      <vt:lpstr>French</vt:lpstr>
      <vt:lpstr>PowerPoint Presentation</vt:lpstr>
      <vt:lpstr>PowerPoint Presentation</vt:lpstr>
      <vt:lpstr>What Can You Remember?</vt:lpstr>
      <vt:lpstr>What Can You Remember?</vt:lpstr>
      <vt:lpstr>Quoi de neuf ?  (What’s New?)</vt:lpstr>
      <vt:lpstr>Où est ___ ?  (Where Is ___?)</vt:lpstr>
      <vt:lpstr>Où est ___ ?  (Where Is ___?)</vt:lpstr>
      <vt:lpstr>Où est ___ ?  (Where Is ___?)</vt:lpstr>
      <vt:lpstr>Où est ___ ?  (Where Is ___?)</vt:lpstr>
      <vt:lpstr>Où est ___ ?  (Where Is ___?)</vt:lpstr>
      <vt:lpstr>Allez-y ! (Your Turn)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Sally Lukehurst</cp:lastModifiedBy>
  <cp:revision>97</cp:revision>
  <dcterms:created xsi:type="dcterms:W3CDTF">2014-10-01T16:09:27Z</dcterms:created>
  <dcterms:modified xsi:type="dcterms:W3CDTF">2020-06-04T11:51:49Z</dcterms:modified>
</cp:coreProperties>
</file>