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8288000" cy="10287000"/>
  <p:notesSz cx="6858000" cy="9144000"/>
  <p:embeddedFontLst>
    <p:embeddedFont>
      <p:font typeface="Montserrat" panose="020B0604020202020204" charset="0"/>
      <p:regular r:id="rId27"/>
      <p:bold r:id="rId28"/>
      <p:italic r:id="rId29"/>
      <p:boldItalic r:id="rId30"/>
    </p:embeddedFont>
    <p:embeddedFont>
      <p:font typeface="Montserrat Medium" panose="020B0604020202020204" charset="0"/>
      <p:regular r:id="rId31"/>
      <p:bold r:id="rId32"/>
      <p:italic r:id="rId33"/>
      <p:boldItalic r:id="rId34"/>
    </p:embeddedFont>
    <p:embeddedFont>
      <p:font typeface="Montserrat SemiBold" panose="020B0604020202020204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dcfe39c3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dcfe39c3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673100" lvl="0" indent="0" algn="l" rtl="0">
              <a:lnSpc>
                <a:spcPct val="166670"/>
              </a:lnSpc>
              <a:spcBef>
                <a:spcPts val="9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8dcfe39c3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8dcfe39c3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dcfe39c34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dcfe39c34_0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8dcfe39c34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8dcfe39c34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8ca1fd805e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8ca1fd805e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8ca1fd805e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8ca1fd805e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8ca1fd805e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8ca1fd805e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8ca1fd805e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8ca1fd805e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8ca1fd805e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8ca1fd805e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ca1fd805e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ca1fd805e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8ca1fd805e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8ca1fd805e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8ca1fd805e_0_2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8ca1fd805e_0_2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8ca1fd805e_0_3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8ca1fd805e_0_3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8ca1fd805e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8ca1fd805e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8ca1fd805e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8ca1fd805e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8ca1fd805e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8ca1fd805e_0_1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8ca1fd805e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8ca1fd805e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8ca1fd805e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8ca1fd805e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8ca1fd805e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8ca1fd805e_0_1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8ca1fd805e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g8ca1fd805e_0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8ddb1406c3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3" name="Google Shape;283;g8ddb1406c3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8ca1fd805e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4" name="Google Shape;294;g8ca1fd805e_0_2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8dcfe39c34_0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8dcfe39c34_0_1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8dcfe39c34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8dcfe39c34_0_1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17950" y="2876300"/>
            <a:ext cx="16452000" cy="372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6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917950" y="890050"/>
            <a:ext cx="16452000" cy="158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6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12631606" y="7235497"/>
            <a:ext cx="4719201" cy="256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7398450" y="8918400"/>
            <a:ext cx="889800" cy="1368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917950" y="2876300"/>
            <a:ext cx="16452000" cy="63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6000"/>
              <a:buFont typeface="Montserrat SemiBold"/>
              <a:buNone/>
              <a:defRPr sz="6000" b="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 sz="2800"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946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946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ubTitle" idx="1"/>
          </p:nvPr>
        </p:nvSpPr>
        <p:spPr>
          <a:xfrm>
            <a:off x="9179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2"/>
          </p:nvPr>
        </p:nvSpPr>
        <p:spPr>
          <a:xfrm>
            <a:off x="9179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3"/>
          </p:nvPr>
        </p:nvSpPr>
        <p:spPr>
          <a:xfrm>
            <a:off x="655860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4"/>
          </p:nvPr>
        </p:nvSpPr>
        <p:spPr>
          <a:xfrm>
            <a:off x="655860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ubTitle" idx="5"/>
          </p:nvPr>
        </p:nvSpPr>
        <p:spPr>
          <a:xfrm>
            <a:off x="121992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6"/>
          </p:nvPr>
        </p:nvSpPr>
        <p:spPr>
          <a:xfrm>
            <a:off x="121992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2"/>
          </p:nvPr>
        </p:nvSpPr>
        <p:spPr>
          <a:xfrm>
            <a:off x="11111450" y="5342400"/>
            <a:ext cx="6258600" cy="7890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3"/>
          </p:nvPr>
        </p:nvSpPr>
        <p:spPr>
          <a:xfrm>
            <a:off x="917950" y="41401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ubTitle" idx="4"/>
          </p:nvPr>
        </p:nvSpPr>
        <p:spPr>
          <a:xfrm>
            <a:off x="917950" y="53424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5"/>
          </p:nvPr>
        </p:nvSpPr>
        <p:spPr>
          <a:xfrm>
            <a:off x="917950" y="66062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ubTitle" idx="6"/>
          </p:nvPr>
        </p:nvSpPr>
        <p:spPr>
          <a:xfrm>
            <a:off x="11111450" y="6355450"/>
            <a:ext cx="6258600" cy="7890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7"/>
          </p:nvPr>
        </p:nvSpPr>
        <p:spPr>
          <a:xfrm>
            <a:off x="11111450" y="7368500"/>
            <a:ext cx="6258600" cy="7890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917950" y="892800"/>
            <a:ext cx="7902000" cy="16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980500" y="2199450"/>
            <a:ext cx="16389600" cy="688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 b="0" i="1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subTitle" idx="1"/>
          </p:nvPr>
        </p:nvSpPr>
        <p:spPr>
          <a:xfrm>
            <a:off x="949050" y="7939000"/>
            <a:ext cx="7870800" cy="1908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>
            <a:spLocks noGrp="1"/>
          </p:cNvSpPr>
          <p:nvPr>
            <p:ph type="body" idx="1"/>
          </p:nvPr>
        </p:nvSpPr>
        <p:spPr>
          <a:xfrm>
            <a:off x="936000" y="9252000"/>
            <a:ext cx="7884000" cy="64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Font typeface="Montserrat"/>
              <a:buNone/>
              <a:defRPr sz="4400" b="1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4318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4064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4064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40640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ctrTitle"/>
          </p:nvPr>
        </p:nvSpPr>
        <p:spPr>
          <a:xfrm>
            <a:off x="917950" y="2876300"/>
            <a:ext cx="16452000" cy="372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How does an earthquake occur?</a:t>
            </a:r>
            <a:endParaRPr>
              <a:solidFill>
                <a:srgbClr val="4B324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Lesson 4 of 7</a:t>
            </a:r>
            <a:endParaRPr sz="360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B3241"/>
              </a:solidFill>
            </a:endParaRPr>
          </a:p>
        </p:txBody>
      </p:sp>
      <p:sp>
        <p:nvSpPr>
          <p:cNvPr id="80" name="Google Shape;80;p14"/>
          <p:cNvSpPr txBox="1">
            <a:spLocks noGrp="1"/>
          </p:cNvSpPr>
          <p:nvPr>
            <p:ph type="subTitle" idx="1"/>
          </p:nvPr>
        </p:nvSpPr>
        <p:spPr>
          <a:xfrm>
            <a:off x="917950" y="890050"/>
            <a:ext cx="16452000" cy="158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Geography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1" name="Google Shape;81;p14"/>
          <p:cNvSpPr txBox="1">
            <a:spLocks noGrp="1"/>
          </p:cNvSpPr>
          <p:nvPr>
            <p:ph type="subTitle" idx="2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Miss Reid</a:t>
            </a:r>
            <a:endParaRPr>
              <a:solidFill>
                <a:srgbClr val="4B324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87" name="Google Shape;87;p15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 this lesson, you will need:</a:t>
            </a:r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89" name="Google Shape;89;p15"/>
          <p:cNvSpPr txBox="1"/>
          <p:nvPr/>
        </p:nvSpPr>
        <p:spPr>
          <a:xfrm>
            <a:off x="917900" y="2397975"/>
            <a:ext cx="5170800" cy="906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Exercise book or paper</a:t>
            </a:r>
            <a:endParaRPr sz="32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90" name="Google Shape;90;p15"/>
          <p:cNvSpPr txBox="1"/>
          <p:nvPr/>
        </p:nvSpPr>
        <p:spPr>
          <a:xfrm>
            <a:off x="6558550" y="2397900"/>
            <a:ext cx="5170800" cy="906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Pencil</a:t>
            </a:r>
            <a:endParaRPr sz="32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91" name="Google Shape;91;p15"/>
          <p:cNvSpPr txBox="1"/>
          <p:nvPr/>
        </p:nvSpPr>
        <p:spPr>
          <a:xfrm>
            <a:off x="12199200" y="2397900"/>
            <a:ext cx="5170800" cy="906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Brain</a:t>
            </a:r>
            <a:endParaRPr sz="32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pic>
        <p:nvPicPr>
          <p:cNvPr id="92" name="Google Shape;9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3550" y="4362325"/>
            <a:ext cx="4432349" cy="2451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786441" y="3816615"/>
            <a:ext cx="2868899" cy="35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928666" y="4217730"/>
            <a:ext cx="3720493" cy="3168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title"/>
          </p:nvPr>
        </p:nvSpPr>
        <p:spPr>
          <a:xfrm>
            <a:off x="573550" y="890050"/>
            <a:ext cx="7902000" cy="10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n-GB" sz="4800"/>
              <a:t>We are Geographers!</a:t>
            </a:r>
            <a:endParaRPr sz="4800"/>
          </a:p>
        </p:txBody>
      </p:sp>
      <p:sp>
        <p:nvSpPr>
          <p:cNvPr id="101" name="Google Shape;101;p16"/>
          <p:cNvSpPr txBox="1">
            <a:spLocks noGrp="1"/>
          </p:cNvSpPr>
          <p:nvPr>
            <p:ph type="body" idx="1"/>
          </p:nvPr>
        </p:nvSpPr>
        <p:spPr>
          <a:xfrm>
            <a:off x="573550" y="2516313"/>
            <a:ext cx="10212900" cy="474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 sz="3600"/>
              <a:t>Geographers are types of scientists who study the Earth; this includes the land (the physical features) and the people who live within it (the human features).</a:t>
            </a:r>
            <a:endParaRPr sz="3600"/>
          </a:p>
        </p:txBody>
      </p:sp>
      <p:pic>
        <p:nvPicPr>
          <p:cNvPr id="102" name="Google Shape;102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86449" y="1787547"/>
            <a:ext cx="7120550" cy="6200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7"/>
          <p:cNvSpPr txBox="1"/>
          <p:nvPr/>
        </p:nvSpPr>
        <p:spPr>
          <a:xfrm>
            <a:off x="3337500" y="3961563"/>
            <a:ext cx="11613000" cy="993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What is an earthquake?</a:t>
            </a:r>
            <a:endParaRPr sz="4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8" name="Google Shape;108;p17"/>
          <p:cNvSpPr txBox="1"/>
          <p:nvPr/>
        </p:nvSpPr>
        <p:spPr>
          <a:xfrm>
            <a:off x="3337500" y="5656800"/>
            <a:ext cx="11613000" cy="993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What causes an earthquake?</a:t>
            </a:r>
            <a:endParaRPr sz="58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4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9" name="Google Shape;109;p17"/>
          <p:cNvSpPr txBox="1"/>
          <p:nvPr/>
        </p:nvSpPr>
        <p:spPr>
          <a:xfrm>
            <a:off x="3337500" y="2087550"/>
            <a:ext cx="11613000" cy="993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Why are tectonic plates moving?</a:t>
            </a:r>
            <a:endParaRPr sz="58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0" name="Google Shape;110;p17"/>
          <p:cNvCxnSpPr>
            <a:stCxn id="107" idx="2"/>
            <a:endCxn id="108" idx="0"/>
          </p:cNvCxnSpPr>
          <p:nvPr/>
        </p:nvCxnSpPr>
        <p:spPr>
          <a:xfrm>
            <a:off x="9144000" y="4955163"/>
            <a:ext cx="0" cy="701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1" name="Google Shape;111;p1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cxnSp>
        <p:nvCxnSpPr>
          <p:cNvPr id="112" name="Google Shape;112;p17"/>
          <p:cNvCxnSpPr>
            <a:stCxn id="109" idx="2"/>
            <a:endCxn id="107" idx="0"/>
          </p:cNvCxnSpPr>
          <p:nvPr/>
        </p:nvCxnSpPr>
        <p:spPr>
          <a:xfrm>
            <a:off x="9144000" y="3081150"/>
            <a:ext cx="0" cy="880500"/>
          </a:xfrm>
          <a:prstGeom prst="straightConnector1">
            <a:avLst/>
          </a:prstGeom>
          <a:noFill/>
          <a:ln w="2857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00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are tectonic plates moving?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pic>
        <p:nvPicPr>
          <p:cNvPr id="119" name="Google Shape;11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28512" y="1714650"/>
            <a:ext cx="9827926" cy="737095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8"/>
          <p:cNvSpPr txBox="1"/>
          <p:nvPr/>
        </p:nvSpPr>
        <p:spPr>
          <a:xfrm>
            <a:off x="275550" y="2816675"/>
            <a:ext cx="3153600" cy="55416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accent6"/>
                </a:solidFill>
                <a:latin typeface="Montserrat"/>
                <a:ea typeface="Montserrat"/>
                <a:cs typeface="Montserrat"/>
                <a:sym typeface="Montserrat"/>
              </a:rPr>
              <a:t>Convection current</a:t>
            </a: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: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eriod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Hot molten rock rises;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eriod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Molten rock cools;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eriod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Cooler molten rock sinks;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eriod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Molten rock is heated again and rises.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21" name="Google Shape;121;p18"/>
          <p:cNvCxnSpPr>
            <a:stCxn id="120" idx="3"/>
          </p:cNvCxnSpPr>
          <p:nvPr/>
        </p:nvCxnSpPr>
        <p:spPr>
          <a:xfrm rot="10800000" flipH="1">
            <a:off x="3429150" y="5362475"/>
            <a:ext cx="1836900" cy="2250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2" name="Google Shape;122;p18"/>
          <p:cNvSpPr txBox="1"/>
          <p:nvPr/>
        </p:nvSpPr>
        <p:spPr>
          <a:xfrm>
            <a:off x="14455800" y="3681625"/>
            <a:ext cx="3612600" cy="23496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3200"/>
              </a:spcAft>
              <a:buNone/>
            </a:pPr>
            <a:r>
              <a:rPr lang="en-GB" sz="2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Tectonic plates are moved by currents in the mantle.</a:t>
            </a:r>
            <a:endParaRPr sz="28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9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a.</a:t>
            </a:r>
            <a:endParaRPr sz="3500"/>
          </a:p>
        </p:txBody>
      </p:sp>
      <p:sp>
        <p:nvSpPr>
          <p:cNvPr id="128" name="Google Shape;128;p19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warm material rises while cool material sinks in a circular pattern.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129" name="Google Shape;129;p19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b.</a:t>
            </a:r>
            <a:endParaRPr sz="3500"/>
          </a:p>
        </p:txBody>
      </p:sp>
      <p:sp>
        <p:nvSpPr>
          <p:cNvPr id="130" name="Google Shape;130;p19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cool material rises while warm material sinks in a circular pattern.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131" name="Google Shape;131;p1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sp>
        <p:nvSpPr>
          <p:cNvPr id="132" name="Google Shape;132;p19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Convection currents happen when...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33" name="Google Shape;133;p19"/>
          <p:cNvSpPr txBox="1">
            <a:spLocks noGrp="1"/>
          </p:cNvSpPr>
          <p:nvPr>
            <p:ph type="subTitle" idx="1"/>
          </p:nvPr>
        </p:nvSpPr>
        <p:spPr>
          <a:xfrm>
            <a:off x="917975" y="5759200"/>
            <a:ext cx="6256800" cy="9066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c.</a:t>
            </a:r>
            <a:endParaRPr sz="3500"/>
          </a:p>
        </p:txBody>
      </p:sp>
      <p:sp>
        <p:nvSpPr>
          <p:cNvPr id="134" name="Google Shape;134;p19"/>
          <p:cNvSpPr txBox="1">
            <a:spLocks noGrp="1"/>
          </p:cNvSpPr>
          <p:nvPr>
            <p:ph type="body" idx="2"/>
          </p:nvPr>
        </p:nvSpPr>
        <p:spPr>
          <a:xfrm>
            <a:off x="917975" y="70230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warm material sinks while cool material rises in a circular pattern.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135" name="Google Shape;135;p19"/>
          <p:cNvSpPr txBox="1">
            <a:spLocks noGrp="1"/>
          </p:cNvSpPr>
          <p:nvPr>
            <p:ph type="subTitle" idx="3"/>
          </p:nvPr>
        </p:nvSpPr>
        <p:spPr>
          <a:xfrm>
            <a:off x="9468025" y="575920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d.</a:t>
            </a:r>
            <a:endParaRPr sz="3500"/>
          </a:p>
        </p:txBody>
      </p:sp>
      <p:sp>
        <p:nvSpPr>
          <p:cNvPr id="136" name="Google Shape;136;p19"/>
          <p:cNvSpPr txBox="1">
            <a:spLocks noGrp="1"/>
          </p:cNvSpPr>
          <p:nvPr>
            <p:ph type="body" idx="4"/>
          </p:nvPr>
        </p:nvSpPr>
        <p:spPr>
          <a:xfrm>
            <a:off x="9468025" y="70230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warm material rises while cool material sinks in a vertical pattern.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0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a.</a:t>
            </a:r>
            <a:endParaRPr sz="3500"/>
          </a:p>
        </p:txBody>
      </p:sp>
      <p:sp>
        <p:nvSpPr>
          <p:cNvPr id="142" name="Google Shape;142;p20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warm material rises while cool material sinks in a circular pattern.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143" name="Google Shape;143;p2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sp>
        <p:nvSpPr>
          <p:cNvPr id="144" name="Google Shape;144;p20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Convection currents happen when...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1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a.</a:t>
            </a:r>
            <a:endParaRPr sz="3500"/>
          </a:p>
        </p:txBody>
      </p:sp>
      <p:sp>
        <p:nvSpPr>
          <p:cNvPr id="150" name="Google Shape;150;p21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they are moved by the convection currents in the inner core.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151" name="Google Shape;151;p21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b.</a:t>
            </a:r>
            <a:endParaRPr sz="3500"/>
          </a:p>
        </p:txBody>
      </p:sp>
      <p:sp>
        <p:nvSpPr>
          <p:cNvPr id="152" name="Google Shape;152;p21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they are moved by the convection currents in the mantle.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153" name="Google Shape;153;p2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154" name="Google Shape;154;p2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Tectonic plates move, because...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55" name="Google Shape;155;p21"/>
          <p:cNvSpPr txBox="1">
            <a:spLocks noGrp="1"/>
          </p:cNvSpPr>
          <p:nvPr>
            <p:ph type="subTitle" idx="1"/>
          </p:nvPr>
        </p:nvSpPr>
        <p:spPr>
          <a:xfrm>
            <a:off x="917975" y="5759200"/>
            <a:ext cx="6256800" cy="9066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c.</a:t>
            </a:r>
            <a:endParaRPr sz="3500"/>
          </a:p>
        </p:txBody>
      </p:sp>
      <p:sp>
        <p:nvSpPr>
          <p:cNvPr id="156" name="Google Shape;156;p21"/>
          <p:cNvSpPr txBox="1">
            <a:spLocks noGrp="1"/>
          </p:cNvSpPr>
          <p:nvPr>
            <p:ph type="body" idx="2"/>
          </p:nvPr>
        </p:nvSpPr>
        <p:spPr>
          <a:xfrm>
            <a:off x="917975" y="70230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they are moved by the convection currents in the atmosphere.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157" name="Google Shape;157;p21"/>
          <p:cNvSpPr txBox="1">
            <a:spLocks noGrp="1"/>
          </p:cNvSpPr>
          <p:nvPr>
            <p:ph type="subTitle" idx="3"/>
          </p:nvPr>
        </p:nvSpPr>
        <p:spPr>
          <a:xfrm>
            <a:off x="9468025" y="575920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d.</a:t>
            </a:r>
            <a:endParaRPr sz="3500"/>
          </a:p>
        </p:txBody>
      </p:sp>
      <p:sp>
        <p:nvSpPr>
          <p:cNvPr id="158" name="Google Shape;158;p21"/>
          <p:cNvSpPr txBox="1">
            <a:spLocks noGrp="1"/>
          </p:cNvSpPr>
          <p:nvPr>
            <p:ph type="body" idx="4"/>
          </p:nvPr>
        </p:nvSpPr>
        <p:spPr>
          <a:xfrm>
            <a:off x="9468025" y="70230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they are moved by the convection currents in the outer core.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2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b.</a:t>
            </a:r>
            <a:endParaRPr sz="3500"/>
          </a:p>
        </p:txBody>
      </p:sp>
      <p:sp>
        <p:nvSpPr>
          <p:cNvPr id="164" name="Google Shape;164;p22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they are moved by the convection currents in the mantle.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165" name="Google Shape;165;p22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sp>
        <p:nvSpPr>
          <p:cNvPr id="166" name="Google Shape;166;p22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Tectonic plates move, because...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3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an earthquake?</a:t>
            </a:r>
            <a:endParaRPr/>
          </a:p>
        </p:txBody>
      </p:sp>
      <p:sp>
        <p:nvSpPr>
          <p:cNvPr id="172" name="Google Shape;172;p2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pic>
        <p:nvPicPr>
          <p:cNvPr id="173" name="Google Shape;17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1350" y="1852775"/>
            <a:ext cx="9766650" cy="5355375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3"/>
          <p:cNvSpPr txBox="1"/>
          <p:nvPr/>
        </p:nvSpPr>
        <p:spPr>
          <a:xfrm>
            <a:off x="628175" y="2519050"/>
            <a:ext cx="7603500" cy="59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Sometimes, when tectonic plates move, </a:t>
            </a:r>
            <a:r>
              <a:rPr lang="en-GB" sz="3500" b="1">
                <a:solidFill>
                  <a:schemeClr val="accent6"/>
                </a:solidFill>
                <a:latin typeface="Montserrat"/>
                <a:ea typeface="Montserrat"/>
                <a:cs typeface="Montserrat"/>
                <a:sym typeface="Montserrat"/>
              </a:rPr>
              <a:t>pressure </a:t>
            </a:r>
            <a:r>
              <a:rPr lang="en-GB" sz="35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that has built up over time is released. This causes the ground to shake.</a:t>
            </a:r>
            <a:endParaRPr sz="35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914400" lvl="0" indent="-660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rgbClr val="434343"/>
              </a:buClr>
              <a:buSzPts val="3200"/>
              <a:buFont typeface="Montserrat"/>
              <a:buChar char="●"/>
            </a:pPr>
            <a:r>
              <a:rPr lang="en-GB" sz="32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This is called an earthquake</a:t>
            </a:r>
            <a:endParaRPr sz="32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1828800" lvl="1" indent="-6604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200"/>
              <a:buFont typeface="Montserrat"/>
              <a:buChar char="–"/>
            </a:pPr>
            <a:r>
              <a:rPr lang="en-GB" sz="32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Measured using the </a:t>
            </a:r>
            <a:r>
              <a:rPr lang="en-GB" sz="3200" b="1">
                <a:solidFill>
                  <a:schemeClr val="accent6"/>
                </a:solidFill>
                <a:latin typeface="Montserrat"/>
                <a:ea typeface="Montserrat"/>
                <a:cs typeface="Montserrat"/>
                <a:sym typeface="Montserrat"/>
              </a:rPr>
              <a:t>Richter Scale</a:t>
            </a:r>
            <a:endParaRPr sz="3200" b="1">
              <a:solidFill>
                <a:schemeClr val="accent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2000"/>
              </a:spcBef>
              <a:spcAft>
                <a:spcPts val="2000"/>
              </a:spcAft>
              <a:buNone/>
            </a:pP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7431000" cy="1065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an earthquake?</a:t>
            </a:r>
            <a:endParaRPr/>
          </a:p>
        </p:txBody>
      </p:sp>
      <p:sp>
        <p:nvSpPr>
          <p:cNvPr id="180" name="Google Shape;180;p2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181" name="Google Shape;181;p24"/>
          <p:cNvSpPr txBox="1"/>
          <p:nvPr/>
        </p:nvSpPr>
        <p:spPr>
          <a:xfrm>
            <a:off x="628175" y="2519050"/>
            <a:ext cx="7521600" cy="59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The size of an earthquake is measured using the </a:t>
            </a:r>
            <a:r>
              <a:rPr lang="en-GB" sz="3500" b="1">
                <a:solidFill>
                  <a:schemeClr val="accent6"/>
                </a:solidFill>
                <a:latin typeface="Montserrat"/>
                <a:ea typeface="Montserrat"/>
                <a:cs typeface="Montserrat"/>
                <a:sym typeface="Montserrat"/>
              </a:rPr>
              <a:t>Richter Scale</a:t>
            </a: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914400" lvl="0" indent="-660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</a:pPr>
            <a:r>
              <a:rPr lang="en-GB"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Measures earthquakes from 0-9</a:t>
            </a:r>
            <a:endParaRPr sz="3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914400" lvl="0" indent="-6604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</a:pPr>
            <a:r>
              <a:rPr lang="en-GB"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Earthquakes that measure over 6.0 on the Richter scale can cause lots of damage</a:t>
            </a:r>
            <a:endParaRPr sz="3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2000"/>
              </a:spcBef>
              <a:spcAft>
                <a:spcPts val="2000"/>
              </a:spcAft>
              <a:buNone/>
            </a:pP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82" name="Google Shape;182;p24"/>
          <p:cNvCxnSpPr/>
          <p:nvPr/>
        </p:nvCxnSpPr>
        <p:spPr>
          <a:xfrm>
            <a:off x="9345225" y="7135700"/>
            <a:ext cx="84759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83" name="Google Shape;183;p24"/>
          <p:cNvSpPr txBox="1"/>
          <p:nvPr/>
        </p:nvSpPr>
        <p:spPr>
          <a:xfrm>
            <a:off x="9200325" y="7171925"/>
            <a:ext cx="8765700" cy="7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0  1  2  3  4  5       6         7                   8                       9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84" name="Google Shape;184;p24"/>
          <p:cNvCxnSpPr/>
          <p:nvPr/>
        </p:nvCxnSpPr>
        <p:spPr>
          <a:xfrm rot="10800000" flipH="1">
            <a:off x="9345225" y="1521425"/>
            <a:ext cx="36300" cy="5650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5" name="Google Shape;185;p24"/>
          <p:cNvSpPr txBox="1"/>
          <p:nvPr/>
        </p:nvSpPr>
        <p:spPr>
          <a:xfrm>
            <a:off x="8403450" y="1521425"/>
            <a:ext cx="833100" cy="7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$B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6" name="Google Shape;186;p24"/>
          <p:cNvSpPr txBox="1"/>
          <p:nvPr/>
        </p:nvSpPr>
        <p:spPr>
          <a:xfrm>
            <a:off x="8403450" y="2876300"/>
            <a:ext cx="833100" cy="7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$M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7" name="Google Shape;187;p24"/>
          <p:cNvSpPr txBox="1"/>
          <p:nvPr/>
        </p:nvSpPr>
        <p:spPr>
          <a:xfrm>
            <a:off x="8407150" y="4564000"/>
            <a:ext cx="1137000" cy="7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$Th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8" name="Google Shape;188;p24"/>
          <p:cNvSpPr txBox="1"/>
          <p:nvPr/>
        </p:nvSpPr>
        <p:spPr>
          <a:xfrm>
            <a:off x="8483350" y="6251700"/>
            <a:ext cx="833100" cy="7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$H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9" name="Google Shape;189;p24"/>
          <p:cNvSpPr/>
          <p:nvPr/>
        </p:nvSpPr>
        <p:spPr>
          <a:xfrm>
            <a:off x="9650025" y="4564000"/>
            <a:ext cx="2804100" cy="2267100"/>
          </a:xfrm>
          <a:prstGeom prst="ellipse">
            <a:avLst/>
          </a:prstGeom>
          <a:solidFill>
            <a:srgbClr val="FCE5CD"/>
          </a:solidFill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 b="1"/>
              <a:t>Less than 10 dead</a:t>
            </a:r>
            <a:endParaRPr sz="3100" b="1"/>
          </a:p>
        </p:txBody>
      </p:sp>
      <p:sp>
        <p:nvSpPr>
          <p:cNvPr id="190" name="Google Shape;190;p24"/>
          <p:cNvSpPr/>
          <p:nvPr/>
        </p:nvSpPr>
        <p:spPr>
          <a:xfrm>
            <a:off x="12025650" y="3187525"/>
            <a:ext cx="3151200" cy="2455500"/>
          </a:xfrm>
          <a:prstGeom prst="ellipse">
            <a:avLst/>
          </a:prstGeom>
          <a:solidFill>
            <a:srgbClr val="F9CB9C"/>
          </a:solidFill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 b="1"/>
              <a:t>10 - 1,000 dead</a:t>
            </a:r>
            <a:endParaRPr sz="3100" b="1"/>
          </a:p>
        </p:txBody>
      </p:sp>
      <p:sp>
        <p:nvSpPr>
          <p:cNvPr id="191" name="Google Shape;191;p24"/>
          <p:cNvSpPr/>
          <p:nvPr/>
        </p:nvSpPr>
        <p:spPr>
          <a:xfrm>
            <a:off x="14405950" y="1554350"/>
            <a:ext cx="3151200" cy="2455500"/>
          </a:xfrm>
          <a:prstGeom prst="ellipse">
            <a:avLst/>
          </a:prstGeom>
          <a:solidFill>
            <a:srgbClr val="E06666"/>
          </a:solidFill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/>
              <a:t>Over 1,000 dead</a:t>
            </a:r>
            <a:endParaRPr sz="3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5"/>
          <p:cNvSpPr txBox="1">
            <a:spLocks noGrp="1"/>
          </p:cNvSpPr>
          <p:nvPr>
            <p:ph type="title"/>
          </p:nvPr>
        </p:nvSpPr>
        <p:spPr>
          <a:xfrm>
            <a:off x="980500" y="1194025"/>
            <a:ext cx="16389600" cy="7887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What do scientists use to measure the strength of an earthquake?</a:t>
            </a:r>
            <a:endParaRPr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i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The ___________ Scale</a:t>
            </a:r>
            <a:endParaRPr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6"/>
          <p:cNvSpPr txBox="1">
            <a:spLocks noGrp="1"/>
          </p:cNvSpPr>
          <p:nvPr>
            <p:ph type="title"/>
          </p:nvPr>
        </p:nvSpPr>
        <p:spPr>
          <a:xfrm>
            <a:off x="980500" y="1194025"/>
            <a:ext cx="16389600" cy="7887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What do scientists use to measure the strength of an earthquake?</a:t>
            </a:r>
            <a:endParaRPr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i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The </a:t>
            </a:r>
            <a:r>
              <a:rPr lang="en-GB" b="1" i="0" u="sng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Richter</a:t>
            </a:r>
            <a:r>
              <a:rPr lang="en-GB" b="1" i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Scale</a:t>
            </a:r>
            <a:endParaRPr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7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02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causes an earthquake?</a:t>
            </a:r>
            <a:endParaRPr/>
          </a:p>
        </p:txBody>
      </p:sp>
      <p:sp>
        <p:nvSpPr>
          <p:cNvPr id="207" name="Google Shape;207;p2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pic>
        <p:nvPicPr>
          <p:cNvPr id="208" name="Google Shape;208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27599" y="1919650"/>
            <a:ext cx="12832800" cy="722515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27"/>
          <p:cNvSpPr txBox="1"/>
          <p:nvPr/>
        </p:nvSpPr>
        <p:spPr>
          <a:xfrm>
            <a:off x="289475" y="5869600"/>
            <a:ext cx="1593900" cy="8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Fault line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10" name="Google Shape;210;p27"/>
          <p:cNvCxnSpPr>
            <a:stCxn id="209" idx="3"/>
          </p:cNvCxnSpPr>
          <p:nvPr/>
        </p:nvCxnSpPr>
        <p:spPr>
          <a:xfrm rot="10800000" flipH="1">
            <a:off x="1883375" y="5324500"/>
            <a:ext cx="8186400" cy="948000"/>
          </a:xfrm>
          <a:prstGeom prst="straightConnector1">
            <a:avLst/>
          </a:prstGeom>
          <a:noFill/>
          <a:ln w="76200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11" name="Google Shape;211;p27"/>
          <p:cNvSpPr txBox="1"/>
          <p:nvPr/>
        </p:nvSpPr>
        <p:spPr>
          <a:xfrm>
            <a:off x="15792600" y="2473400"/>
            <a:ext cx="2495400" cy="8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Epicentre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12" name="Google Shape;212;p27"/>
          <p:cNvCxnSpPr>
            <a:stCxn id="211" idx="1"/>
          </p:cNvCxnSpPr>
          <p:nvPr/>
        </p:nvCxnSpPr>
        <p:spPr>
          <a:xfrm flipH="1">
            <a:off x="10069800" y="2876300"/>
            <a:ext cx="5722800" cy="202500"/>
          </a:xfrm>
          <a:prstGeom prst="straightConnector1">
            <a:avLst/>
          </a:prstGeom>
          <a:noFill/>
          <a:ln w="76200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13" name="Google Shape;213;p27"/>
          <p:cNvSpPr txBox="1"/>
          <p:nvPr/>
        </p:nvSpPr>
        <p:spPr>
          <a:xfrm>
            <a:off x="15560400" y="4740600"/>
            <a:ext cx="2495400" cy="8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Focus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14" name="Google Shape;214;p27"/>
          <p:cNvCxnSpPr>
            <a:stCxn id="213" idx="1"/>
          </p:cNvCxnSpPr>
          <p:nvPr/>
        </p:nvCxnSpPr>
        <p:spPr>
          <a:xfrm rot="10800000">
            <a:off x="10323300" y="4020600"/>
            <a:ext cx="5237100" cy="1122900"/>
          </a:xfrm>
          <a:prstGeom prst="straightConnector1">
            <a:avLst/>
          </a:prstGeom>
          <a:noFill/>
          <a:ln w="76200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8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a.</a:t>
            </a:r>
            <a:endParaRPr sz="3500"/>
          </a:p>
        </p:txBody>
      </p:sp>
      <p:sp>
        <p:nvSpPr>
          <p:cNvPr id="220" name="Google Shape;220;p28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 centre of an earthquake.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221" name="Google Shape;221;p28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b.</a:t>
            </a:r>
            <a:endParaRPr sz="3500"/>
          </a:p>
        </p:txBody>
      </p:sp>
      <p:sp>
        <p:nvSpPr>
          <p:cNvPr id="222" name="Google Shape;222;p28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 place where the rock broke.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223" name="Google Shape;223;p2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sp>
        <p:nvSpPr>
          <p:cNvPr id="224" name="Google Shape;224;p28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The epicentre of an earthquake is...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25" name="Google Shape;225;p28"/>
          <p:cNvSpPr txBox="1">
            <a:spLocks noGrp="1"/>
          </p:cNvSpPr>
          <p:nvPr>
            <p:ph type="subTitle" idx="1"/>
          </p:nvPr>
        </p:nvSpPr>
        <p:spPr>
          <a:xfrm>
            <a:off x="917975" y="5759200"/>
            <a:ext cx="6256800" cy="9066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c.</a:t>
            </a:r>
            <a:endParaRPr sz="3500"/>
          </a:p>
        </p:txBody>
      </p:sp>
      <p:sp>
        <p:nvSpPr>
          <p:cNvPr id="226" name="Google Shape;226;p28"/>
          <p:cNvSpPr txBox="1">
            <a:spLocks noGrp="1"/>
          </p:cNvSpPr>
          <p:nvPr>
            <p:ph type="body" idx="2"/>
          </p:nvPr>
        </p:nvSpPr>
        <p:spPr>
          <a:xfrm>
            <a:off x="917975" y="70230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 place on the earth’s surface above where the rock broke.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227" name="Google Shape;227;p28"/>
          <p:cNvSpPr txBox="1">
            <a:spLocks noGrp="1"/>
          </p:cNvSpPr>
          <p:nvPr>
            <p:ph type="subTitle" idx="3"/>
          </p:nvPr>
        </p:nvSpPr>
        <p:spPr>
          <a:xfrm>
            <a:off x="9468025" y="575920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d.</a:t>
            </a:r>
            <a:endParaRPr sz="3500"/>
          </a:p>
        </p:txBody>
      </p:sp>
      <p:sp>
        <p:nvSpPr>
          <p:cNvPr id="228" name="Google Shape;228;p28"/>
          <p:cNvSpPr txBox="1">
            <a:spLocks noGrp="1"/>
          </p:cNvSpPr>
          <p:nvPr>
            <p:ph type="body" idx="4"/>
          </p:nvPr>
        </p:nvSpPr>
        <p:spPr>
          <a:xfrm>
            <a:off x="9468025" y="70230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 crack in the Earth’s surface left behind after an earthquake 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sp>
        <p:nvSpPr>
          <p:cNvPr id="234" name="Google Shape;234;p29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The epicentre of an earthquake is...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35" name="Google Shape;235;p29"/>
          <p:cNvSpPr txBox="1">
            <a:spLocks noGrp="1"/>
          </p:cNvSpPr>
          <p:nvPr>
            <p:ph type="subTitle" idx="1"/>
          </p:nvPr>
        </p:nvSpPr>
        <p:spPr>
          <a:xfrm>
            <a:off x="917975" y="5759200"/>
            <a:ext cx="6256800" cy="9066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c.</a:t>
            </a:r>
            <a:endParaRPr sz="3500"/>
          </a:p>
        </p:txBody>
      </p:sp>
      <p:sp>
        <p:nvSpPr>
          <p:cNvPr id="236" name="Google Shape;236;p29"/>
          <p:cNvSpPr txBox="1">
            <a:spLocks noGrp="1"/>
          </p:cNvSpPr>
          <p:nvPr>
            <p:ph type="body" idx="2"/>
          </p:nvPr>
        </p:nvSpPr>
        <p:spPr>
          <a:xfrm>
            <a:off x="917975" y="70230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the place on the earth’s surface above where the rock broke.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0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02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causes an earthquake?</a:t>
            </a:r>
            <a:endParaRPr/>
          </a:p>
        </p:txBody>
      </p:sp>
      <p:sp>
        <p:nvSpPr>
          <p:cNvPr id="242" name="Google Shape;242;p3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pic>
        <p:nvPicPr>
          <p:cNvPr id="243" name="Google Shape;243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919650"/>
            <a:ext cx="7823925" cy="586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04479" y="1524825"/>
            <a:ext cx="9883520" cy="72373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5" name="Google Shape;245;p30"/>
          <p:cNvCxnSpPr/>
          <p:nvPr/>
        </p:nvCxnSpPr>
        <p:spPr>
          <a:xfrm>
            <a:off x="9663825" y="3495450"/>
            <a:ext cx="2289300" cy="22638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6" name="Google Shape;246;p30"/>
          <p:cNvCxnSpPr/>
          <p:nvPr/>
        </p:nvCxnSpPr>
        <p:spPr>
          <a:xfrm>
            <a:off x="11953125" y="5759250"/>
            <a:ext cx="434700" cy="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7" name="Google Shape;247;p30"/>
          <p:cNvCxnSpPr/>
          <p:nvPr/>
        </p:nvCxnSpPr>
        <p:spPr>
          <a:xfrm>
            <a:off x="12351650" y="5723050"/>
            <a:ext cx="1557600" cy="9057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8" name="Google Shape;248;p30"/>
          <p:cNvCxnSpPr/>
          <p:nvPr/>
        </p:nvCxnSpPr>
        <p:spPr>
          <a:xfrm rot="10800000">
            <a:off x="8910500" y="1629950"/>
            <a:ext cx="869400" cy="19560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9" name="Google Shape;249;p30"/>
          <p:cNvSpPr txBox="1"/>
          <p:nvPr/>
        </p:nvSpPr>
        <p:spPr>
          <a:xfrm>
            <a:off x="2209525" y="7067000"/>
            <a:ext cx="5904300" cy="1771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3200"/>
              </a:spcAft>
              <a:buNone/>
            </a:pPr>
            <a:r>
              <a:rPr lang="en-GB" sz="2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The North American Plate and the Pacific Plate move between 3 and 5 cm per year.</a:t>
            </a:r>
            <a:endParaRPr sz="28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1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a.</a:t>
            </a:r>
            <a:endParaRPr sz="3500"/>
          </a:p>
        </p:txBody>
      </p:sp>
      <p:sp>
        <p:nvSpPr>
          <p:cNvPr id="255" name="Google Shape;255;p31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two plates move toward each other.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256" name="Google Shape;256;p31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b.</a:t>
            </a:r>
            <a:endParaRPr sz="3500"/>
          </a:p>
        </p:txBody>
      </p:sp>
      <p:sp>
        <p:nvSpPr>
          <p:cNvPr id="257" name="Google Shape;257;p31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two plates rub against each other.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258" name="Google Shape;258;p3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  <p:sp>
        <p:nvSpPr>
          <p:cNvPr id="259" name="Google Shape;259;p3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 Earthquakes happen when...</a:t>
            </a:r>
            <a:endParaRPr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</p:txBody>
      </p:sp>
      <p:sp>
        <p:nvSpPr>
          <p:cNvPr id="260" name="Google Shape;260;p31"/>
          <p:cNvSpPr txBox="1">
            <a:spLocks noGrp="1"/>
          </p:cNvSpPr>
          <p:nvPr>
            <p:ph type="subTitle" idx="1"/>
          </p:nvPr>
        </p:nvSpPr>
        <p:spPr>
          <a:xfrm>
            <a:off x="917975" y="5759200"/>
            <a:ext cx="6256800" cy="9066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c.</a:t>
            </a:r>
            <a:endParaRPr sz="3500"/>
          </a:p>
        </p:txBody>
      </p:sp>
      <p:sp>
        <p:nvSpPr>
          <p:cNvPr id="261" name="Google Shape;261;p31"/>
          <p:cNvSpPr txBox="1">
            <a:spLocks noGrp="1"/>
          </p:cNvSpPr>
          <p:nvPr>
            <p:ph type="body" idx="2"/>
          </p:nvPr>
        </p:nvSpPr>
        <p:spPr>
          <a:xfrm>
            <a:off x="917975" y="70230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two plates move away from each other.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262" name="Google Shape;262;p31"/>
          <p:cNvSpPr txBox="1">
            <a:spLocks noGrp="1"/>
          </p:cNvSpPr>
          <p:nvPr>
            <p:ph type="subTitle" idx="3"/>
          </p:nvPr>
        </p:nvSpPr>
        <p:spPr>
          <a:xfrm>
            <a:off x="9468025" y="575920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d.</a:t>
            </a:r>
            <a:endParaRPr sz="3500"/>
          </a:p>
        </p:txBody>
      </p:sp>
      <p:sp>
        <p:nvSpPr>
          <p:cNvPr id="263" name="Google Shape;263;p31"/>
          <p:cNvSpPr txBox="1">
            <a:spLocks noGrp="1"/>
          </p:cNvSpPr>
          <p:nvPr>
            <p:ph type="body" idx="4"/>
          </p:nvPr>
        </p:nvSpPr>
        <p:spPr>
          <a:xfrm>
            <a:off x="9468025" y="70230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one plate breaks in two.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2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b.</a:t>
            </a:r>
            <a:endParaRPr sz="3500"/>
          </a:p>
        </p:txBody>
      </p:sp>
      <p:sp>
        <p:nvSpPr>
          <p:cNvPr id="269" name="Google Shape;269;p32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two plates rub against each other.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270" name="Google Shape;270;p32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  <p:sp>
        <p:nvSpPr>
          <p:cNvPr id="271" name="Google Shape;271;p32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 Earthquakes happen when...</a:t>
            </a:r>
            <a:endParaRPr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3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9006900" cy="9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causes an earthquake?</a:t>
            </a:r>
            <a:endParaRPr/>
          </a:p>
        </p:txBody>
      </p:sp>
      <p:sp>
        <p:nvSpPr>
          <p:cNvPr id="277" name="Google Shape;277;p3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  <p:pic>
        <p:nvPicPr>
          <p:cNvPr id="278" name="Google Shape;27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4300" y="1883650"/>
            <a:ext cx="10243689" cy="6802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523138"/>
            <a:ext cx="7891900" cy="5240715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33"/>
          <p:cNvSpPr txBox="1"/>
          <p:nvPr/>
        </p:nvSpPr>
        <p:spPr>
          <a:xfrm>
            <a:off x="1987600" y="7067000"/>
            <a:ext cx="5904300" cy="1771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3200"/>
              </a:spcAft>
              <a:buNone/>
            </a:pPr>
            <a:r>
              <a:rPr lang="en-GB" sz="28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Around 50,000 earthquakes happen every year across the globe.</a:t>
            </a:r>
            <a:endParaRPr sz="28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099"/>
        </a:solidFill>
        <a:effectLst/>
      </p:bgPr>
    </p:bg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/>
          <p:cNvSpPr txBox="1"/>
          <p:nvPr/>
        </p:nvSpPr>
        <p:spPr>
          <a:xfrm>
            <a:off x="2892358" y="595750"/>
            <a:ext cx="14572200" cy="17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Arial"/>
              <a:buNone/>
            </a:pPr>
            <a:r>
              <a:rPr lang="en-GB" sz="56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sz="56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6" name="Google Shape;286;p34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87" name="Google Shape;287;p34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-1926"/>
          <a:stretch/>
        </p:blipFill>
        <p:spPr>
          <a:xfrm>
            <a:off x="1102468" y="459562"/>
            <a:ext cx="1180290" cy="2128240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4"/>
          <p:cNvSpPr/>
          <p:nvPr/>
        </p:nvSpPr>
        <p:spPr>
          <a:xfrm>
            <a:off x="4500258" y="2508098"/>
            <a:ext cx="9144000" cy="1046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Complete the sentences. </a:t>
            </a:r>
            <a:endParaRPr sz="3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34"/>
          <p:cNvSpPr/>
          <p:nvPr/>
        </p:nvSpPr>
        <p:spPr>
          <a:xfrm>
            <a:off x="4500250" y="3679200"/>
            <a:ext cx="9144000" cy="38913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Why are earthquakes often a surprise?</a:t>
            </a:r>
            <a:endParaRPr sz="3000" b="1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i="1">
                <a:latin typeface="Montserrat"/>
                <a:ea typeface="Montserrat"/>
                <a:cs typeface="Montserrat"/>
                <a:sym typeface="Montserrat"/>
              </a:rPr>
              <a:t>Earthquakes are often a surprise, because...</a:t>
            </a:r>
            <a:endParaRPr sz="3000" b="1" i="1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90" name="Google Shape;290;p34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56664" y="7807580"/>
            <a:ext cx="730992" cy="1245670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34"/>
          <p:cNvSpPr txBox="1"/>
          <p:nvPr/>
        </p:nvSpPr>
        <p:spPr>
          <a:xfrm>
            <a:off x="5762574" y="7924525"/>
            <a:ext cx="8335800" cy="84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lang="en-GB" sz="4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lang="en-GB" sz="4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lang="en-GB" sz="4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4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099"/>
        </a:solidFill>
        <a:effectLst/>
      </p:bgPr>
    </p:bg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5"/>
          <p:cNvSpPr txBox="1"/>
          <p:nvPr/>
        </p:nvSpPr>
        <p:spPr>
          <a:xfrm>
            <a:off x="2892358" y="595750"/>
            <a:ext cx="14572200" cy="17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Arial"/>
              <a:buNone/>
            </a:pPr>
            <a:r>
              <a:rPr lang="en-GB" sz="56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Answer</a:t>
            </a:r>
            <a:endParaRPr sz="56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7" name="Google Shape;297;p35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98" name="Google Shape;298;p35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-1926"/>
          <a:stretch/>
        </p:blipFill>
        <p:spPr>
          <a:xfrm>
            <a:off x="1102468" y="459562"/>
            <a:ext cx="1180290" cy="2128240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35"/>
          <p:cNvSpPr/>
          <p:nvPr/>
        </p:nvSpPr>
        <p:spPr>
          <a:xfrm>
            <a:off x="4500258" y="2508098"/>
            <a:ext cx="9144000" cy="1046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Complete the sentences. </a:t>
            </a:r>
            <a:endParaRPr sz="3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5"/>
          <p:cNvSpPr/>
          <p:nvPr/>
        </p:nvSpPr>
        <p:spPr>
          <a:xfrm>
            <a:off x="4500250" y="3679200"/>
            <a:ext cx="9144000" cy="38913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91400" rIns="182850" bIns="914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Why are earthquakes often a surprise?</a:t>
            </a:r>
            <a:endParaRPr sz="3000" b="1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i="1">
                <a:solidFill>
                  <a:schemeClr val="accent6"/>
                </a:solidFill>
                <a:latin typeface="Montserrat"/>
                <a:ea typeface="Montserrat"/>
                <a:cs typeface="Montserrat"/>
                <a:sym typeface="Montserrat"/>
              </a:rPr>
              <a:t>Earthquakes are often a surprise, because scientists have not found a way to predict when an earthquake will happen.</a:t>
            </a:r>
            <a:endParaRPr sz="3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01" name="Google Shape;301;p35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56664" y="7807580"/>
            <a:ext cx="730992" cy="124567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35"/>
          <p:cNvSpPr txBox="1"/>
          <p:nvPr/>
        </p:nvSpPr>
        <p:spPr>
          <a:xfrm>
            <a:off x="5762574" y="7924525"/>
            <a:ext cx="8335800" cy="84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lang="en-GB" sz="4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lang="en-GB" sz="4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lang="en-GB" sz="4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4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6"/>
          <p:cNvSpPr txBox="1">
            <a:spLocks noGrp="1"/>
          </p:cNvSpPr>
          <p:nvPr>
            <p:ph type="title"/>
          </p:nvPr>
        </p:nvSpPr>
        <p:spPr>
          <a:xfrm>
            <a:off x="980500" y="1118650"/>
            <a:ext cx="16894500" cy="8192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Share your work with Oak National</a:t>
            </a:r>
            <a:endParaRPr sz="60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None/>
            </a:pPr>
            <a:r>
              <a:rPr lang="en-GB" sz="3500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If you'd like to, please ask your parent or carer to share your work on </a:t>
            </a:r>
            <a:r>
              <a:rPr lang="en-GB" sz="35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Instagram</a:t>
            </a:r>
            <a:r>
              <a:rPr lang="en-GB" sz="3500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-GB" sz="35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Facebook</a:t>
            </a:r>
            <a:r>
              <a:rPr lang="en-GB" sz="3500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 or </a:t>
            </a:r>
            <a:r>
              <a:rPr lang="en-GB" sz="35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Twitter</a:t>
            </a:r>
            <a:r>
              <a:rPr lang="en-GB" sz="3500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 tagging </a:t>
            </a:r>
            <a:r>
              <a:rPr lang="en-GB" sz="35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@OakNational</a:t>
            </a:r>
            <a:r>
              <a:rPr lang="en-GB" sz="3500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en-GB" sz="3500" b="1" i="0">
                <a:solidFill>
                  <a:srgbClr val="4B3241"/>
                </a:solidFill>
                <a:latin typeface="Montserrat"/>
                <a:ea typeface="Montserrat"/>
                <a:cs typeface="Montserrat"/>
                <a:sym typeface="Montserrat"/>
              </a:rPr>
              <a:t>#LearnwithOak</a:t>
            </a:r>
            <a:endParaRPr sz="3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7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13" name="Google Shape;313;p37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071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References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314" name="Google Shape;314;p37"/>
          <p:cNvSpPr txBox="1">
            <a:spLocks noGrp="1"/>
          </p:cNvSpPr>
          <p:nvPr>
            <p:ph type="body" idx="1"/>
          </p:nvPr>
        </p:nvSpPr>
        <p:spPr>
          <a:xfrm>
            <a:off x="917950" y="1961900"/>
            <a:ext cx="1645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914400" lvl="0" indent="-679450" algn="l" rtl="0">
              <a:spcBef>
                <a:spcPts val="1000"/>
              </a:spcBef>
              <a:spcAft>
                <a:spcPts val="0"/>
              </a:spcAft>
              <a:buSzPts val="3500"/>
              <a:buChar char="●"/>
            </a:pPr>
            <a:r>
              <a:rPr lang="en-GB" sz="3500"/>
              <a:t>Slide [5] - Oceanic spreading, Surachit CC BY-SA 3.0 (Wikimedia)</a:t>
            </a:r>
            <a:endParaRPr sz="3500"/>
          </a:p>
          <a:p>
            <a:pPr marL="914400" lvl="0" indent="-679450" algn="l" rtl="0">
              <a:spcBef>
                <a:spcPts val="2000"/>
              </a:spcBef>
              <a:spcAft>
                <a:spcPts val="0"/>
              </a:spcAft>
              <a:buSzPts val="3500"/>
              <a:buChar char="●"/>
            </a:pPr>
            <a:r>
              <a:rPr lang="en-GB" sz="3500"/>
              <a:t>Slide [15] - faultfind_48, Doc Searls CC BY-SA 2.0 (Flickr)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/>
          </a:p>
        </p:txBody>
      </p:sp>
      <p:sp>
        <p:nvSpPr>
          <p:cNvPr id="315" name="Google Shape;315;p3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735</Words>
  <Application>Microsoft Office PowerPoint</Application>
  <PresentationFormat>Custom</PresentationFormat>
  <Paragraphs>165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Montserrat Medium</vt:lpstr>
      <vt:lpstr>Montserrat</vt:lpstr>
      <vt:lpstr>Montserrat SemiBold</vt:lpstr>
      <vt:lpstr>Arial</vt:lpstr>
      <vt:lpstr>Oak National Academy v2</vt:lpstr>
      <vt:lpstr>How does an earthquake occur?  Lesson 4 of 7  </vt:lpstr>
      <vt:lpstr>In this lesson, you will need:</vt:lpstr>
      <vt:lpstr>We are Geographers!</vt:lpstr>
      <vt:lpstr>PowerPoint Presentation</vt:lpstr>
      <vt:lpstr>Why are tectonic plates moving?</vt:lpstr>
      <vt:lpstr>Convection currents happen when...</vt:lpstr>
      <vt:lpstr>Convection currents happen when...</vt:lpstr>
      <vt:lpstr>Tectonic plates move, because...</vt:lpstr>
      <vt:lpstr>Tectonic plates move, because...</vt:lpstr>
      <vt:lpstr>What is an earthquake?</vt:lpstr>
      <vt:lpstr>What is an earthquake?</vt:lpstr>
      <vt:lpstr>What do scientists use to measure the strength of an earthquake?  The ___________ Scale </vt:lpstr>
      <vt:lpstr>What do scientists use to measure the strength of an earthquake?  The Richter Scale </vt:lpstr>
      <vt:lpstr>What causes an earthquake?</vt:lpstr>
      <vt:lpstr>The epicentre of an earthquake is...</vt:lpstr>
      <vt:lpstr>The epicentre of an earthquake is...</vt:lpstr>
      <vt:lpstr>What causes an earthquake?</vt:lpstr>
      <vt:lpstr> Earthquakes happen when...  </vt:lpstr>
      <vt:lpstr> Earthquakes happen when...  </vt:lpstr>
      <vt:lpstr>What causes an earthquake?</vt:lpstr>
      <vt:lpstr>PowerPoint Presentation</vt:lpstr>
      <vt:lpstr>PowerPoint Presentation</vt:lpstr>
      <vt:lpstr>  Share your work with Oak National  If you'd like to, please ask your parent or carer to share your work on Instagram, Facebook or Twitter tagging @OakNational and #LearnwithOak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does an earthquake occur?  Lesson 4 of 7</dc:title>
  <dc:creator>Lynsey Jordan</dc:creator>
  <cp:lastModifiedBy>Lucy Brazier</cp:lastModifiedBy>
  <cp:revision>2</cp:revision>
  <dcterms:modified xsi:type="dcterms:W3CDTF">2021-04-26T11:45:42Z</dcterms:modified>
</cp:coreProperties>
</file>