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05" r:id="rId2"/>
    <p:sldId id="330" r:id="rId3"/>
    <p:sldId id="310" r:id="rId4"/>
    <p:sldId id="332" r:id="rId5"/>
    <p:sldId id="311" r:id="rId6"/>
    <p:sldId id="312" r:id="rId7"/>
    <p:sldId id="313" r:id="rId8"/>
    <p:sldId id="314" r:id="rId9"/>
    <p:sldId id="331" r:id="rId10"/>
    <p:sldId id="333" r:id="rId11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F0066"/>
    <a:srgbClr val="FF6600"/>
    <a:srgbClr val="FF7D7D"/>
    <a:srgbClr val="FFABCD"/>
    <a:srgbClr val="0000FF"/>
    <a:srgbClr val="C7A1E3"/>
    <a:srgbClr val="EFC1FF"/>
    <a:srgbClr val="9900CC"/>
    <a:srgbClr val="E18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299" autoAdjust="0"/>
  </p:normalViewPr>
  <p:slideViewPr>
    <p:cSldViewPr snapToGrid="0">
      <p:cViewPr varScale="1">
        <p:scale>
          <a:sx n="72" d="100"/>
          <a:sy n="72" d="100"/>
        </p:scale>
        <p:origin x="738" y="66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088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88845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88845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2945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17393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164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53534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56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>
            <a:extLst>
              <a:ext uri="{FF2B5EF4-FFF2-40B4-BE49-F238E27FC236}">
                <a16:creationId xmlns:a16="http://schemas.microsoft.com/office/drawing/2014/main" id="{553CBB15-9E87-DA48-B011-8AEA79F3B7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9101" y="1778994"/>
            <a:ext cx="1938241" cy="28159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414549" y="0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Punctuating Direct Speech</a:t>
            </a:r>
            <a:br>
              <a:rPr lang="en-GB" sz="3600" dirty="0">
                <a:latin typeface="+mn-lt"/>
              </a:rPr>
            </a:br>
            <a:r>
              <a:rPr lang="en-GB" sz="3600" i="1" dirty="0">
                <a:latin typeface="+mn-lt"/>
              </a:rPr>
              <a:t>The Red Gold Dragon</a:t>
            </a:r>
            <a:endParaRPr lang="en-GB" sz="4800" i="1" dirty="0">
              <a:latin typeface="+mn-lt"/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3834324" y="2999620"/>
            <a:ext cx="2104910" cy="1132620"/>
          </a:xfrm>
          <a:prstGeom prst="wedgeRoundRectCallout">
            <a:avLst>
              <a:gd name="adj1" fmla="val -71196"/>
              <a:gd name="adj2" fmla="val -405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What do you guys want?</a:t>
            </a: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D04B3097-D562-4E9E-ADD5-D0F4211E6D19}"/>
              </a:ext>
            </a:extLst>
          </p:cNvPr>
          <p:cNvSpPr/>
          <p:nvPr/>
        </p:nvSpPr>
        <p:spPr>
          <a:xfrm>
            <a:off x="6485284" y="4071863"/>
            <a:ext cx="2297198" cy="1146682"/>
          </a:xfrm>
          <a:prstGeom prst="wedgeRoundRectCallout">
            <a:avLst>
              <a:gd name="adj1" fmla="val 57727"/>
              <a:gd name="adj2" fmla="val -9552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We would like you to tell us a story. 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486B29B1-D903-D44E-8ED8-293EE86A15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468188" y="1778072"/>
            <a:ext cx="1563623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AD7CB9A-8F7C-0149-BE05-A85F541BF9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04660" y="213396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7" name="Picture 2">
            <a:extLst>
              <a:ext uri="{FF2B5EF4-FFF2-40B4-BE49-F238E27FC236}">
                <a16:creationId xmlns:a16="http://schemas.microsoft.com/office/drawing/2014/main" id="{ECED9FAF-CFEE-FF40-BB86-2424F02C6E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3752" y="2135635"/>
            <a:ext cx="2082800" cy="18635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269AB8F-47E0-2744-BB9B-9C82102A1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947" y="46993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9" name="Picture 4">
            <a:extLst>
              <a:ext uri="{FF2B5EF4-FFF2-40B4-BE49-F238E27FC236}">
                <a16:creationId xmlns:a16="http://schemas.microsoft.com/office/drawing/2014/main" id="{4E9A1519-C612-D348-AAEA-67B73A3F3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5947" y="470069"/>
            <a:ext cx="1993900" cy="29207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2113774" y="1149474"/>
            <a:ext cx="79644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Speech bubbles can show us what a character is saying.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34094" y="3925372"/>
            <a:ext cx="106354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Bubbles take up too much room when we are writing, so we use </a:t>
            </a:r>
            <a:r>
              <a:rPr lang="en-GB" sz="2400" b="1" dirty="0"/>
              <a:t>speech marks</a:t>
            </a:r>
            <a:r>
              <a:rPr lang="en-GB" sz="2400" dirty="0"/>
              <a:t>.</a:t>
            </a:r>
          </a:p>
          <a:p>
            <a:pPr algn="ctr"/>
            <a:r>
              <a:rPr lang="en-GB" sz="2400" b="1" dirty="0"/>
              <a:t>Speech marks </a:t>
            </a:r>
            <a:r>
              <a:rPr lang="en-GB" sz="2400" dirty="0"/>
              <a:t>work in pairs to hug the </a:t>
            </a:r>
            <a:r>
              <a:rPr lang="en-GB" sz="2400" dirty="0">
                <a:solidFill>
                  <a:srgbClr val="00B050"/>
                </a:solidFill>
              </a:rPr>
              <a:t>direct speech</a:t>
            </a:r>
            <a:r>
              <a:rPr lang="en-GB" sz="2400" dirty="0"/>
              <a:t>. </a:t>
            </a:r>
          </a:p>
        </p:txBody>
      </p:sp>
      <p:cxnSp>
        <p:nvCxnSpPr>
          <p:cNvPr id="14" name="Straight Arrow Connector 13"/>
          <p:cNvCxnSpPr>
            <a:cxnSpLocks/>
          </p:cNvCxnSpPr>
          <p:nvPr/>
        </p:nvCxnSpPr>
        <p:spPr>
          <a:xfrm flipH="1">
            <a:off x="8146807" y="2715805"/>
            <a:ext cx="665018" cy="52282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peech Bubble: Rectangle with Corners Rounded 16"/>
          <p:cNvSpPr/>
          <p:nvPr/>
        </p:nvSpPr>
        <p:spPr>
          <a:xfrm>
            <a:off x="2650373" y="1818291"/>
            <a:ext cx="2104910" cy="990916"/>
          </a:xfrm>
          <a:prstGeom prst="wedgeRoundRectCallout">
            <a:avLst>
              <a:gd name="adj1" fmla="val -71196"/>
              <a:gd name="adj2" fmla="val -405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+mj-lt"/>
              </a:rPr>
              <a:t>Okay, I’ll tell you a story.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755283" y="2329569"/>
            <a:ext cx="58135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words </a:t>
            </a:r>
            <a:r>
              <a:rPr lang="en-GB" sz="2400" i="1" dirty="0"/>
              <a:t>said</a:t>
            </a:r>
            <a:r>
              <a:rPr lang="en-GB" sz="2400" dirty="0"/>
              <a:t> are called </a:t>
            </a:r>
            <a:r>
              <a:rPr lang="en-GB" sz="2400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</a:rPr>
              <a:t>direct speech</a:t>
            </a:r>
            <a:r>
              <a:rPr lang="en-GB" sz="2400" dirty="0"/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4839153" y="3163203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Okay, I’ll tell you a story,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>
            <a:off x="4708575" y="2971867"/>
            <a:ext cx="238646" cy="27568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: Rounded Corners 23"/>
          <p:cNvSpPr/>
          <p:nvPr/>
        </p:nvSpPr>
        <p:spPr>
          <a:xfrm>
            <a:off x="10000205" y="5506381"/>
            <a:ext cx="1869292" cy="919401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1600" b="1" dirty="0">
                <a:ea typeface="Times New Roman" panose="02020603050405020304" pitchFamily="18" charset="0"/>
                <a:cs typeface="Arial" panose="020B0604020202020204" pitchFamily="34" charset="0"/>
              </a:rPr>
              <a:t>Speech marks 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are also called </a:t>
            </a:r>
            <a:r>
              <a:rPr lang="en-GB" sz="1600" i="1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inverted commas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600" dirty="0"/>
          </a:p>
        </p:txBody>
      </p:sp>
      <p:sp>
        <p:nvSpPr>
          <p:cNvPr id="15" name="Rectangle 14"/>
          <p:cNvSpPr/>
          <p:nvPr/>
        </p:nvSpPr>
        <p:spPr>
          <a:xfrm>
            <a:off x="8038739" y="3176519"/>
            <a:ext cx="34246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said the Red Gold Dragon</a:t>
            </a: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.</a:t>
            </a:r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234094" y="5231702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We report who is speaking using a </a:t>
            </a:r>
            <a:r>
              <a:rPr lang="en-GB" sz="2400" dirty="0">
                <a:solidFill>
                  <a:srgbClr val="7030A0"/>
                </a:solidFill>
              </a:rPr>
              <a:t>reporting clause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8785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0" grpId="1" uiExpand="1" build="allAtOnce"/>
      <p:bldP spid="17" grpId="0" animBg="1"/>
      <p:bldP spid="22" grpId="0"/>
      <p:bldP spid="2" grpId="0"/>
      <p:bldP spid="24" grpId="0" animBg="1"/>
      <p:bldP spid="15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B2D9BCBA-EE5D-4FEB-A463-23A748745B62}"/>
              </a:ext>
            </a:extLst>
          </p:cNvPr>
          <p:cNvSpPr txBox="1"/>
          <p:nvPr/>
        </p:nvSpPr>
        <p:spPr>
          <a:xfrm>
            <a:off x="1269400" y="437857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778298" y="5265405"/>
            <a:ext cx="106354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Write this conversation as punctuated speech.</a:t>
            </a:r>
          </a:p>
          <a:p>
            <a:pPr algn="ctr"/>
            <a:r>
              <a:rPr lang="en-GB" sz="2400" dirty="0"/>
              <a:t>Remember to hug the </a:t>
            </a:r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with </a:t>
            </a:r>
            <a:r>
              <a:rPr lang="en-GB" sz="2400" b="1" dirty="0"/>
              <a:t>speech marks</a:t>
            </a:r>
          </a:p>
          <a:p>
            <a:pPr algn="ctr"/>
            <a:r>
              <a:rPr lang="en-GB" sz="2400" dirty="0"/>
              <a:t>and add </a:t>
            </a:r>
            <a:r>
              <a:rPr lang="en-GB" sz="2400" dirty="0">
                <a:solidFill>
                  <a:srgbClr val="7030A0"/>
                </a:solidFill>
              </a:rPr>
              <a:t>reporting clauses</a:t>
            </a:r>
            <a:r>
              <a:rPr lang="en-GB" sz="2400" dirty="0"/>
              <a:t>.</a:t>
            </a:r>
          </a:p>
        </p:txBody>
      </p:sp>
      <p:sp>
        <p:nvSpPr>
          <p:cNvPr id="27" name="Speech Bubble: Rectangle with Corners Rounded 26"/>
          <p:cNvSpPr/>
          <p:nvPr/>
        </p:nvSpPr>
        <p:spPr>
          <a:xfrm>
            <a:off x="2079239" y="3293727"/>
            <a:ext cx="2136163" cy="1257252"/>
          </a:xfrm>
          <a:prstGeom prst="wedgeRoundRectCallout">
            <a:avLst>
              <a:gd name="adj1" fmla="val 75706"/>
              <a:gd name="adj2" fmla="val -1646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You didn’t tell us a story!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04943" y="1732061"/>
            <a:ext cx="139859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Red Gold</a:t>
            </a:r>
          </a:p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Dragon</a:t>
            </a:r>
            <a:endParaRPr lang="en-GB" i="1" dirty="0"/>
          </a:p>
        </p:txBody>
      </p:sp>
      <p:sp>
        <p:nvSpPr>
          <p:cNvPr id="30" name="Rectangle 29"/>
          <p:cNvSpPr/>
          <p:nvPr/>
        </p:nvSpPr>
        <p:spPr>
          <a:xfrm>
            <a:off x="6709286" y="4121733"/>
            <a:ext cx="8643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Calibri Light"/>
              </a:rPr>
              <a:t>Mice</a:t>
            </a:r>
            <a:endParaRPr lang="en-GB" b="1" dirty="0"/>
          </a:p>
        </p:txBody>
      </p:sp>
      <p:sp>
        <p:nvSpPr>
          <p:cNvPr id="32" name="Rounded Rectangular Callout 2"/>
          <p:cNvSpPr/>
          <p:nvPr/>
        </p:nvSpPr>
        <p:spPr>
          <a:xfrm>
            <a:off x="10456270" y="3886288"/>
            <a:ext cx="1386685" cy="466278"/>
          </a:xfrm>
          <a:prstGeom prst="roundRect">
            <a:avLst/>
          </a:prstGeom>
          <a:solidFill>
            <a:srgbClr val="C5E0B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EXAMPLE</a:t>
            </a:r>
          </a:p>
        </p:txBody>
      </p:sp>
      <p:sp>
        <p:nvSpPr>
          <p:cNvPr id="17" name="Speech Bubble: Rectangle with Corners Rounded 16"/>
          <p:cNvSpPr/>
          <p:nvPr/>
        </p:nvSpPr>
        <p:spPr>
          <a:xfrm>
            <a:off x="2079239" y="2028497"/>
            <a:ext cx="2354097" cy="937539"/>
          </a:xfrm>
          <a:prstGeom prst="wedgeRoundRectCallout">
            <a:avLst>
              <a:gd name="adj1" fmla="val -55081"/>
              <a:gd name="adj2" fmla="val -7087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I can tell brilliant stories.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85B8145B-D582-024C-9805-18D353A9CE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3" name="Picture 4">
            <a:extLst>
              <a:ext uri="{FF2B5EF4-FFF2-40B4-BE49-F238E27FC236}">
                <a16:creationId xmlns:a16="http://schemas.microsoft.com/office/drawing/2014/main" id="{94C54849-62E4-7A4A-9254-F1C1C5AC1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245" y="344268"/>
            <a:ext cx="1986310" cy="14092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id="{53481C0D-AEEE-5E4D-9F92-AB38EBC486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2550" y="293278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5" name="Picture 5">
            <a:extLst>
              <a:ext uri="{FF2B5EF4-FFF2-40B4-BE49-F238E27FC236}">
                <a16:creationId xmlns:a16="http://schemas.microsoft.com/office/drawing/2014/main" id="{3E190188-FDA9-2147-9585-734C2D0EA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8607" y="2932785"/>
            <a:ext cx="1866685" cy="2171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/>
          <p:cNvSpPr/>
          <p:nvPr/>
        </p:nvSpPr>
        <p:spPr>
          <a:xfrm>
            <a:off x="5885793" y="2251906"/>
            <a:ext cx="61065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 can tell brilliant stories,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boasted the dragon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</a:p>
          <a:p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You didn’t tell us a </a:t>
            </a:r>
            <a:r>
              <a:rPr lang="en-GB" sz="2400" i="1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story!</a:t>
            </a:r>
            <a:r>
              <a:rPr lang="en-GB" sz="2400" i="1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squeaked the mice</a:t>
            </a:r>
            <a:r>
              <a:rPr lang="en-GB" sz="20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endParaRPr lang="en-GB" sz="2000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36845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27" grpId="0" animBg="1"/>
      <p:bldP spid="32" grpId="0" animBg="1"/>
      <p:bldP spid="17" grpId="0" animBg="1"/>
      <p:bldP spid="3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B2D9BCBA-EE5D-4FEB-A463-23A748745B62}"/>
              </a:ext>
            </a:extLst>
          </p:cNvPr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4674" y="470328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You can also add </a:t>
            </a:r>
            <a:r>
              <a:rPr lang="en-GB" sz="2400" dirty="0">
                <a:solidFill>
                  <a:srgbClr val="7030A0"/>
                </a:solidFill>
              </a:rPr>
              <a:t>actions and descriptions</a:t>
            </a:r>
            <a:r>
              <a:rPr lang="en-GB" sz="2400" dirty="0"/>
              <a:t>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558230" y="2353506"/>
            <a:ext cx="61065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Don’t be mean to the Dragon,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said the Cat, peering at them over the top of his glasses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</a:p>
          <a:p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Okay! Okay!,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squeaked the Mice, who were slightly ashamed of their outburst</a:t>
            </a:r>
            <a:r>
              <a:rPr lang="en-GB" sz="20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endParaRPr lang="en-GB" sz="2000" i="1" dirty="0">
              <a:latin typeface="+mj-lt"/>
            </a:endParaRPr>
          </a:p>
        </p:txBody>
      </p:sp>
      <p:sp>
        <p:nvSpPr>
          <p:cNvPr id="32" name="Rounded Rectangular Callout 2"/>
          <p:cNvSpPr/>
          <p:nvPr/>
        </p:nvSpPr>
        <p:spPr>
          <a:xfrm>
            <a:off x="10456270" y="3886288"/>
            <a:ext cx="1386685" cy="466278"/>
          </a:xfrm>
          <a:prstGeom prst="roundRect">
            <a:avLst/>
          </a:prstGeom>
          <a:solidFill>
            <a:srgbClr val="C5E0B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EXAMPLE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BB15FD8E-5343-BD41-A8B8-DBC840FBE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7134" y="92232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097" name="Picture 3">
            <a:extLst>
              <a:ext uri="{FF2B5EF4-FFF2-40B4-BE49-F238E27FC236}">
                <a16:creationId xmlns:a16="http://schemas.microsoft.com/office/drawing/2014/main" id="{F8CB48E1-6773-A343-BB22-39B95FF5A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47134" y="923781"/>
            <a:ext cx="1460500" cy="22576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>
            <a:extLst>
              <a:ext uri="{FF2B5EF4-FFF2-40B4-BE49-F238E27FC236}">
                <a16:creationId xmlns:a16="http://schemas.microsoft.com/office/drawing/2014/main" id="{ED021A38-6915-7E46-B352-E972C7909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10479" y="3514823"/>
            <a:ext cx="1440164" cy="16754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28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31" grpId="0" build="p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9540" y="364953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Punctuating Speech </a:t>
            </a:r>
            <a:r>
              <a:rPr lang="en-GB" sz="3600" dirty="0"/>
              <a:t>– </a:t>
            </a:r>
            <a:r>
              <a:rPr lang="en-GB" sz="3600" u="sng" dirty="0"/>
              <a:t>capital letters</a:t>
            </a:r>
            <a:r>
              <a:rPr lang="en-GB" sz="3600" dirty="0"/>
              <a:t> open </a:t>
            </a:r>
            <a:r>
              <a:rPr lang="en-GB" sz="3600" dirty="0">
                <a:solidFill>
                  <a:srgbClr val="00B050"/>
                </a:solidFill>
              </a:rPr>
              <a:t>direct speech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begins with a </a:t>
            </a:r>
            <a:r>
              <a:rPr lang="en-GB" sz="2400" u="sng" dirty="0"/>
              <a:t>capital letter</a:t>
            </a:r>
            <a:r>
              <a:rPr lang="en-GB" sz="2400" dirty="0"/>
              <a:t>, even if it is in the middle of a sentence.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13694" y="2320131"/>
            <a:ext cx="94401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The Red Gold Dragon explained,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It is normally fine – it was just this once.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13694" y="2973314"/>
            <a:ext cx="74094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The Cat responded,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Yes and that’s why you came to me.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 flipV="1">
            <a:off x="4851183" y="2745470"/>
            <a:ext cx="156754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cxnSpLocks/>
          </p:cNvCxnSpPr>
          <p:nvPr/>
        </p:nvCxnSpPr>
        <p:spPr>
          <a:xfrm>
            <a:off x="3358164" y="3429000"/>
            <a:ext cx="21056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252599BC-82D8-B146-BC99-45A95F944866}"/>
              </a:ext>
            </a:extLst>
          </p:cNvPr>
          <p:cNvSpPr/>
          <p:nvPr/>
        </p:nvSpPr>
        <p:spPr>
          <a:xfrm>
            <a:off x="759540" y="4935313"/>
            <a:ext cx="10749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It is the beginning of the speaker’s sentence so a </a:t>
            </a:r>
            <a:r>
              <a:rPr lang="en-GB" sz="2400" u="sng" dirty="0"/>
              <a:t>capital letter</a:t>
            </a:r>
            <a:r>
              <a:rPr lang="en-GB" sz="2400" dirty="0"/>
              <a:t> is used.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786A26B6-C80C-5741-B67A-E0A7AF60E0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63087" y="279835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121" name="Picture 1">
            <a:extLst>
              <a:ext uri="{FF2B5EF4-FFF2-40B4-BE49-F238E27FC236}">
                <a16:creationId xmlns:a16="http://schemas.microsoft.com/office/drawing/2014/main" id="{528EA977-E874-C345-BA66-83488D51EB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63087" y="2799074"/>
            <a:ext cx="1511300" cy="21956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40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/>
      <p:bldP spid="2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– </a:t>
            </a:r>
            <a:r>
              <a:rPr lang="en-GB" sz="3600" dirty="0"/>
              <a:t>commas separate clauses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and </a:t>
            </a:r>
            <a:r>
              <a:rPr lang="en-GB" sz="2400" dirty="0">
                <a:solidFill>
                  <a:srgbClr val="7030A0"/>
                </a:solidFill>
              </a:rPr>
              <a:t>reporting clauses </a:t>
            </a:r>
            <a:r>
              <a:rPr lang="en-GB" sz="2400" dirty="0"/>
              <a:t>are usually separated by a comma.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235459" y="2433382"/>
            <a:ext cx="8189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 am very happy that it all worked out</a:t>
            </a:r>
            <a:r>
              <a:rPr lang="en-GB" sz="2400" b="1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sighed the cat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24965" y="3315741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The dragon smiled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,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So am I!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b="1" i="1" dirty="0">
              <a:latin typeface="+mj-lt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84522" y="4137478"/>
            <a:ext cx="73052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comma is placed at the end of the first clause.</a:t>
            </a:r>
          </a:p>
          <a:p>
            <a:pPr algn="ctr"/>
            <a:r>
              <a:rPr lang="en-GB" sz="2400" dirty="0"/>
              <a:t>The speech marks follow the comma.</a:t>
            </a: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7078725" y="2831741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4709187" y="3714859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2">
            <a:extLst>
              <a:ext uri="{FF2B5EF4-FFF2-40B4-BE49-F238E27FC236}">
                <a16:creationId xmlns:a16="http://schemas.microsoft.com/office/drawing/2014/main" id="{67DE4427-1DAB-B243-9F9D-7EAAC195D7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2839" y="317227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145" name="Picture 3">
            <a:extLst>
              <a:ext uri="{FF2B5EF4-FFF2-40B4-BE49-F238E27FC236}">
                <a16:creationId xmlns:a16="http://schemas.microsoft.com/office/drawing/2014/main" id="{A5109127-9124-5B49-A6E7-3F9F6BA96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62839" y="3183544"/>
            <a:ext cx="1447800" cy="22380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66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7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</a:t>
            </a:r>
            <a:r>
              <a:rPr lang="en-GB" sz="3600" dirty="0"/>
              <a:t> – exclamations and questions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If the speech ends in a </a:t>
            </a:r>
            <a:r>
              <a:rPr lang="en-GB" sz="2400" dirty="0">
                <a:solidFill>
                  <a:srgbClr val="00B050"/>
                </a:solidFill>
              </a:rPr>
              <a:t>!</a:t>
            </a:r>
            <a:r>
              <a:rPr lang="en-GB" sz="2400" dirty="0"/>
              <a:t> or </a:t>
            </a:r>
            <a:r>
              <a:rPr lang="en-GB" sz="2400" dirty="0">
                <a:solidFill>
                  <a:srgbClr val="00B050"/>
                </a:solidFill>
              </a:rPr>
              <a:t>? </a:t>
            </a:r>
            <a:r>
              <a:rPr lang="en-GB" sz="2400" dirty="0"/>
              <a:t>we do not need a comma after the speech.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085028" y="2701641"/>
            <a:ext cx="82100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What story shall we ask the dragon for?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asked the Crocodiles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07858" y="3341869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The Little Story, of course!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shrieked the Mice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r>
              <a:rPr lang="en-GB" sz="2400" b="1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b="1" i="1" dirty="0">
              <a:solidFill>
                <a:srgbClr val="7030A0"/>
              </a:solidFill>
              <a:latin typeface="+mj-lt"/>
            </a:endParaRP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7086452" y="3076792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5548920" y="3700527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874868" y="4793270"/>
            <a:ext cx="10461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is placed inside the speech marks.</a:t>
            </a:r>
          </a:p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belongs to the spoken words – they tell you how to say them.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28FD2C2A-AE47-7047-A93A-48A2510982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3667" y="31633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169" name="Picture 2">
            <a:extLst>
              <a:ext uri="{FF2B5EF4-FFF2-40B4-BE49-F238E27FC236}">
                <a16:creationId xmlns:a16="http://schemas.microsoft.com/office/drawing/2014/main" id="{05534E6A-7D3A-324C-AE23-B661621C18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53667" y="3164977"/>
            <a:ext cx="2082800" cy="18635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131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36598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200" dirty="0"/>
              <a:t>– a new line shows a change of speaker</a:t>
            </a:r>
            <a:endParaRPr lang="en-GB" sz="3600" dirty="0"/>
          </a:p>
        </p:txBody>
      </p:sp>
      <p:sp>
        <p:nvSpPr>
          <p:cNvPr id="29" name="Rectangle: Rounded Corners 28"/>
          <p:cNvSpPr/>
          <p:nvPr/>
        </p:nvSpPr>
        <p:spPr>
          <a:xfrm>
            <a:off x="6430297" y="5135002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We show each </a:t>
            </a:r>
            <a:r>
              <a:rPr lang="en-GB" altLang="en-US" sz="1600" b="1" dirty="0"/>
              <a:t>change of speaker </a:t>
            </a:r>
            <a:r>
              <a:rPr lang="en-GB" altLang="en-US" sz="1600" dirty="0"/>
              <a:t>by starting a new line.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CCB18C2B-00EB-49B8-8C07-DF49F9DA2C7E}"/>
              </a:ext>
            </a:extLst>
          </p:cNvPr>
          <p:cNvSpPr/>
          <p:nvPr/>
        </p:nvSpPr>
        <p:spPr>
          <a:xfrm>
            <a:off x="2347625" y="1363261"/>
            <a:ext cx="2136161" cy="825758"/>
          </a:xfrm>
          <a:prstGeom prst="wedgeRoundRectCallout">
            <a:avLst>
              <a:gd name="adj1" fmla="val -63139"/>
              <a:gd name="adj2" fmla="val -2659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I keep my stories in my golden heart.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A9281D06-CD1E-499E-B1E5-5832777C6A15}"/>
              </a:ext>
            </a:extLst>
          </p:cNvPr>
          <p:cNvSpPr/>
          <p:nvPr/>
        </p:nvSpPr>
        <p:spPr>
          <a:xfrm>
            <a:off x="2347624" y="4885903"/>
            <a:ext cx="2136163" cy="825758"/>
          </a:xfrm>
          <a:prstGeom prst="wedgeRoundRectCallout">
            <a:avLst>
              <a:gd name="adj1" fmla="val 57316"/>
              <a:gd name="adj2" fmla="val -3033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Well, now we want a story!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E6E3C7F-5B38-4F11-B63D-082C192A8846}"/>
              </a:ext>
            </a:extLst>
          </p:cNvPr>
          <p:cNvSpPr/>
          <p:nvPr/>
        </p:nvSpPr>
        <p:spPr>
          <a:xfrm>
            <a:off x="5378825" y="1776099"/>
            <a:ext cx="6547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I keep my stories in my golden heart,” said Dragon. </a:t>
            </a:r>
            <a:endParaRPr lang="en-GB" sz="2400" i="1" dirty="0"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46C56D8-B2D6-4D7A-9566-36205F414AEB}"/>
              </a:ext>
            </a:extLst>
          </p:cNvPr>
          <p:cNvSpPr/>
          <p:nvPr/>
        </p:nvSpPr>
        <p:spPr>
          <a:xfrm>
            <a:off x="6045247" y="2570706"/>
            <a:ext cx="57505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That’s a good place to keep them,” commented the Mice.</a:t>
            </a:r>
            <a:endParaRPr lang="en-GB" sz="2400" i="1" dirty="0">
              <a:latin typeface="+mj-lt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B79C7FB-8853-43C7-8DAF-810FA0CF142D}"/>
              </a:ext>
            </a:extLst>
          </p:cNvPr>
          <p:cNvSpPr/>
          <p:nvPr/>
        </p:nvSpPr>
        <p:spPr>
          <a:xfrm>
            <a:off x="8934344" y="5135002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This makes it clear when the speaker changes.</a:t>
            </a:r>
          </a:p>
          <a:p>
            <a:pPr algn="ctr"/>
            <a:endParaRPr lang="en-GB" altLang="en-US" sz="1600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B8B4CE1B-5F9F-2D41-B273-4F36720BC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297" y="174238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193" name="Picture 4">
            <a:extLst>
              <a:ext uri="{FF2B5EF4-FFF2-40B4-BE49-F238E27FC236}">
                <a16:creationId xmlns:a16="http://schemas.microsoft.com/office/drawing/2014/main" id="{8F0C2F56-5A7E-0B46-93AD-F2A42FB6F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4297" y="1742520"/>
            <a:ext cx="1993900" cy="29207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id="{FE282B19-A0F8-484B-AF01-2653964E72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3787" y="268216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195" name="Picture 5">
            <a:extLst>
              <a:ext uri="{FF2B5EF4-FFF2-40B4-BE49-F238E27FC236}">
                <a16:creationId xmlns:a16="http://schemas.microsoft.com/office/drawing/2014/main" id="{93B8CA72-9DCD-C040-BECB-9CE3B2438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83787" y="2884420"/>
            <a:ext cx="1518980" cy="17671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15E8EDE-5F35-4B7A-B3DF-8040C3191AA4}"/>
              </a:ext>
            </a:extLst>
          </p:cNvPr>
          <p:cNvSpPr/>
          <p:nvPr/>
        </p:nvSpPr>
        <p:spPr>
          <a:xfrm>
            <a:off x="6036950" y="3584463"/>
            <a:ext cx="61708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It’s always been fine,” sighed the Dragon.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D26E81C-635A-4865-A9DB-6A0525AF121F}"/>
              </a:ext>
            </a:extLst>
          </p:cNvPr>
          <p:cNvSpPr/>
          <p:nvPr/>
        </p:nvSpPr>
        <p:spPr>
          <a:xfrm>
            <a:off x="5755686" y="4283724"/>
            <a:ext cx="62737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The Mice squeaked, “Well, now we want a story!”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i="1" dirty="0">
              <a:latin typeface="+mj-lt"/>
            </a:endParaRP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7204B681-0177-4B1A-9DEF-FE8CCBEE7D09}"/>
              </a:ext>
            </a:extLst>
          </p:cNvPr>
          <p:cNvSpPr/>
          <p:nvPr/>
        </p:nvSpPr>
        <p:spPr>
          <a:xfrm>
            <a:off x="2328197" y="2568142"/>
            <a:ext cx="2136160" cy="837325"/>
          </a:xfrm>
          <a:prstGeom prst="wedgeRoundRectCallout">
            <a:avLst>
              <a:gd name="adj1" fmla="val 60377"/>
              <a:gd name="adj2" fmla="val -1536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That’s a good place to keep them.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3A3C6E55-20EE-4C11-8B3D-C4AC3F214C41}"/>
              </a:ext>
            </a:extLst>
          </p:cNvPr>
          <p:cNvSpPr/>
          <p:nvPr/>
        </p:nvSpPr>
        <p:spPr>
          <a:xfrm>
            <a:off x="2347624" y="3837626"/>
            <a:ext cx="1905431" cy="825758"/>
          </a:xfrm>
          <a:prstGeom prst="wedgeRoundRectCallout">
            <a:avLst>
              <a:gd name="adj1" fmla="val -62285"/>
              <a:gd name="adj2" fmla="val -3452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It’s always been fine.</a:t>
            </a:r>
          </a:p>
        </p:txBody>
      </p:sp>
    </p:spTree>
    <p:extLst>
      <p:ext uri="{BB962C8B-B14F-4D97-AF65-F5344CB8AC3E}">
        <p14:creationId xmlns:p14="http://schemas.microsoft.com/office/powerpoint/2010/main" val="219882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2" grpId="0" animBg="1"/>
      <p:bldP spid="14" grpId="0" animBg="1"/>
      <p:bldP spid="17" grpId="0"/>
      <p:bldP spid="18" grpId="0"/>
      <p:bldP spid="21" grpId="0" animBg="1"/>
      <p:bldP spid="19" grpId="0"/>
      <p:bldP spid="20" grpId="0"/>
      <p:bldP spid="9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36598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200" dirty="0"/>
              <a:t>– Your Turn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023862E-5176-4C77-B85C-2E8813EB326D}"/>
              </a:ext>
            </a:extLst>
          </p:cNvPr>
          <p:cNvSpPr/>
          <p:nvPr/>
        </p:nvSpPr>
        <p:spPr>
          <a:xfrm>
            <a:off x="546380" y="1626941"/>
            <a:ext cx="64336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The little Mice started it,” said the Red Gold Dragon, sighing deeply. </a:t>
            </a:r>
            <a:endParaRPr lang="en-GB" sz="2400" i="1" dirty="0">
              <a:latin typeface="+mj-lt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E625586-431D-4CF4-93A3-4A400E0EAEE4}"/>
              </a:ext>
            </a:extLst>
          </p:cNvPr>
          <p:cNvSpPr/>
          <p:nvPr/>
        </p:nvSpPr>
        <p:spPr>
          <a:xfrm>
            <a:off x="614516" y="2602760"/>
            <a:ext cx="64425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The Cat listened with great patience, and then remarked, “I think you have already told the story.”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E629113-669E-4F73-9B90-6DA7BB40629F}"/>
              </a:ext>
            </a:extLst>
          </p:cNvPr>
          <p:cNvSpPr/>
          <p:nvPr/>
        </p:nvSpPr>
        <p:spPr>
          <a:xfrm>
            <a:off x="537563" y="3718693"/>
            <a:ext cx="64424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I have been told!” shrieked the Little Story, happily, bouncing up and down. </a:t>
            </a:r>
            <a:endParaRPr lang="en-GB" sz="2400" i="1" dirty="0">
              <a:latin typeface="+mj-lt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59BEC8B-C4C6-412E-882B-0792A47D4FEB}"/>
              </a:ext>
            </a:extLst>
          </p:cNvPr>
          <p:cNvSpPr/>
          <p:nvPr/>
        </p:nvSpPr>
        <p:spPr>
          <a:xfrm>
            <a:off x="537563" y="4822388"/>
            <a:ext cx="35085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“And you were brilliant!” </a:t>
            </a:r>
          </a:p>
          <a:p>
            <a:r>
              <a:rPr lang="en-GB" sz="2400" i="1" dirty="0">
                <a:latin typeface="+mj-lt"/>
              </a:rPr>
              <a:t>said the Red Gold Dragon.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3E43126-D868-42F9-8D34-FC097CD6B27B}"/>
              </a:ext>
            </a:extLst>
          </p:cNvPr>
          <p:cNvSpPr/>
          <p:nvPr/>
        </p:nvSpPr>
        <p:spPr>
          <a:xfrm>
            <a:off x="7328435" y="536437"/>
            <a:ext cx="4249049" cy="783193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2000" dirty="0"/>
              <a:t>Write some new dialogue for the Dragon and the Cat.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7A4429-1364-400C-89BB-FBA8C5CFEB6E}"/>
              </a:ext>
            </a:extLst>
          </p:cNvPr>
          <p:cNvSpPr txBox="1"/>
          <p:nvPr/>
        </p:nvSpPr>
        <p:spPr>
          <a:xfrm>
            <a:off x="7328435" y="1626941"/>
            <a:ext cx="4249049" cy="4524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Hug the words spoken with speech marks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Start the speakers’ words with a capital letter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Separate the speech and reporting clause with a comma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Include some action or description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Start a new line to show the speaker has changed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6CAD525-59E6-AB45-AEBA-9BC325E29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0913" y="427855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217" name="Picture 6">
            <a:extLst>
              <a:ext uri="{FF2B5EF4-FFF2-40B4-BE49-F238E27FC236}">
                <a16:creationId xmlns:a16="http://schemas.microsoft.com/office/drawing/2014/main" id="{4A2EC5F2-DF2D-9049-98C6-C49D1C1C3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20913" y="4280295"/>
            <a:ext cx="2273300" cy="19015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166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6" grpId="0"/>
      <p:bldP spid="27" grpId="0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6731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10735</TotalTime>
  <Words>701</Words>
  <Application>Microsoft Office PowerPoint</Application>
  <PresentationFormat>Widescreen</PresentationFormat>
  <Paragraphs>82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631</cp:revision>
  <cp:lastPrinted>2018-05-09T10:54:19Z</cp:lastPrinted>
  <dcterms:created xsi:type="dcterms:W3CDTF">2013-08-23T07:43:20Z</dcterms:created>
  <dcterms:modified xsi:type="dcterms:W3CDTF">2020-06-15T07:59:03Z</dcterms:modified>
</cp:coreProperties>
</file>