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80" r:id="rId2"/>
    <p:sldId id="306" r:id="rId3"/>
    <p:sldId id="308" r:id="rId4"/>
    <p:sldId id="312" r:id="rId5"/>
    <p:sldId id="313" r:id="rId6"/>
    <p:sldId id="314" r:id="rId7"/>
    <p:sldId id="315" r:id="rId8"/>
    <p:sldId id="316" r:id="rId9"/>
    <p:sldId id="317" r:id="rId10"/>
    <p:sldId id="318" r:id="rId11"/>
    <p:sldId id="31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72" userDrawn="1">
          <p15:clr>
            <a:srgbClr val="A4A3A4"/>
          </p15:clr>
        </p15:guide>
        <p15:guide id="2" pos="393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ABFF"/>
    <a:srgbClr val="FF81FF"/>
    <a:srgbClr val="990099"/>
    <a:srgbClr val="9E9EBE"/>
    <a:srgbClr val="FFAFD7"/>
    <a:srgbClr val="FF3399"/>
    <a:srgbClr val="6666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5" autoAdjust="0"/>
    <p:restoredTop sz="94286" autoAdjust="0"/>
  </p:normalViewPr>
  <p:slideViewPr>
    <p:cSldViewPr snapToGrid="0">
      <p:cViewPr varScale="1">
        <p:scale>
          <a:sx n="81" d="100"/>
          <a:sy n="81" d="100"/>
        </p:scale>
        <p:origin x="120" y="528"/>
      </p:cViewPr>
      <p:guideLst>
        <p:guide orient="horz" pos="2772"/>
        <p:guide pos="393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1480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1522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61761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43473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3063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25034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71511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68484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58642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5371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../media/media9.m4a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9.m4a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43011" y="2669457"/>
            <a:ext cx="9468463" cy="1117891"/>
          </a:xfrm>
        </p:spPr>
        <p:txBody>
          <a:bodyPr>
            <a:noAutofit/>
          </a:bodyPr>
          <a:lstStyle/>
          <a:p>
            <a:br>
              <a:rPr lang="en-GB" b="1" dirty="0">
                <a:solidFill>
                  <a:srgbClr val="0000FF"/>
                </a:solidFill>
                <a:latin typeface="+mn-lt"/>
              </a:rPr>
            </a:br>
            <a:r>
              <a:rPr lang="en-GB" b="1" dirty="0">
                <a:solidFill>
                  <a:srgbClr val="0000FF"/>
                </a:solidFill>
                <a:latin typeface="+mn-lt"/>
              </a:rPr>
              <a:t>Clauses </a:t>
            </a:r>
            <a:r>
              <a:rPr lang="en-GB" b="1">
                <a:solidFill>
                  <a:srgbClr val="0000FF"/>
                </a:solidFill>
                <a:latin typeface="+mn-lt"/>
              </a:rPr>
              <a:t>and Conjunctions</a:t>
            </a:r>
            <a:endParaRPr lang="en-GB" sz="8000" b="1" dirty="0">
              <a:solidFill>
                <a:srgbClr val="0000FF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37" y="464234"/>
            <a:ext cx="3878306" cy="1983592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A58E797-D6BA-9A48-81C8-AE9B49500D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42893" y="423907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044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688482"/>
            <a:ext cx="105735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00FF"/>
                </a:solidFill>
              </a:rPr>
              <a:t>Clauses</a:t>
            </a:r>
            <a:r>
              <a:rPr lang="en-GB" sz="3600" b="1" dirty="0"/>
              <a:t> 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Clauses</a:t>
            </a:r>
            <a:r>
              <a:rPr lang="en-GB" sz="2400" dirty="0"/>
              <a:t> are groups of words with an </a:t>
            </a:r>
            <a:r>
              <a:rPr lang="en-GB" sz="2400" b="1" dirty="0">
                <a:solidFill>
                  <a:srgbClr val="00B050"/>
                </a:solidFill>
              </a:rPr>
              <a:t>active verb </a:t>
            </a:r>
            <a:r>
              <a:rPr lang="en-GB" sz="2400" dirty="0"/>
              <a:t>and a </a:t>
            </a:r>
            <a:r>
              <a:rPr lang="en-GB" sz="2400" b="1" dirty="0">
                <a:solidFill>
                  <a:srgbClr val="FF0000"/>
                </a:solidFill>
              </a:rPr>
              <a:t>subject</a:t>
            </a:r>
            <a:r>
              <a:rPr lang="en-GB" sz="2400" dirty="0"/>
              <a:t>; they make sense.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097328" y="5612151"/>
            <a:ext cx="9950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</a:t>
            </a:r>
            <a:r>
              <a:rPr lang="en-GB" sz="2400" dirty="0">
                <a:solidFill>
                  <a:srgbClr val="FF0000"/>
                </a:solidFill>
              </a:rPr>
              <a:t>subject</a:t>
            </a:r>
            <a:r>
              <a:rPr lang="en-GB" sz="2400" dirty="0"/>
              <a:t> is ‘the doer’ of the verb; it can be a noun or pronoun.</a:t>
            </a:r>
          </a:p>
        </p:txBody>
      </p:sp>
      <p:sp>
        <p:nvSpPr>
          <p:cNvPr id="3" name="Rectangle 2"/>
          <p:cNvSpPr/>
          <p:nvPr/>
        </p:nvSpPr>
        <p:spPr>
          <a:xfrm>
            <a:off x="2477172" y="2276284"/>
            <a:ext cx="54219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Harry </a:t>
            </a:r>
            <a:r>
              <a:rPr lang="en-GB" sz="2800" dirty="0">
                <a:ln w="0"/>
                <a:solidFill>
                  <a:srgbClr val="00B050"/>
                </a:solidFill>
              </a:rPr>
              <a:t>looked </a:t>
            </a:r>
            <a:r>
              <a:rPr lang="en-GB" sz="2800" dirty="0">
                <a:ln w="0"/>
              </a:rPr>
              <a:t>around in amazement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GB" sz="2800" dirty="0"/>
          </a:p>
        </p:txBody>
      </p:sp>
      <p:sp>
        <p:nvSpPr>
          <p:cNvPr id="12" name="Rectangle 11"/>
          <p:cNvSpPr/>
          <p:nvPr/>
        </p:nvSpPr>
        <p:spPr>
          <a:xfrm>
            <a:off x="2479424" y="3365784"/>
            <a:ext cx="6999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The</a:t>
            </a:r>
            <a:r>
              <a:rPr lang="en-GB" sz="2800" dirty="0">
                <a:solidFill>
                  <a:srgbClr val="FF0000"/>
                </a:solidFill>
              </a:rPr>
              <a:t> sun </a:t>
            </a:r>
            <a:r>
              <a:rPr lang="en-GB" sz="2800" dirty="0">
                <a:ln w="0"/>
                <a:solidFill>
                  <a:srgbClr val="00B050"/>
                </a:solidFill>
              </a:rPr>
              <a:t>shone</a:t>
            </a:r>
            <a:r>
              <a:rPr lang="en-GB" sz="2800" dirty="0">
                <a:ln w="0"/>
              </a:rPr>
              <a:t> brightly on a stack of cauldrons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2479424" y="2781443"/>
            <a:ext cx="70926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They </a:t>
            </a:r>
            <a:r>
              <a:rPr lang="en-GB" sz="2800" dirty="0">
                <a:ln w="0"/>
                <a:solidFill>
                  <a:srgbClr val="00B050"/>
                </a:solidFill>
              </a:rPr>
              <a:t>stepped</a:t>
            </a:r>
            <a:r>
              <a:rPr lang="en-GB" sz="2800" dirty="0">
                <a:ln w="0"/>
              </a:rPr>
              <a:t> through the archway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GB" sz="2800" dirty="0"/>
          </a:p>
        </p:txBody>
      </p:sp>
      <p:sp>
        <p:nvSpPr>
          <p:cNvPr id="14" name="Rectangle 13"/>
          <p:cNvSpPr/>
          <p:nvPr/>
        </p:nvSpPr>
        <p:spPr>
          <a:xfrm>
            <a:off x="2477172" y="3889004"/>
            <a:ext cx="55651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A cobbled </a:t>
            </a:r>
            <a:r>
              <a:rPr lang="en-GB" sz="2800" dirty="0">
                <a:solidFill>
                  <a:srgbClr val="FF0000"/>
                </a:solidFill>
              </a:rPr>
              <a:t>street </a:t>
            </a:r>
            <a:r>
              <a:rPr lang="en-GB" sz="2800" dirty="0">
                <a:ln w="0"/>
                <a:solidFill>
                  <a:srgbClr val="00B050"/>
                </a:solidFill>
              </a:rPr>
              <a:t>twisted </a:t>
            </a:r>
            <a:r>
              <a:rPr lang="en-GB" sz="2800" dirty="0">
                <a:ln w="0"/>
              </a:rPr>
              <a:t>out of sight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GB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9840" y="2061290"/>
            <a:ext cx="1757443" cy="2608987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4FCD937-DE45-134F-9C63-D3DC95568A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571173" y="508693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76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/>
      <p:bldP spid="3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682370" y="3060459"/>
            <a:ext cx="46860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Harry </a:t>
            </a:r>
            <a:r>
              <a:rPr lang="en-GB" sz="2400" dirty="0">
                <a:ln w="0"/>
                <a:solidFill>
                  <a:srgbClr val="00B050"/>
                </a:solidFill>
              </a:rPr>
              <a:t>looked </a:t>
            </a:r>
            <a:r>
              <a:rPr lang="en-GB" sz="2400" dirty="0">
                <a:ln w="0"/>
              </a:rPr>
              <a:t>around in amazement</a:t>
            </a:r>
            <a:endParaRPr lang="en-GB" sz="2400" dirty="0"/>
          </a:p>
        </p:txBody>
      </p:sp>
      <p:sp>
        <p:nvSpPr>
          <p:cNvPr id="34" name="Rectangle 33"/>
          <p:cNvSpPr/>
          <p:nvPr/>
        </p:nvSpPr>
        <p:spPr>
          <a:xfrm>
            <a:off x="7027458" y="3060458"/>
            <a:ext cx="46205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they </a:t>
            </a:r>
            <a:r>
              <a:rPr lang="en-GB" sz="2400" dirty="0">
                <a:ln w="0"/>
                <a:solidFill>
                  <a:srgbClr val="00B050"/>
                </a:solidFill>
              </a:rPr>
              <a:t>stepped</a:t>
            </a:r>
            <a:r>
              <a:rPr lang="en-GB" sz="2400" dirty="0">
                <a:ln w="0"/>
              </a:rPr>
              <a:t> through the archway</a:t>
            </a:r>
            <a:endParaRPr lang="en-GB" sz="2400" dirty="0"/>
          </a:p>
        </p:txBody>
      </p:sp>
      <p:cxnSp>
        <p:nvCxnSpPr>
          <p:cNvPr id="35" name="Straight Arrow Connector 34"/>
          <p:cNvCxnSpPr/>
          <p:nvPr/>
        </p:nvCxnSpPr>
        <p:spPr>
          <a:xfrm>
            <a:off x="2121081" y="2565080"/>
            <a:ext cx="517972" cy="554424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1415599" y="2182030"/>
            <a:ext cx="1655009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FF"/>
                </a:solidFill>
              </a:rPr>
              <a:t>A main clause</a:t>
            </a:r>
            <a:endParaRPr lang="en-GB" dirty="0"/>
          </a:p>
        </p:txBody>
      </p:sp>
      <p:sp>
        <p:nvSpPr>
          <p:cNvPr id="37" name="Rectangle 36"/>
          <p:cNvSpPr/>
          <p:nvPr/>
        </p:nvSpPr>
        <p:spPr>
          <a:xfrm>
            <a:off x="9429587" y="2177704"/>
            <a:ext cx="149896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FF"/>
                </a:solidFill>
              </a:rPr>
              <a:t>A new clause</a:t>
            </a:r>
            <a:endParaRPr lang="en-GB" dirty="0"/>
          </a:p>
        </p:txBody>
      </p:sp>
      <p:cxnSp>
        <p:nvCxnSpPr>
          <p:cNvPr id="38" name="Straight Arrow Connector 37"/>
          <p:cNvCxnSpPr>
            <a:stCxn id="37" idx="2"/>
            <a:endCxn id="34" idx="0"/>
          </p:cNvCxnSpPr>
          <p:nvPr/>
        </p:nvCxnSpPr>
        <p:spPr>
          <a:xfrm flipH="1">
            <a:off x="9337754" y="2547036"/>
            <a:ext cx="841317" cy="513422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ounded Rectangular Callout 2"/>
          <p:cNvSpPr/>
          <p:nvPr/>
        </p:nvSpPr>
        <p:spPr>
          <a:xfrm>
            <a:off x="7793943" y="4527467"/>
            <a:ext cx="1331300" cy="78358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When?</a:t>
            </a:r>
            <a:endParaRPr lang="en-GB" sz="2800" dirty="0"/>
          </a:p>
        </p:txBody>
      </p:sp>
      <p:sp>
        <p:nvSpPr>
          <p:cNvPr id="9" name="Rectangle 8"/>
          <p:cNvSpPr/>
          <p:nvPr/>
        </p:nvSpPr>
        <p:spPr>
          <a:xfrm>
            <a:off x="3029243" y="635520"/>
            <a:ext cx="6096000" cy="12157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800" b="1" dirty="0">
                <a:solidFill>
                  <a:srgbClr val="0000FF"/>
                </a:solidFill>
              </a:rPr>
              <a:t>Conjunctions</a:t>
            </a:r>
            <a:r>
              <a:rPr lang="en-GB" sz="2800" dirty="0"/>
              <a:t> </a:t>
            </a:r>
            <a:r>
              <a:rPr lang="en-GB" sz="2800" dirty="0">
                <a:solidFill>
                  <a:srgbClr val="0000FF"/>
                </a:solidFill>
              </a:rPr>
              <a:t>are </a:t>
            </a:r>
            <a:r>
              <a:rPr lang="en-GB" sz="2800" b="1" dirty="0">
                <a:solidFill>
                  <a:srgbClr val="0000FF"/>
                </a:solidFill>
              </a:rPr>
              <a:t>joining words</a:t>
            </a:r>
            <a:endParaRPr lang="en-GB" sz="2800" dirty="0">
              <a:solidFill>
                <a:srgbClr val="0000FF"/>
              </a:solidFill>
            </a:endParaRPr>
          </a:p>
          <a:p>
            <a:pPr algn="ctr"/>
            <a:r>
              <a:rPr lang="en-GB" sz="2000" dirty="0"/>
              <a:t>They help </a:t>
            </a:r>
            <a:r>
              <a:rPr lang="en-GB" sz="2000" dirty="0">
                <a:solidFill>
                  <a:srgbClr val="0000FF"/>
                </a:solidFill>
              </a:rPr>
              <a:t>add more detail </a:t>
            </a:r>
            <a:r>
              <a:rPr lang="en-GB" sz="2000" dirty="0"/>
              <a:t>by joining new </a:t>
            </a:r>
            <a:r>
              <a:rPr lang="en-GB" sz="2000" b="1" dirty="0"/>
              <a:t>clauses</a:t>
            </a:r>
            <a:r>
              <a:rPr lang="en-GB" sz="2000" dirty="0"/>
              <a:t>…</a:t>
            </a:r>
          </a:p>
          <a:p>
            <a:pPr algn="ctr"/>
            <a:r>
              <a:rPr lang="en-GB" sz="2000" dirty="0"/>
              <a:t>explaining </a:t>
            </a:r>
            <a:r>
              <a:rPr lang="en-GB" sz="2000" b="1" dirty="0"/>
              <a:t>when</a:t>
            </a:r>
            <a:r>
              <a:rPr lang="en-GB" sz="2000" dirty="0"/>
              <a:t>, </a:t>
            </a:r>
            <a:r>
              <a:rPr lang="en-GB" sz="2000" b="1" dirty="0"/>
              <a:t>why</a:t>
            </a:r>
            <a:r>
              <a:rPr lang="en-GB" sz="2000" dirty="0"/>
              <a:t> or </a:t>
            </a:r>
            <a:r>
              <a:rPr lang="en-GB" sz="2000" b="1" dirty="0"/>
              <a:t>where</a:t>
            </a:r>
            <a:r>
              <a:rPr lang="en-GB" sz="2000" dirty="0"/>
              <a:t> something happened.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810484" y="4017503"/>
            <a:ext cx="1310597" cy="214919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/>
              <a:t>When?</a:t>
            </a:r>
            <a:endParaRPr lang="en-GB" dirty="0"/>
          </a:p>
          <a:p>
            <a:pPr algn="ctr"/>
            <a:r>
              <a:rPr lang="en-GB" dirty="0"/>
              <a:t>before</a:t>
            </a:r>
          </a:p>
          <a:p>
            <a:pPr algn="ctr"/>
            <a:r>
              <a:rPr lang="en-GB" dirty="0"/>
              <a:t>after</a:t>
            </a:r>
          </a:p>
          <a:p>
            <a:pPr algn="ctr"/>
            <a:r>
              <a:rPr lang="en-GB" dirty="0"/>
              <a:t>when</a:t>
            </a:r>
          </a:p>
          <a:p>
            <a:pPr algn="ctr"/>
            <a:r>
              <a:rPr lang="en-GB" dirty="0"/>
              <a:t>while</a:t>
            </a:r>
          </a:p>
          <a:p>
            <a:pPr algn="ctr"/>
            <a:r>
              <a:rPr lang="en-GB" dirty="0"/>
              <a:t>as</a:t>
            </a:r>
          </a:p>
          <a:p>
            <a:pPr algn="ctr"/>
            <a:r>
              <a:rPr lang="en-GB" dirty="0"/>
              <a:t>until</a:t>
            </a:r>
            <a:endParaRPr lang="en-GB" sz="2800" dirty="0"/>
          </a:p>
        </p:txBody>
      </p:sp>
      <p:sp>
        <p:nvSpPr>
          <p:cNvPr id="41" name="Rounded Rectangular Callout 2"/>
          <p:cNvSpPr/>
          <p:nvPr/>
        </p:nvSpPr>
        <p:spPr>
          <a:xfrm>
            <a:off x="9284821" y="3947761"/>
            <a:ext cx="2174676" cy="1568136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We can join a new </a:t>
            </a:r>
            <a:r>
              <a:rPr lang="en-GB" b="1" dirty="0">
                <a:solidFill>
                  <a:schemeClr val="tx1"/>
                </a:solidFill>
              </a:rPr>
              <a:t>clause</a:t>
            </a:r>
            <a:r>
              <a:rPr lang="en-GB" dirty="0">
                <a:solidFill>
                  <a:schemeClr val="tx1"/>
                </a:solidFill>
              </a:rPr>
              <a:t>, to add this detail, using a </a:t>
            </a:r>
            <a:r>
              <a:rPr lang="en-GB" b="1" dirty="0">
                <a:solidFill>
                  <a:schemeClr val="tx1"/>
                </a:solidFill>
              </a:rPr>
              <a:t>conjunction</a:t>
            </a:r>
            <a:r>
              <a:rPr lang="en-GB" dirty="0">
                <a:solidFill>
                  <a:schemeClr val="tx1"/>
                </a:solidFill>
              </a:rPr>
              <a:t>.</a:t>
            </a:r>
            <a:endParaRPr lang="en-GB" dirty="0"/>
          </a:p>
        </p:txBody>
      </p:sp>
      <p:sp>
        <p:nvSpPr>
          <p:cNvPr id="42" name="TextBox 41"/>
          <p:cNvSpPr txBox="1"/>
          <p:nvPr/>
        </p:nvSpPr>
        <p:spPr>
          <a:xfrm>
            <a:off x="5283493" y="3053390"/>
            <a:ext cx="1204253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when</a:t>
            </a:r>
          </a:p>
        </p:txBody>
      </p:sp>
      <p:sp>
        <p:nvSpPr>
          <p:cNvPr id="45" name="Rounded Rectangular Callout 2"/>
          <p:cNvSpPr/>
          <p:nvPr/>
        </p:nvSpPr>
        <p:spPr>
          <a:xfrm>
            <a:off x="9284821" y="3947276"/>
            <a:ext cx="2174676" cy="1568136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choice of </a:t>
            </a:r>
            <a:r>
              <a:rPr lang="en-GB" b="1" dirty="0">
                <a:solidFill>
                  <a:schemeClr val="tx1"/>
                </a:solidFill>
              </a:rPr>
              <a:t>conjunction</a:t>
            </a:r>
            <a:r>
              <a:rPr lang="en-GB" dirty="0">
                <a:solidFill>
                  <a:schemeClr val="tx1"/>
                </a:solidFill>
              </a:rPr>
              <a:t> will change the </a:t>
            </a:r>
            <a:r>
              <a:rPr lang="en-GB" b="1" dirty="0">
                <a:solidFill>
                  <a:schemeClr val="tx1"/>
                </a:solidFill>
              </a:rPr>
              <a:t>meaning</a:t>
            </a:r>
            <a:r>
              <a:rPr lang="en-GB" dirty="0">
                <a:solidFill>
                  <a:schemeClr val="tx1"/>
                </a:solidFill>
              </a:rPr>
              <a:t>.</a:t>
            </a:r>
            <a:endParaRPr lang="en-GB" dirty="0"/>
          </a:p>
        </p:txBody>
      </p:sp>
      <p:sp>
        <p:nvSpPr>
          <p:cNvPr id="46" name="TextBox 45"/>
          <p:cNvSpPr txBox="1"/>
          <p:nvPr/>
        </p:nvSpPr>
        <p:spPr>
          <a:xfrm>
            <a:off x="5270184" y="3053390"/>
            <a:ext cx="1204253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990099"/>
                </a:solidFill>
              </a:rPr>
              <a:t>before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270184" y="3053390"/>
            <a:ext cx="1217562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until</a:t>
            </a: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231ED65-9F15-2F4E-B79A-4A8FE4ECFF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65759" y="77383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275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1.11111E-6 L -0.04375 -0.00023 " pathEditMode="relative" rAng="0" ptsTypes="AA">
                                      <p:cBhvr>
                                        <p:cTn id="5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5" grpId="0"/>
      <p:bldP spid="34" grpId="0"/>
      <p:bldP spid="34" grpId="1"/>
      <p:bldP spid="36" grpId="0" animBg="1"/>
      <p:bldP spid="37" grpId="0" animBg="1"/>
      <p:bldP spid="39" grpId="0" animBg="1"/>
      <p:bldP spid="40" grpId="0" animBg="1"/>
      <p:bldP spid="41" grpId="0" animBg="1"/>
      <p:bldP spid="42" grpId="0" animBg="1"/>
      <p:bldP spid="45" grpId="0" animBg="1"/>
      <p:bldP spid="46" grpId="0" animBg="1"/>
      <p:bldP spid="4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810484" y="635520"/>
            <a:ext cx="105388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800" b="1" dirty="0">
                <a:solidFill>
                  <a:srgbClr val="0000FF"/>
                </a:solidFill>
              </a:rPr>
              <a:t>Different conjunctions</a:t>
            </a:r>
            <a:r>
              <a:rPr lang="en-GB" sz="2800" dirty="0">
                <a:solidFill>
                  <a:srgbClr val="0000FF"/>
                </a:solidFill>
              </a:rPr>
              <a:t> </a:t>
            </a:r>
            <a:r>
              <a:rPr lang="en-GB" sz="2800" b="1" dirty="0">
                <a:solidFill>
                  <a:srgbClr val="0000FF"/>
                </a:solidFill>
              </a:rPr>
              <a:t>help us add different types of information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189502" y="1502084"/>
            <a:ext cx="1706702" cy="283303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When?</a:t>
            </a:r>
            <a:endParaRPr lang="en-GB" sz="2400" dirty="0"/>
          </a:p>
          <a:p>
            <a:pPr algn="ctr"/>
            <a:r>
              <a:rPr lang="en-GB" sz="2400" dirty="0"/>
              <a:t>before</a:t>
            </a:r>
          </a:p>
          <a:p>
            <a:pPr algn="ctr"/>
            <a:r>
              <a:rPr lang="en-GB" sz="2400" dirty="0"/>
              <a:t>after</a:t>
            </a:r>
          </a:p>
          <a:p>
            <a:pPr algn="ctr"/>
            <a:r>
              <a:rPr lang="en-GB" sz="2400" dirty="0"/>
              <a:t>when</a:t>
            </a:r>
          </a:p>
          <a:p>
            <a:pPr algn="ctr"/>
            <a:r>
              <a:rPr lang="en-GB" sz="2400" dirty="0"/>
              <a:t>while</a:t>
            </a:r>
          </a:p>
          <a:p>
            <a:pPr algn="ctr"/>
            <a:r>
              <a:rPr lang="en-GB" sz="2400" dirty="0"/>
              <a:t>as</a:t>
            </a:r>
          </a:p>
          <a:p>
            <a:pPr algn="ctr"/>
            <a:r>
              <a:rPr lang="en-GB" sz="2400" dirty="0"/>
              <a:t>until</a:t>
            </a:r>
            <a:endParaRPr lang="en-GB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3408267" y="1502084"/>
            <a:ext cx="1706702" cy="173664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Why?</a:t>
            </a:r>
            <a:endParaRPr lang="en-GB" sz="2400" dirty="0"/>
          </a:p>
          <a:p>
            <a:pPr algn="ctr"/>
            <a:r>
              <a:rPr lang="en-GB" sz="2400" dirty="0"/>
              <a:t>because</a:t>
            </a:r>
          </a:p>
          <a:p>
            <a:pPr algn="ctr"/>
            <a:r>
              <a:rPr lang="en-GB" sz="2400" dirty="0"/>
              <a:t>as</a:t>
            </a:r>
          </a:p>
          <a:p>
            <a:pPr algn="ctr"/>
            <a:r>
              <a:rPr lang="en-GB" sz="2400" dirty="0"/>
              <a:t>so</a:t>
            </a:r>
            <a:endParaRPr lang="en-GB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5627032" y="1502084"/>
            <a:ext cx="1706702" cy="132802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Where?</a:t>
            </a:r>
            <a:endParaRPr lang="en-GB" sz="2400" dirty="0"/>
          </a:p>
          <a:p>
            <a:pPr algn="ctr"/>
            <a:r>
              <a:rPr lang="en-GB" sz="2400" dirty="0"/>
              <a:t>where</a:t>
            </a:r>
          </a:p>
          <a:p>
            <a:pPr algn="ctr"/>
            <a:r>
              <a:rPr lang="en-GB" sz="2400" dirty="0"/>
              <a:t>wherever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3500" y="4549771"/>
            <a:ext cx="1625818" cy="1599165"/>
          </a:xfrm>
          <a:prstGeom prst="rect">
            <a:avLst/>
          </a:prstGeom>
        </p:spPr>
      </p:pic>
      <p:sp>
        <p:nvSpPr>
          <p:cNvPr id="20" name="Rounded Rectangular Callout 2"/>
          <p:cNvSpPr/>
          <p:nvPr/>
        </p:nvSpPr>
        <p:spPr>
          <a:xfrm>
            <a:off x="8769550" y="2585061"/>
            <a:ext cx="2174676" cy="673897"/>
          </a:xfrm>
          <a:prstGeom prst="wedgeRoundRectCallout">
            <a:avLst>
              <a:gd name="adj1" fmla="val 44268"/>
              <a:gd name="adj2" fmla="val 23000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I am worn…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21" name="Rounded Rectangular Callout 2"/>
          <p:cNvSpPr/>
          <p:nvPr/>
        </p:nvSpPr>
        <p:spPr>
          <a:xfrm>
            <a:off x="1189502" y="4464354"/>
            <a:ext cx="1706702" cy="1334104"/>
          </a:xfrm>
          <a:prstGeom prst="wedgeRoundRectCallout">
            <a:avLst>
              <a:gd name="adj1" fmla="val 445488"/>
              <a:gd name="adj2" fmla="val 3963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I am worn </a:t>
            </a:r>
            <a:r>
              <a:rPr lang="en-GB" sz="1600" dirty="0">
                <a:solidFill>
                  <a:srgbClr val="0000FF"/>
                </a:solidFill>
                <a:latin typeface="Comic Sans MS" panose="030F0702030302020204" pitchFamily="66" charset="0"/>
              </a:rPr>
              <a:t>until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 I declare which house a student should join.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22" name="Rounded Rectangular Callout 2"/>
          <p:cNvSpPr/>
          <p:nvPr/>
        </p:nvSpPr>
        <p:spPr>
          <a:xfrm>
            <a:off x="3408267" y="3594776"/>
            <a:ext cx="1706702" cy="1334104"/>
          </a:xfrm>
          <a:prstGeom prst="wedgeRoundRectCallout">
            <a:avLst>
              <a:gd name="adj1" fmla="val 314365"/>
              <a:gd name="adj2" fmla="val 8292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I am worn </a:t>
            </a:r>
            <a:r>
              <a:rPr lang="en-GB" sz="1600" dirty="0">
                <a:solidFill>
                  <a:srgbClr val="0000FF"/>
                </a:solidFill>
                <a:latin typeface="Comic Sans MS" panose="030F0702030302020204" pitchFamily="66" charset="0"/>
              </a:rPr>
              <a:t>because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 I can sense where you belong.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23" name="Rounded Rectangular Callout 2"/>
          <p:cNvSpPr/>
          <p:nvPr/>
        </p:nvSpPr>
        <p:spPr>
          <a:xfrm>
            <a:off x="5627032" y="2983908"/>
            <a:ext cx="1706702" cy="1334104"/>
          </a:xfrm>
          <a:prstGeom prst="wedgeRoundRectCallout">
            <a:avLst>
              <a:gd name="adj1" fmla="val 192407"/>
              <a:gd name="adj2" fmla="val 11178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I am worn </a:t>
            </a:r>
            <a:r>
              <a:rPr lang="en-GB" sz="1600" dirty="0">
                <a:solidFill>
                  <a:srgbClr val="0000FF"/>
                </a:solidFill>
                <a:latin typeface="Comic Sans MS" panose="030F0702030302020204" pitchFamily="66" charset="0"/>
              </a:rPr>
              <a:t>where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 students are judged.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27E0EC8-200D-1948-AF3D-733F9B1A66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615424" y="125852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075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93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0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8627" y="702561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0000FF"/>
                </a:solidFill>
              </a:rPr>
              <a:t>Add more detail by adding an extra clause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75694" y="5854729"/>
            <a:ext cx="9950116" cy="510778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00FF"/>
                </a:solidFill>
              </a:rPr>
              <a:t>Conjunctions</a:t>
            </a:r>
            <a:r>
              <a:rPr lang="en-GB" sz="2400" dirty="0"/>
              <a:t> can join the </a:t>
            </a:r>
            <a:r>
              <a:rPr lang="en-GB" sz="2400" b="1" dirty="0"/>
              <a:t>clauses</a:t>
            </a:r>
            <a:r>
              <a:rPr lang="en-GB" sz="2400" dirty="0"/>
              <a:t>.</a:t>
            </a:r>
          </a:p>
        </p:txBody>
      </p:sp>
      <p:sp>
        <p:nvSpPr>
          <p:cNvPr id="14" name="Rectangle: Rounded Corners 13"/>
          <p:cNvSpPr/>
          <p:nvPr/>
        </p:nvSpPr>
        <p:spPr>
          <a:xfrm>
            <a:off x="735152" y="2493137"/>
            <a:ext cx="4438332" cy="51077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n-GB" sz="2400" dirty="0"/>
              <a:t>Hermione found a new spell book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3172" y="510163"/>
            <a:ext cx="904928" cy="1163479"/>
          </a:xfrm>
          <a:prstGeom prst="rect">
            <a:avLst/>
          </a:prstGeom>
        </p:spPr>
      </p:pic>
      <p:sp>
        <p:nvSpPr>
          <p:cNvPr id="11" name="Rectangle: Rounded Corners 10"/>
          <p:cNvSpPr/>
          <p:nvPr/>
        </p:nvSpPr>
        <p:spPr>
          <a:xfrm>
            <a:off x="8506435" y="4294895"/>
            <a:ext cx="2858347" cy="510778"/>
          </a:xfrm>
          <a:prstGeom prst="roundRect">
            <a:avLst/>
          </a:prstGeom>
          <a:solidFill>
            <a:srgbClr val="FF81FF"/>
          </a:solidFill>
        </p:spPr>
        <p:txBody>
          <a:bodyPr wrap="none">
            <a:spAutoFit/>
          </a:bodyPr>
          <a:lstStyle/>
          <a:p>
            <a:r>
              <a:rPr lang="en-GB" sz="2400" dirty="0"/>
              <a:t>she was in the library</a:t>
            </a:r>
          </a:p>
        </p:txBody>
      </p:sp>
      <p:sp>
        <p:nvSpPr>
          <p:cNvPr id="15" name="Rectangle: Rounded Corners 14"/>
          <p:cNvSpPr/>
          <p:nvPr/>
        </p:nvSpPr>
        <p:spPr>
          <a:xfrm>
            <a:off x="735152" y="3185658"/>
            <a:ext cx="3010486" cy="51077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n-GB" sz="2400" dirty="0"/>
              <a:t>Ron dropped his wand</a:t>
            </a:r>
          </a:p>
        </p:txBody>
      </p:sp>
      <p:sp>
        <p:nvSpPr>
          <p:cNvPr id="16" name="Rectangle: Rounded Corners 15"/>
          <p:cNvSpPr/>
          <p:nvPr/>
        </p:nvSpPr>
        <p:spPr>
          <a:xfrm>
            <a:off x="7238524" y="3658392"/>
            <a:ext cx="4129003" cy="510778"/>
          </a:xfrm>
          <a:prstGeom prst="roundRect">
            <a:avLst/>
          </a:prstGeom>
          <a:solidFill>
            <a:srgbClr val="FF81FF"/>
          </a:solidFill>
        </p:spPr>
        <p:txBody>
          <a:bodyPr wrap="none">
            <a:spAutoFit/>
          </a:bodyPr>
          <a:lstStyle/>
          <a:p>
            <a:r>
              <a:rPr lang="en-GB" sz="2400" dirty="0"/>
              <a:t>he was surprised by a house elf</a:t>
            </a:r>
          </a:p>
        </p:txBody>
      </p:sp>
      <p:sp>
        <p:nvSpPr>
          <p:cNvPr id="17" name="Rectangle: Rounded Corners 16"/>
          <p:cNvSpPr/>
          <p:nvPr/>
        </p:nvSpPr>
        <p:spPr>
          <a:xfrm>
            <a:off x="735152" y="3882490"/>
            <a:ext cx="4292278" cy="51077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n-GB" sz="2400" dirty="0"/>
              <a:t>Harry hung on to the broomstick</a:t>
            </a:r>
          </a:p>
        </p:txBody>
      </p:sp>
      <p:sp>
        <p:nvSpPr>
          <p:cNvPr id="18" name="Rectangle: Rounded Corners 17"/>
          <p:cNvSpPr/>
          <p:nvPr/>
        </p:nvSpPr>
        <p:spPr>
          <a:xfrm>
            <a:off x="8596139" y="5561895"/>
            <a:ext cx="2737606" cy="510778"/>
          </a:xfrm>
          <a:prstGeom prst="roundRect">
            <a:avLst/>
          </a:prstGeom>
          <a:solidFill>
            <a:srgbClr val="FF81FF"/>
          </a:solidFill>
        </p:spPr>
        <p:txBody>
          <a:bodyPr wrap="none">
            <a:spAutoFit/>
          </a:bodyPr>
          <a:lstStyle/>
          <a:p>
            <a:r>
              <a:rPr lang="en-GB" sz="2400" dirty="0"/>
              <a:t>he caught the snitch</a:t>
            </a:r>
          </a:p>
        </p:txBody>
      </p:sp>
      <p:sp>
        <p:nvSpPr>
          <p:cNvPr id="19" name="Rectangle: Rounded Corners 18"/>
          <p:cNvSpPr/>
          <p:nvPr/>
        </p:nvSpPr>
        <p:spPr>
          <a:xfrm>
            <a:off x="735152" y="4579322"/>
            <a:ext cx="4213360" cy="51077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n-GB" sz="2400" dirty="0"/>
              <a:t>Professor McGonagall appeared</a:t>
            </a:r>
          </a:p>
        </p:txBody>
      </p:sp>
      <p:sp>
        <p:nvSpPr>
          <p:cNvPr id="20" name="Rectangle: Rounded Corners 19"/>
          <p:cNvSpPr/>
          <p:nvPr/>
        </p:nvSpPr>
        <p:spPr>
          <a:xfrm>
            <a:off x="6751083" y="4925392"/>
            <a:ext cx="5064123" cy="510778"/>
          </a:xfrm>
          <a:prstGeom prst="roundRect">
            <a:avLst/>
          </a:prstGeom>
          <a:solidFill>
            <a:srgbClr val="FF81FF"/>
          </a:solidFill>
        </p:spPr>
        <p:txBody>
          <a:bodyPr wrap="none">
            <a:spAutoFit/>
          </a:bodyPr>
          <a:lstStyle/>
          <a:p>
            <a:r>
              <a:rPr lang="en-GB" sz="2400" dirty="0"/>
              <a:t>a cat had been sitting moments before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928379" y="5276154"/>
            <a:ext cx="1217562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when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928379" y="5792728"/>
            <a:ext cx="1217562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because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08627" y="5276154"/>
            <a:ext cx="1217562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until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08627" y="5792728"/>
            <a:ext cx="1217562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where</a:t>
            </a:r>
          </a:p>
        </p:txBody>
      </p:sp>
      <p:sp>
        <p:nvSpPr>
          <p:cNvPr id="25" name="Rounded Rectangular Callout 2"/>
          <p:cNvSpPr/>
          <p:nvPr/>
        </p:nvSpPr>
        <p:spPr>
          <a:xfrm>
            <a:off x="7846143" y="1364077"/>
            <a:ext cx="2825602" cy="816433"/>
          </a:xfrm>
          <a:prstGeom prst="wedgeRoundRectCallout">
            <a:avLst>
              <a:gd name="adj1" fmla="val 55688"/>
              <a:gd name="adj2" fmla="val -8858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Which of these </a:t>
            </a:r>
            <a:r>
              <a:rPr lang="en-GB" sz="1600" b="1" dirty="0">
                <a:solidFill>
                  <a:srgbClr val="0000FF"/>
                </a:solidFill>
                <a:latin typeface="Comic Sans MS" panose="030F0702030302020204" pitchFamily="66" charset="0"/>
              </a:rPr>
              <a:t>clauses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 could add </a:t>
            </a:r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extra information 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to them?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694" y="545600"/>
            <a:ext cx="1256107" cy="1362143"/>
          </a:xfrm>
          <a:prstGeom prst="rect">
            <a:avLst/>
          </a:prstGeom>
        </p:spPr>
      </p:pic>
      <p:sp>
        <p:nvSpPr>
          <p:cNvPr id="26" name="Rounded Rectangular Callout 2"/>
          <p:cNvSpPr/>
          <p:nvPr/>
        </p:nvSpPr>
        <p:spPr>
          <a:xfrm>
            <a:off x="1437932" y="1307308"/>
            <a:ext cx="3159941" cy="690494"/>
          </a:xfrm>
          <a:prstGeom prst="wedgeRoundRectCallout">
            <a:avLst>
              <a:gd name="adj1" fmla="val -60386"/>
              <a:gd name="adj2" fmla="val -10222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These main </a:t>
            </a:r>
            <a:r>
              <a:rPr lang="en-GB" sz="1600" dirty="0">
                <a:solidFill>
                  <a:srgbClr val="0000FF"/>
                </a:solidFill>
                <a:latin typeface="Comic Sans MS" panose="030F0702030302020204" pitchFamily="66" charset="0"/>
              </a:rPr>
              <a:t>clauses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 make </a:t>
            </a:r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sense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 but don’t tell us much.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27" name="Rounded Rectangular Callout 2"/>
          <p:cNvSpPr/>
          <p:nvPr/>
        </p:nvSpPr>
        <p:spPr>
          <a:xfrm>
            <a:off x="1550466" y="1277984"/>
            <a:ext cx="2757915" cy="690494"/>
          </a:xfrm>
          <a:prstGeom prst="wedgeRoundRectCallout">
            <a:avLst>
              <a:gd name="adj1" fmla="val -60386"/>
              <a:gd name="adj2" fmla="val -10222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Can you match up the </a:t>
            </a:r>
            <a:r>
              <a:rPr lang="en-GB" sz="1600" b="1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clauses</a:t>
            </a:r>
            <a:r>
              <a:rPr lang="en-GB" sz="1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28" name="Rounded Rectangular Callout 2"/>
          <p:cNvSpPr/>
          <p:nvPr/>
        </p:nvSpPr>
        <p:spPr>
          <a:xfrm>
            <a:off x="7846142" y="1364077"/>
            <a:ext cx="2825602" cy="816433"/>
          </a:xfrm>
          <a:prstGeom prst="wedgeRoundRectCallout">
            <a:avLst>
              <a:gd name="adj1" fmla="val 55688"/>
              <a:gd name="adj2" fmla="val -8858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Which </a:t>
            </a:r>
            <a:r>
              <a:rPr lang="en-GB" sz="1600" b="1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conjunction</a:t>
            </a:r>
            <a:r>
              <a:rPr lang="en-GB" sz="1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 will you use?</a:t>
            </a:r>
          </a:p>
        </p:txBody>
      </p:sp>
      <p:sp>
        <p:nvSpPr>
          <p:cNvPr id="29" name="Rounded Rectangular Callout 2"/>
          <p:cNvSpPr/>
          <p:nvPr/>
        </p:nvSpPr>
        <p:spPr>
          <a:xfrm>
            <a:off x="1437930" y="1331672"/>
            <a:ext cx="2757915" cy="690494"/>
          </a:xfrm>
          <a:prstGeom prst="wedgeRoundRectCallout">
            <a:avLst>
              <a:gd name="adj1" fmla="val -60386"/>
              <a:gd name="adj2" fmla="val -10222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Some </a:t>
            </a:r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other combinations 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will also work.</a:t>
            </a:r>
          </a:p>
        </p:txBody>
      </p:sp>
      <p:sp>
        <p:nvSpPr>
          <p:cNvPr id="30" name="Rounded Rectangular Callout 2"/>
          <p:cNvSpPr/>
          <p:nvPr/>
        </p:nvSpPr>
        <p:spPr>
          <a:xfrm>
            <a:off x="7850022" y="1364077"/>
            <a:ext cx="2825602" cy="816433"/>
          </a:xfrm>
          <a:prstGeom prst="wedgeRoundRectCallout">
            <a:avLst>
              <a:gd name="adj1" fmla="val 55688"/>
              <a:gd name="adj2" fmla="val -8858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Some combinations </a:t>
            </a:r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will not make sense</a:t>
            </a:r>
            <a:r>
              <a:rPr lang="en-GB" sz="1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6828E39-D3E9-0A4F-AC1A-FBE7EB6D16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332806" y="237176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808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1" dur="87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4.07407E-6 L -0.16341 -0.25556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77" y="-1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3.7037E-7 L 0.13555 -3.7037E-7 C 0.1961 -3.7037E-7 0.2711 -0.10995 0.2711 -0.19907 L 0.2711 -0.39768 " pathEditMode="relative" rAng="0" ptsTypes="AAAA">
                                      <p:cBhvr>
                                        <p:cTn id="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55" y="-19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85185E-6 L -0.17552 -0.07268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76" y="-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 -0.14282 L 0.0267 -0.14282 C 0.08347 -0.14282 0.15378 -0.20833 0.15378 -0.26065 L 0.15378 -0.37778 " pathEditMode="relative" rAng="0" ptsTypes="AAAA">
                                      <p:cBhvr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82" y="-1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3.7037E-7 L 0.18242 -3.7037E-7 C 0.26406 -3.7037E-7 0.3651 -0.05602 0.3651 -0.10093 L 0.3651 -0.20162 " pathEditMode="relative" rAng="0" ptsTypes="AAAA">
                                      <p:cBhvr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55" y="-1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1.85185E-6 L -0.18594 -0.25371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97" y="-1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1.85185E-6 L 0.17943 -1.85185E-6 C 0.2599 -1.85185E-6 0.35911 -0.04722 0.35911 -0.08518 L 0.35911 -0.16991 " pathEditMode="relative" rAng="0" ptsTypes="AAAA">
                                      <p:cBhvr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56" y="-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4.07407E-6 L -0.04088 -0.0456 " pathEditMode="relative" rAng="0" ptsTypes="AA">
                                      <p:cBhvr>
                                        <p:cTn id="1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4" y="-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/>
      <p:bldP spid="14" grpId="0" animBg="1"/>
      <p:bldP spid="11" grpId="0" animBg="1"/>
      <p:bldP spid="11" grpId="1" animBg="1"/>
      <p:bldP spid="15" grpId="0" animBg="1"/>
      <p:bldP spid="16" grpId="0" animBg="1"/>
      <p:bldP spid="16" grpId="1" animBg="1"/>
      <p:bldP spid="17" grpId="0" animBg="1"/>
      <p:bldP spid="18" grpId="0" animBg="1"/>
      <p:bldP spid="18" grpId="1" animBg="1"/>
      <p:bldP spid="19" grpId="0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807826" y="896573"/>
            <a:ext cx="105388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800" b="1" dirty="0">
                <a:solidFill>
                  <a:srgbClr val="0000FF"/>
                </a:solidFill>
              </a:rPr>
              <a:t>Does it matter which conjunction you choose?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606" y="903519"/>
            <a:ext cx="1479986" cy="186291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776761" y="2766438"/>
            <a:ext cx="23985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Malfoy grinned</a:t>
            </a:r>
            <a:endParaRPr lang="en-GB" sz="2800" dirty="0"/>
          </a:p>
        </p:txBody>
      </p:sp>
      <p:sp>
        <p:nvSpPr>
          <p:cNvPr id="5" name="Rectangle 4"/>
          <p:cNvSpPr/>
          <p:nvPr/>
        </p:nvSpPr>
        <p:spPr>
          <a:xfrm>
            <a:off x="6420451" y="2766438"/>
            <a:ext cx="35844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Gryffindor won the cup</a:t>
            </a:r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5189096" y="2806711"/>
            <a:ext cx="1217562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before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776761" y="3505692"/>
            <a:ext cx="23985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Malfoy grinned</a:t>
            </a:r>
            <a:endParaRPr lang="en-GB" sz="2800" dirty="0"/>
          </a:p>
        </p:txBody>
      </p:sp>
      <p:sp>
        <p:nvSpPr>
          <p:cNvPr id="19" name="Rectangle 18"/>
          <p:cNvSpPr/>
          <p:nvPr/>
        </p:nvSpPr>
        <p:spPr>
          <a:xfrm>
            <a:off x="6420451" y="3505692"/>
            <a:ext cx="35844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Gryffindor won the cup</a:t>
            </a:r>
            <a:endParaRPr lang="en-GB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5189096" y="3545965"/>
            <a:ext cx="1217562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until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776761" y="4285219"/>
            <a:ext cx="23985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Malfoy grinned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6420451" y="4285219"/>
            <a:ext cx="35844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Gryffindor won the cup</a:t>
            </a:r>
            <a:endParaRPr lang="en-GB" sz="2800" dirty="0"/>
          </a:p>
        </p:txBody>
      </p:sp>
      <p:sp>
        <p:nvSpPr>
          <p:cNvPr id="27" name="TextBox 26"/>
          <p:cNvSpPr txBox="1"/>
          <p:nvPr/>
        </p:nvSpPr>
        <p:spPr>
          <a:xfrm>
            <a:off x="5189096" y="4325492"/>
            <a:ext cx="1217562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after</a:t>
            </a:r>
          </a:p>
        </p:txBody>
      </p:sp>
      <p:sp>
        <p:nvSpPr>
          <p:cNvPr id="28" name="Rounded Rectangular Callout 2"/>
          <p:cNvSpPr/>
          <p:nvPr/>
        </p:nvSpPr>
        <p:spPr>
          <a:xfrm>
            <a:off x="8212672" y="5219898"/>
            <a:ext cx="2825602" cy="816433"/>
          </a:xfrm>
          <a:prstGeom prst="wedgeRoundRectCallout">
            <a:avLst>
              <a:gd name="adj1" fmla="val 55688"/>
              <a:gd name="adj2" fmla="val -8858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Do these all have the same </a:t>
            </a:r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meaning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?</a:t>
            </a:r>
            <a:endParaRPr lang="en-GB" sz="1600" dirty="0">
              <a:solidFill>
                <a:schemeClr val="accent5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6F582DE-8F5F-F14A-8A8F-2DE6F96EC7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71778" y="179797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98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256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5" grpId="0"/>
      <p:bldP spid="15" grpId="0" animBg="1"/>
      <p:bldP spid="16" grpId="0"/>
      <p:bldP spid="19" grpId="0"/>
      <p:bldP spid="24" grpId="0" animBg="1"/>
      <p:bldP spid="25" grpId="0"/>
      <p:bldP spid="26" grpId="0"/>
      <p:bldP spid="27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686221" y="3060458"/>
            <a:ext cx="4686044" cy="51077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400" dirty="0"/>
              <a:t>Harry </a:t>
            </a:r>
            <a:r>
              <a:rPr lang="en-GB" sz="2400" dirty="0">
                <a:ln w="0"/>
              </a:rPr>
              <a:t>looked around in amazement</a:t>
            </a:r>
            <a:endParaRPr lang="en-GB" sz="2400" dirty="0"/>
          </a:p>
        </p:txBody>
      </p:sp>
      <p:cxnSp>
        <p:nvCxnSpPr>
          <p:cNvPr id="35" name="Straight Arrow Connector 34"/>
          <p:cNvCxnSpPr/>
          <p:nvPr/>
        </p:nvCxnSpPr>
        <p:spPr>
          <a:xfrm>
            <a:off x="2380067" y="2711190"/>
            <a:ext cx="517972" cy="345684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1420410" y="2350388"/>
            <a:ext cx="1401342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FF"/>
                </a:solidFill>
              </a:rPr>
              <a:t>Main clause</a:t>
            </a:r>
            <a:endParaRPr lang="en-GB" dirty="0"/>
          </a:p>
        </p:txBody>
      </p:sp>
      <p:sp>
        <p:nvSpPr>
          <p:cNvPr id="37" name="Rectangle 36"/>
          <p:cNvSpPr/>
          <p:nvPr/>
        </p:nvSpPr>
        <p:spPr>
          <a:xfrm>
            <a:off x="8747572" y="2350388"/>
            <a:ext cx="2050026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FF"/>
                </a:solidFill>
              </a:rPr>
              <a:t>Subordinate clause</a:t>
            </a:r>
            <a:endParaRPr lang="en-GB" dirty="0"/>
          </a:p>
        </p:txBody>
      </p:sp>
      <p:cxnSp>
        <p:nvCxnSpPr>
          <p:cNvPr id="38" name="Straight Arrow Connector 37"/>
          <p:cNvCxnSpPr>
            <a:stCxn id="37" idx="2"/>
          </p:cNvCxnSpPr>
          <p:nvPr/>
        </p:nvCxnSpPr>
        <p:spPr>
          <a:xfrm flipH="1">
            <a:off x="9309730" y="2719720"/>
            <a:ext cx="462855" cy="340253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3029243" y="635520"/>
            <a:ext cx="6096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800" b="1" dirty="0">
                <a:solidFill>
                  <a:srgbClr val="0000FF"/>
                </a:solidFill>
              </a:rPr>
              <a:t>Order of Clauses</a:t>
            </a:r>
            <a:endParaRPr lang="en-GB" sz="2800" dirty="0">
              <a:solidFill>
                <a:srgbClr val="0000FF"/>
              </a:solidFill>
            </a:endParaRPr>
          </a:p>
          <a:p>
            <a:pPr algn="ctr"/>
            <a:r>
              <a:rPr lang="en-GB" sz="2400" dirty="0"/>
              <a:t>When we add an </a:t>
            </a:r>
            <a:r>
              <a:rPr lang="en-GB" sz="2400" b="1" dirty="0"/>
              <a:t>extra clause</a:t>
            </a:r>
            <a:r>
              <a:rPr lang="en-GB" sz="2400" dirty="0"/>
              <a:t>,</a:t>
            </a:r>
          </a:p>
          <a:p>
            <a:pPr algn="ctr"/>
            <a:r>
              <a:rPr lang="en-GB" sz="2400" dirty="0"/>
              <a:t>it </a:t>
            </a:r>
            <a:r>
              <a:rPr lang="en-GB" sz="2400" b="1" dirty="0"/>
              <a:t>adds information </a:t>
            </a:r>
            <a:r>
              <a:rPr lang="en-GB" sz="2400" dirty="0"/>
              <a:t>to the </a:t>
            </a:r>
            <a:r>
              <a:rPr lang="en-GB" sz="2400" dirty="0">
                <a:solidFill>
                  <a:srgbClr val="0000FF"/>
                </a:solidFill>
              </a:rPr>
              <a:t>main clause</a:t>
            </a:r>
            <a:r>
              <a:rPr lang="en-GB" sz="2400" dirty="0"/>
              <a:t>.</a:t>
            </a:r>
          </a:p>
        </p:txBody>
      </p:sp>
      <p:sp>
        <p:nvSpPr>
          <p:cNvPr id="41" name="Rounded Rectangular Callout 2"/>
          <p:cNvSpPr/>
          <p:nvPr/>
        </p:nvSpPr>
        <p:spPr>
          <a:xfrm>
            <a:off x="9772585" y="253324"/>
            <a:ext cx="2174676" cy="1069782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Has this changed the </a:t>
            </a:r>
            <a:r>
              <a:rPr lang="en-GB" b="1" dirty="0">
                <a:solidFill>
                  <a:schemeClr val="tx1"/>
                </a:solidFill>
              </a:rPr>
              <a:t>impact</a:t>
            </a:r>
            <a:r>
              <a:rPr lang="en-GB" dirty="0">
                <a:solidFill>
                  <a:schemeClr val="tx1"/>
                </a:solidFill>
              </a:rPr>
              <a:t> of the sentence? How?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5372265" y="3060458"/>
            <a:ext cx="5824844" cy="510778"/>
            <a:chOff x="5372265" y="3060458"/>
            <a:chExt cx="5824844" cy="510778"/>
          </a:xfrm>
        </p:grpSpPr>
        <p:sp>
          <p:nvSpPr>
            <p:cNvPr id="34" name="Rectangle: Rounded Corners 33"/>
            <p:cNvSpPr/>
            <p:nvPr/>
          </p:nvSpPr>
          <p:spPr>
            <a:xfrm>
              <a:off x="6576518" y="3060458"/>
              <a:ext cx="4620591" cy="510778"/>
            </a:xfrm>
            <a:prstGeom prst="roundRect">
              <a:avLst/>
            </a:prstGeom>
            <a:solidFill>
              <a:srgbClr val="FFABFF"/>
            </a:solidFill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GB" sz="2400" dirty="0"/>
                <a:t>they </a:t>
              </a:r>
              <a:r>
                <a:rPr lang="en-GB" sz="2400" dirty="0">
                  <a:ln w="0"/>
                </a:rPr>
                <a:t>stepped through the archway</a:t>
              </a:r>
              <a:endParaRPr lang="en-GB" sz="2400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372265" y="3060458"/>
              <a:ext cx="1204253" cy="51077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0000FF"/>
                  </a:solidFill>
                </a:rPr>
                <a:t>when</a:t>
              </a:r>
              <a:endParaRPr lang="en-GB" sz="2000" b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2228704" y="4966676"/>
            <a:ext cx="769707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The </a:t>
            </a:r>
            <a:r>
              <a:rPr lang="en-GB" sz="2400" dirty="0">
                <a:solidFill>
                  <a:srgbClr val="0000FF"/>
                </a:solidFill>
              </a:rPr>
              <a:t>main clause </a:t>
            </a:r>
            <a:r>
              <a:rPr lang="en-GB" sz="2400" dirty="0"/>
              <a:t>can go at the </a:t>
            </a:r>
            <a:r>
              <a:rPr lang="en-GB" sz="2400" b="1" dirty="0"/>
              <a:t>beginning</a:t>
            </a:r>
            <a:r>
              <a:rPr lang="en-GB" sz="2400" dirty="0"/>
              <a:t> of the sentence…</a:t>
            </a:r>
          </a:p>
          <a:p>
            <a:pPr algn="ctr"/>
            <a:r>
              <a:rPr lang="en-GB" sz="2400" dirty="0"/>
              <a:t>or go at the </a:t>
            </a:r>
            <a:r>
              <a:rPr lang="en-GB" sz="2400" b="1" dirty="0"/>
              <a:t>end</a:t>
            </a:r>
            <a:r>
              <a:rPr lang="en-GB" sz="2400" dirty="0"/>
              <a:t> of it.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 flipH="1">
            <a:off x="9859111" y="2718546"/>
            <a:ext cx="496802" cy="268353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9396256" y="2357744"/>
            <a:ext cx="1401342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FF"/>
                </a:solidFill>
              </a:rPr>
              <a:t>Main clause</a:t>
            </a:r>
            <a:endParaRPr lang="en-GB" dirty="0"/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2443723" y="2636429"/>
            <a:ext cx="517972" cy="345684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1484066" y="2275627"/>
            <a:ext cx="200729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FF"/>
                </a:solidFill>
              </a:rPr>
              <a:t>Subordinate clause</a:t>
            </a:r>
            <a:endParaRPr lang="en-GB" dirty="0"/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D6F2E63-91F8-8B43-A7F7-754C2D2A17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80515" y="500011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350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37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81481E-6 L 0.47864 -0.00902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32" y="-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4.81481E-6 L -0.38451 -0.00902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32" y="-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5" grpId="0" animBg="1"/>
      <p:bldP spid="25" grpId="1" animBg="1"/>
      <p:bldP spid="36" grpId="0" animBg="1"/>
      <p:bldP spid="36" grpId="1" animBg="1"/>
      <p:bldP spid="37" grpId="0" animBg="1"/>
      <p:bldP spid="37" grpId="1" animBg="1"/>
      <p:bldP spid="41" grpId="0" animBg="1"/>
      <p:bldP spid="5" grpId="0" build="p"/>
      <p:bldP spid="26" grpId="0" animBg="1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251881" y="733131"/>
            <a:ext cx="9650722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800" b="1" dirty="0">
                <a:solidFill>
                  <a:srgbClr val="0000FF"/>
                </a:solidFill>
              </a:rPr>
              <a:t>Order of Clauses – When to use a Comma</a:t>
            </a:r>
            <a:endParaRPr lang="en-GB" sz="2800" dirty="0">
              <a:solidFill>
                <a:srgbClr val="0000FF"/>
              </a:solidFill>
            </a:endParaRPr>
          </a:p>
          <a:p>
            <a:pPr algn="ctr"/>
            <a:r>
              <a:rPr lang="en-GB" sz="2400" dirty="0"/>
              <a:t>If you add a clause </a:t>
            </a:r>
            <a:r>
              <a:rPr lang="en-GB" sz="2400" b="1" dirty="0"/>
              <a:t>after a main clause</a:t>
            </a:r>
            <a:r>
              <a:rPr lang="en-GB" sz="2400" dirty="0"/>
              <a:t>, you don’t usually need a comma.</a:t>
            </a:r>
          </a:p>
          <a:p>
            <a:pPr algn="ctr"/>
            <a:r>
              <a:rPr lang="en-GB" sz="2400" dirty="0"/>
              <a:t>If the </a:t>
            </a:r>
            <a:r>
              <a:rPr lang="en-GB" sz="2400" b="1" dirty="0"/>
              <a:t>added clause (subordinate) is first</a:t>
            </a:r>
            <a:r>
              <a:rPr lang="en-GB" sz="2400" dirty="0"/>
              <a:t>, separate it with a </a:t>
            </a:r>
            <a:r>
              <a:rPr lang="en-GB" sz="2400" b="1" dirty="0"/>
              <a:t>comma</a:t>
            </a:r>
            <a:r>
              <a:rPr lang="en-GB" sz="2400" dirty="0"/>
              <a:t>.</a:t>
            </a:r>
          </a:p>
        </p:txBody>
      </p:sp>
      <p:sp>
        <p:nvSpPr>
          <p:cNvPr id="41" name="Rounded Rectangular Callout 2"/>
          <p:cNvSpPr/>
          <p:nvPr/>
        </p:nvSpPr>
        <p:spPr>
          <a:xfrm>
            <a:off x="9230805" y="4649882"/>
            <a:ext cx="2174676" cy="1332913"/>
          </a:xfrm>
          <a:prstGeom prst="wedgeRoundRectCallout">
            <a:avLst>
              <a:gd name="adj1" fmla="val 49015"/>
              <a:gd name="adj2" fmla="val 65494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</a:t>
            </a:r>
            <a:r>
              <a:rPr lang="en-GB" b="1" dirty="0">
                <a:solidFill>
                  <a:schemeClr val="tx1"/>
                </a:solidFill>
              </a:rPr>
              <a:t>comma</a:t>
            </a:r>
            <a:r>
              <a:rPr lang="en-GB" dirty="0">
                <a:solidFill>
                  <a:schemeClr val="tx1"/>
                </a:solidFill>
              </a:rPr>
              <a:t> tells your reader or listener that the main bit is coming.</a:t>
            </a: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810604" y="3279174"/>
            <a:ext cx="37445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</a:rPr>
              <a:t>Harry’s broomstick snapped</a:t>
            </a:r>
            <a:r>
              <a:rPr lang="en-GB" sz="2400" dirty="0"/>
              <a:t>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810604" y="3763555"/>
            <a:ext cx="71491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</a:rPr>
              <a:t>Harry’s broomstick snapped </a:t>
            </a:r>
            <a:r>
              <a:rPr lang="en-GB" sz="2400" b="1" dirty="0">
                <a:solidFill>
                  <a:srgbClr val="FF0000"/>
                </a:solidFill>
              </a:rPr>
              <a:t>as</a:t>
            </a:r>
            <a:r>
              <a:rPr lang="en-GB" sz="2400" dirty="0">
                <a:solidFill>
                  <a:srgbClr val="FF0000"/>
                </a:solidFill>
              </a:rPr>
              <a:t> he crashed into the tree</a:t>
            </a:r>
            <a:r>
              <a:rPr lang="en-GB" sz="2400" dirty="0"/>
              <a:t>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10603" y="4188217"/>
            <a:ext cx="7259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</a:rPr>
              <a:t>As</a:t>
            </a:r>
            <a:r>
              <a:rPr lang="en-GB" sz="2400" dirty="0">
                <a:solidFill>
                  <a:srgbClr val="FF0000"/>
                </a:solidFill>
              </a:rPr>
              <a:t> he crashed into the tree</a:t>
            </a:r>
            <a:r>
              <a:rPr lang="en-GB" sz="2400" dirty="0"/>
              <a:t>, </a:t>
            </a:r>
            <a:r>
              <a:rPr lang="en-GB" sz="2400" dirty="0">
                <a:solidFill>
                  <a:srgbClr val="0000FF"/>
                </a:solidFill>
              </a:rPr>
              <a:t>Harry’s broomstick snapped</a:t>
            </a:r>
            <a:r>
              <a:rPr lang="en-GB" sz="2400" dirty="0"/>
              <a:t>.</a:t>
            </a:r>
          </a:p>
        </p:txBody>
      </p:sp>
      <p:sp>
        <p:nvSpPr>
          <p:cNvPr id="21" name="Rounded Rectangular Callout 2"/>
          <p:cNvSpPr/>
          <p:nvPr/>
        </p:nvSpPr>
        <p:spPr>
          <a:xfrm>
            <a:off x="9230805" y="2734925"/>
            <a:ext cx="2174676" cy="1310778"/>
          </a:xfrm>
          <a:prstGeom prst="wedgeRoundRectCallout">
            <a:avLst>
              <a:gd name="adj1" fmla="val 48337"/>
              <a:gd name="adj2" fmla="val 69659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</a:t>
            </a:r>
            <a:r>
              <a:rPr lang="en-GB" b="1" dirty="0">
                <a:solidFill>
                  <a:schemeClr val="tx1"/>
                </a:solidFill>
              </a:rPr>
              <a:t>comma</a:t>
            </a:r>
            <a:r>
              <a:rPr lang="en-GB" dirty="0">
                <a:solidFill>
                  <a:schemeClr val="tx1"/>
                </a:solidFill>
              </a:rPr>
              <a:t> tells you to say the first clause </a:t>
            </a:r>
            <a:r>
              <a:rPr lang="en-GB" i="1" dirty="0">
                <a:solidFill>
                  <a:schemeClr val="tx1"/>
                </a:solidFill>
              </a:rPr>
              <a:t>differently</a:t>
            </a:r>
            <a:r>
              <a:rPr lang="en-GB" dirty="0">
                <a:solidFill>
                  <a:schemeClr val="tx1"/>
                </a:solidFill>
              </a:rPr>
              <a:t>. Try it.</a:t>
            </a:r>
            <a:endParaRPr lang="en-GB" dirty="0"/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18B291B-0F0B-B746-A233-9DA567AB11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1563" y="4948054"/>
            <a:ext cx="812800" cy="812800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60EF5CF-4C12-754C-98BD-CE59E7537DF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276479" y="492319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788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33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01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1" grpId="0" animBg="1"/>
      <p:bldP spid="18" grpId="0"/>
      <p:bldP spid="19" grpId="0"/>
      <p:bldP spid="20" grpId="0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707930" y="577461"/>
            <a:ext cx="9650722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2800" b="1" dirty="0">
                <a:solidFill>
                  <a:srgbClr val="0000FF"/>
                </a:solidFill>
              </a:rPr>
              <a:t>Order of Clauses – When to use a Comma</a:t>
            </a:r>
          </a:p>
          <a:p>
            <a:pPr>
              <a:spcAft>
                <a:spcPts val="600"/>
              </a:spcAft>
            </a:pPr>
            <a:r>
              <a:rPr lang="en-GB" sz="2400" dirty="0"/>
              <a:t>Read these sentences. Which clauses need a comma?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07930" y="1555143"/>
            <a:ext cx="8643328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Harry’s broomstick snapped where it struck the branch.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class cheered when they heard the lesson was cancelled.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Because he was nervous Ron’s hands trembled.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Before she sneaked out of the dormitory Hermione listened carefully. 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Where it struck the branch Harry’s broomstick snapped.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When they heard the lesson was cancelled the class cheered.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Ron’s hands trembled because he was nervous.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Hermione listened carefully before she sneaked out of the dormitory</a:t>
            </a:r>
            <a:r>
              <a:rPr lang="en-GB" sz="2400" dirty="0">
                <a:latin typeface="+mj-lt"/>
              </a:rPr>
              <a:t>.</a:t>
            </a:r>
          </a:p>
        </p:txBody>
      </p:sp>
      <p:sp>
        <p:nvSpPr>
          <p:cNvPr id="10" name="Rounded Rectangular Callout 2"/>
          <p:cNvSpPr/>
          <p:nvPr/>
        </p:nvSpPr>
        <p:spPr>
          <a:xfrm>
            <a:off x="10358652" y="577461"/>
            <a:ext cx="1087338" cy="543416"/>
          </a:xfrm>
          <a:prstGeom prst="wedgeRoundRectCallout">
            <a:avLst>
              <a:gd name="adj1" fmla="val 48337"/>
              <a:gd name="adj2" fmla="val 69659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Answers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8912" y="2875934"/>
            <a:ext cx="2639137" cy="3321991"/>
          </a:xfrm>
          <a:prstGeom prst="rect">
            <a:avLst/>
          </a:prstGeom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E2BE7E3-EC7D-C941-B12A-DDB1406847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28480" y="156219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908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681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8" grpId="0" build="p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707930" y="577461"/>
            <a:ext cx="9650722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2800" b="1" dirty="0">
                <a:solidFill>
                  <a:srgbClr val="0000FF"/>
                </a:solidFill>
              </a:rPr>
              <a:t>Order of Clauses – When to use a Comma</a:t>
            </a:r>
          </a:p>
          <a:p>
            <a:pPr>
              <a:spcAft>
                <a:spcPts val="600"/>
              </a:spcAft>
            </a:pPr>
            <a:r>
              <a:rPr lang="en-GB" sz="2400" dirty="0"/>
              <a:t>Read these sentences. Which clauses need a comma?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07930" y="1555143"/>
            <a:ext cx="8717066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Harry’s broomstick snapped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where</a:t>
            </a:r>
            <a:r>
              <a:rPr lang="en-GB" sz="2400" i="1" dirty="0">
                <a:latin typeface="+mj-lt"/>
              </a:rPr>
              <a:t> it struck the branch.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class cheered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when</a:t>
            </a:r>
            <a:r>
              <a:rPr lang="en-GB" sz="2400" i="1" dirty="0">
                <a:latin typeface="+mj-lt"/>
              </a:rPr>
              <a:t> they heard the lesson was cancelled.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Because</a:t>
            </a:r>
            <a:r>
              <a:rPr lang="en-GB" sz="2400" i="1" dirty="0">
                <a:latin typeface="+mj-lt"/>
              </a:rPr>
              <a:t> he was nervous</a:t>
            </a:r>
            <a:r>
              <a:rPr lang="en-GB" sz="2400" b="1" i="1" dirty="0">
                <a:latin typeface="+mj-lt"/>
              </a:rPr>
              <a:t>,</a:t>
            </a:r>
            <a:r>
              <a:rPr lang="en-GB" sz="2400" i="1" dirty="0">
                <a:latin typeface="+mj-lt"/>
              </a:rPr>
              <a:t> Ron’s hands trembled.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Before</a:t>
            </a:r>
            <a:r>
              <a:rPr lang="en-GB" sz="2400" i="1" dirty="0">
                <a:latin typeface="+mj-lt"/>
              </a:rPr>
              <a:t> she sneaked out of the dormitory</a:t>
            </a:r>
            <a:r>
              <a:rPr lang="en-GB" sz="2400" b="1" i="1" dirty="0">
                <a:latin typeface="+mj-lt"/>
              </a:rPr>
              <a:t>,</a:t>
            </a:r>
            <a:r>
              <a:rPr lang="en-GB" sz="2400" i="1" dirty="0">
                <a:latin typeface="+mj-lt"/>
              </a:rPr>
              <a:t> Hermione listened carefully. 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Where</a:t>
            </a:r>
            <a:r>
              <a:rPr lang="en-GB" sz="2400" i="1" dirty="0">
                <a:latin typeface="+mj-lt"/>
              </a:rPr>
              <a:t> it struck the branch</a:t>
            </a:r>
            <a:r>
              <a:rPr lang="en-GB" sz="2400" b="1" i="1" dirty="0">
                <a:latin typeface="+mj-lt"/>
              </a:rPr>
              <a:t>, </a:t>
            </a:r>
            <a:r>
              <a:rPr lang="en-GB" sz="2400" i="1" dirty="0">
                <a:latin typeface="+mj-lt"/>
              </a:rPr>
              <a:t>Harry’s broomstick snapped.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When</a:t>
            </a:r>
            <a:r>
              <a:rPr lang="en-GB" sz="2400" i="1" dirty="0">
                <a:latin typeface="+mj-lt"/>
              </a:rPr>
              <a:t> they heard the lesson was cancelled</a:t>
            </a:r>
            <a:r>
              <a:rPr lang="en-GB" sz="2400" b="1" i="1" dirty="0">
                <a:latin typeface="+mj-lt"/>
              </a:rPr>
              <a:t>,</a:t>
            </a:r>
            <a:r>
              <a:rPr lang="en-GB" sz="2400" i="1" dirty="0">
                <a:latin typeface="+mj-lt"/>
              </a:rPr>
              <a:t> the class cheered.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Ron’s hands trembled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because</a:t>
            </a:r>
            <a:r>
              <a:rPr lang="en-GB" sz="2400" i="1" dirty="0">
                <a:latin typeface="+mj-lt"/>
              </a:rPr>
              <a:t> he was nervous.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Hermione listened carefully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before</a:t>
            </a:r>
            <a:r>
              <a:rPr lang="en-GB" sz="2400" i="1" dirty="0">
                <a:latin typeface="+mj-lt"/>
              </a:rPr>
              <a:t> she sneaked out of the dormitory</a:t>
            </a:r>
            <a:r>
              <a:rPr lang="en-GB" sz="2400" dirty="0">
                <a:latin typeface="+mj-lt"/>
              </a:rPr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8912" y="2875934"/>
            <a:ext cx="2639137" cy="3321991"/>
          </a:xfrm>
          <a:prstGeom prst="rect">
            <a:avLst/>
          </a:prstGeom>
        </p:spPr>
      </p:pic>
      <p:sp>
        <p:nvSpPr>
          <p:cNvPr id="10" name="Rounded Rectangular Callout 2"/>
          <p:cNvSpPr/>
          <p:nvPr/>
        </p:nvSpPr>
        <p:spPr>
          <a:xfrm>
            <a:off x="10358652" y="577461"/>
            <a:ext cx="1087338" cy="543416"/>
          </a:xfrm>
          <a:prstGeom prst="wedgeRoundRectCallout">
            <a:avLst>
              <a:gd name="adj1" fmla="val 48337"/>
              <a:gd name="adj2" fmla="val 69659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Answers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C5E46F9-9BE3-3C4F-86CE-32B55A4ECF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58652" y="157038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767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363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Explore 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>
                <a:hlinkClick r:id="rId3"/>
              </a:rPr>
              <a:t>/</a:t>
            </a:r>
            <a:r>
              <a:rPr lang="en-GB" dirty="0"/>
              <a:t> 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07957D5-E1F6-4BAB-8E43-B72E2923BC03}"/>
              </a:ext>
            </a:extLst>
          </p:cNvPr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1035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3832</TotalTime>
  <Words>748</Words>
  <Application>Microsoft Office PowerPoint</Application>
  <PresentationFormat>Widescreen</PresentationFormat>
  <Paragraphs>134</Paragraphs>
  <Slides>11</Slides>
  <Notes>10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Times New Roman</vt:lpstr>
      <vt:lpstr>Office Theme</vt:lpstr>
      <vt:lpstr> Clauses and Conjunctions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265</cp:revision>
  <dcterms:created xsi:type="dcterms:W3CDTF">2013-08-23T07:43:20Z</dcterms:created>
  <dcterms:modified xsi:type="dcterms:W3CDTF">2020-05-09T08:53:43Z</dcterms:modified>
</cp:coreProperties>
</file>