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68"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114" d="100"/>
          <a:sy n="114" d="100"/>
        </p:scale>
        <p:origin x="246"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DDA51639-B2D6-4652-B8C3-1B4C224A7BAF}" type="datetimeFigureOut">
              <a:rPr lang="en-US" dirty="0"/>
              <a:t>3/1/2021</a:t>
            </a:fld>
            <a:endParaRPr lang="en-US" dirty="0"/>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US" dirty="0"/>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4FAB73BC-B049-4115-A692-8D63A059BFB8}" type="slidenum">
              <a:rPr lang="en-US" dirty="0"/>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2FF5DD9-2C52-442D-92E2-8072C0C3D7CD}" type="datetimeFigureOut">
              <a:rPr lang="en-US" dirty="0"/>
              <a:t>3/1/2021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C44961B7-6B89-48AB-966F-622E2788EECC}" type="datetimeFigureOut">
              <a:rPr lang="en-US" dirty="0"/>
              <a:t>3/1/2021</a:t>
            </a:fld>
            <a:endParaRPr lang="en-US" dirty="0"/>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US" dirty="0"/>
          </a:p>
        </p:txBody>
      </p:sp>
      <p:sp>
        <p:nvSpPr>
          <p:cNvPr id="6" name="Slide Number Placeholder 5"/>
          <p:cNvSpPr>
            <a:spLocks noGrp="1"/>
          </p:cNvSpPr>
          <p:nvPr>
            <p:ph type="sldNum" sz="quarter" idx="12"/>
          </p:nvPr>
        </p:nvSpPr>
        <p:spPr>
          <a:xfrm>
            <a:off x="8604504" y="5211060"/>
            <a:ext cx="2112264" cy="228600"/>
          </a:xfrm>
        </p:spPr>
        <p:txBody>
          <a:bodyPr/>
          <a:lstStyle/>
          <a:p>
            <a:fld id="{4FAB73BC-B049-4115-A692-8D63A059BFB8}" type="slidenum">
              <a:rPr lang="en-US" dirty="0"/>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BD3D6FB-79CC-4683-A046-BBE785BA1BED}" type="datetimeFigureOut">
              <a:rPr lang="en-US" dirty="0"/>
              <a:t>3/1/2021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512B3E8-48F1-4B23-8498-D8A04A81EC9C}" type="datetimeFigureOut">
              <a:rPr lang="en-US" dirty="0"/>
              <a:t>3/1/2021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0B90D90-AA62-404D-A741-635B4370F9CB}" type="datetimeFigureOut">
              <a:rPr lang="en-US" dirty="0"/>
              <a:t>3/1/2021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7002E4-6836-46D1-9DBB-3C27C0DD3A89}" type="datetimeFigureOut">
              <a:rPr lang="en-US" dirty="0"/>
              <a:t>3/1/2021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1CF131DD-A141-4471-BCF9-C6073EDD7E20}" type="datetimeFigureOut">
              <a:rPr lang="en-US" dirty="0"/>
              <a:t>3/1/2021</a:t>
            </a:fld>
            <a:endParaRPr lang="en-US" dirty="0"/>
          </a:p>
        </p:txBody>
      </p:sp>
      <p:sp>
        <p:nvSpPr>
          <p:cNvPr id="9" name="Footer Placeholder 8"/>
          <p:cNvSpPr>
            <a:spLocks noGrp="1"/>
          </p:cNvSpPr>
          <p:nvPr>
            <p:ph type="ftr" sz="quarter" idx="11"/>
          </p:nvPr>
        </p:nvSpPr>
        <p:spPr/>
        <p:txBody>
          <a:bodyPr/>
          <a:lstStyle>
            <a:lvl1pPr algn="r">
              <a:defRPr/>
            </a:lvl1pPr>
          </a:lstStyle>
          <a:p>
            <a:endParaRPr lang="en-US" dirty="0"/>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4FAB73BC-B049-4115-A692-8D63A059BFB8}" type="slidenum">
              <a:rPr lang="en-US" dirty="0"/>
              <a:pPr/>
              <a:t>‹#›</a:t>
            </a:fld>
            <a:endParaRPr lang="en-US" dirty="0"/>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AB334A90-EB03-42F3-8859-2C2B2724C058}" type="datetimeFigureOut">
              <a:rPr lang="en-US" dirty="0"/>
              <a:t>3/1/2021</a:t>
            </a:fld>
            <a:endParaRPr lang="en-US" dirty="0"/>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US" dirty="0"/>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4FAB73BC-B049-4115-A692-8D63A059BFB8}" type="slidenum">
              <a:rPr lang="en-US" dirty="0"/>
              <a:pPr/>
              <a:t>‹#›</a:t>
            </a:fld>
            <a:endParaRPr lang="en-US" dirty="0"/>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11A6AA8-A04B-4104-9AE2-BD48D340E27F}" type="datetimeFigureOut">
              <a:rPr lang="en-US" dirty="0"/>
              <a:t>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4E0BF79-FAC6-4A96-8DE1-F7B82E2E1652}" type="datetimeFigureOut">
              <a:rPr lang="en-US" dirty="0"/>
              <a:t>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CBC48EC7-AF6A-48D3-8284-14BACBEBDD84}" type="datetimeFigureOut">
              <a:rPr lang="en-US" dirty="0"/>
              <a:t>3/1/2021</a:t>
            </a:fld>
            <a:endParaRPr lang="en-US" dirty="0"/>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hf sldNum="0" hdr="0" ftr="0" dt="0"/>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8.jpe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E1360B-352E-4498-9EDB-D0D3BA75F64F}"/>
              </a:ext>
            </a:extLst>
          </p:cNvPr>
          <p:cNvSpPr>
            <a:spLocks noGrp="1"/>
          </p:cNvSpPr>
          <p:nvPr>
            <p:ph type="ctrTitle"/>
          </p:nvPr>
        </p:nvSpPr>
        <p:spPr/>
        <p:txBody>
          <a:bodyPr/>
          <a:lstStyle/>
          <a:p>
            <a:r>
              <a:rPr lang="en-GB" sz="9600" dirty="0">
                <a:solidFill>
                  <a:schemeClr val="bg2">
                    <a:lumMod val="50000"/>
                  </a:schemeClr>
                </a:solidFill>
                <a:latin typeface="Arial" panose="020B0604020202020204" pitchFamily="34" charset="0"/>
                <a:cs typeface="Arial" panose="020B0604020202020204" pitchFamily="34" charset="0"/>
              </a:rPr>
              <a:t>PHSE</a:t>
            </a:r>
            <a:br>
              <a:rPr lang="en-GB" sz="4800" dirty="0">
                <a:latin typeface="Arial" panose="020B0604020202020204" pitchFamily="34" charset="0"/>
                <a:cs typeface="Arial" panose="020B0604020202020204" pitchFamily="34" charset="0"/>
              </a:rPr>
            </a:br>
            <a:endParaRPr lang="en-GB" sz="4800"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3354212-96A7-4962-BC24-4DF6B75B6FF1}"/>
              </a:ext>
            </a:extLst>
          </p:cNvPr>
          <p:cNvSpPr>
            <a:spLocks noGrp="1"/>
          </p:cNvSpPr>
          <p:nvPr>
            <p:ph type="subTitle" idx="1"/>
          </p:nvPr>
        </p:nvSpPr>
        <p:spPr>
          <a:xfrm>
            <a:off x="1562100" y="3689132"/>
            <a:ext cx="9070848" cy="1450132"/>
          </a:xfrm>
        </p:spPr>
        <p:txBody>
          <a:bodyPr>
            <a:normAutofit/>
          </a:bodyPr>
          <a:lstStyle/>
          <a:p>
            <a:r>
              <a:rPr lang="en-GB" sz="4800" dirty="0">
                <a:solidFill>
                  <a:schemeClr val="accent6">
                    <a:lumMod val="75000"/>
                  </a:schemeClr>
                </a:solidFill>
              </a:rPr>
              <a:t>Being fit and healthy!</a:t>
            </a:r>
          </a:p>
        </p:txBody>
      </p:sp>
    </p:spTree>
    <p:extLst>
      <p:ext uri="{BB962C8B-B14F-4D97-AF65-F5344CB8AC3E}">
        <p14:creationId xmlns:p14="http://schemas.microsoft.com/office/powerpoint/2010/main" val="5212256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5A593D-FF8F-4669-892F-6B8905F61A29}"/>
              </a:ext>
            </a:extLst>
          </p:cNvPr>
          <p:cNvSpPr>
            <a:spLocks noGrp="1"/>
          </p:cNvSpPr>
          <p:nvPr>
            <p:ph type="title"/>
          </p:nvPr>
        </p:nvSpPr>
        <p:spPr/>
        <p:txBody>
          <a:bodyPr>
            <a:normAutofit/>
          </a:bodyPr>
          <a:lstStyle/>
          <a:p>
            <a:r>
              <a:rPr lang="en-GB" sz="5400" b="1" dirty="0">
                <a:solidFill>
                  <a:schemeClr val="accent6">
                    <a:lumMod val="75000"/>
                  </a:schemeClr>
                </a:solidFill>
              </a:rPr>
              <a:t>Today we will:</a:t>
            </a:r>
          </a:p>
        </p:txBody>
      </p:sp>
      <p:sp>
        <p:nvSpPr>
          <p:cNvPr id="3" name="Content Placeholder 2">
            <a:extLst>
              <a:ext uri="{FF2B5EF4-FFF2-40B4-BE49-F238E27FC236}">
                <a16:creationId xmlns:a16="http://schemas.microsoft.com/office/drawing/2014/main" id="{90B8EF1D-B62A-4E2B-A890-D5CA76036B24}"/>
              </a:ext>
            </a:extLst>
          </p:cNvPr>
          <p:cNvSpPr>
            <a:spLocks noGrp="1"/>
          </p:cNvSpPr>
          <p:nvPr>
            <p:ph idx="1"/>
          </p:nvPr>
        </p:nvSpPr>
        <p:spPr/>
        <p:txBody>
          <a:bodyPr>
            <a:normAutofit/>
          </a:bodyPr>
          <a:lstStyle/>
          <a:p>
            <a:r>
              <a:rPr lang="en-GB" sz="3600" dirty="0"/>
              <a:t>know that the amount of calories, fat and sugar I put into my body will affect my health</a:t>
            </a:r>
          </a:p>
          <a:p>
            <a:r>
              <a:rPr lang="en-GB" sz="3600" b="1" dirty="0">
                <a:solidFill>
                  <a:schemeClr val="accent6">
                    <a:lumMod val="75000"/>
                  </a:schemeClr>
                </a:solidFill>
              </a:rPr>
              <a:t>Some words we will use today:</a:t>
            </a:r>
          </a:p>
          <a:p>
            <a:r>
              <a:rPr lang="en-GB" sz="3600" dirty="0"/>
              <a:t>Energy, Calories, Kilojoules, Labels, Sugar, Fat, Saturated Fat</a:t>
            </a:r>
          </a:p>
        </p:txBody>
      </p:sp>
    </p:spTree>
    <p:extLst>
      <p:ext uri="{BB962C8B-B14F-4D97-AF65-F5344CB8AC3E}">
        <p14:creationId xmlns:p14="http://schemas.microsoft.com/office/powerpoint/2010/main" val="16362187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711005C1-3116-47AD-8283-14502C5C8CE5}"/>
              </a:ext>
            </a:extLst>
          </p:cNvPr>
          <p:cNvGraphicFramePr>
            <a:graphicFrameLocks noGrp="1"/>
          </p:cNvGraphicFramePr>
          <p:nvPr>
            <p:ph idx="1"/>
            <p:extLst>
              <p:ext uri="{D42A27DB-BD31-4B8C-83A1-F6EECF244321}">
                <p14:modId xmlns:p14="http://schemas.microsoft.com/office/powerpoint/2010/main" val="3015725204"/>
              </p:ext>
            </p:extLst>
          </p:nvPr>
        </p:nvGraphicFramePr>
        <p:xfrm>
          <a:off x="1066800" y="2765589"/>
          <a:ext cx="10058400" cy="2827859"/>
        </p:xfrm>
        <a:graphic>
          <a:graphicData uri="http://schemas.openxmlformats.org/drawingml/2006/table">
            <a:tbl>
              <a:tblPr firstRow="1" bandRow="1">
                <a:tableStyleId>{5C22544A-7EE6-4342-B048-85BDC9FD1C3A}</a:tableStyleId>
              </a:tblPr>
              <a:tblGrid>
                <a:gridCol w="5029200">
                  <a:extLst>
                    <a:ext uri="{9D8B030D-6E8A-4147-A177-3AD203B41FA5}">
                      <a16:colId xmlns:a16="http://schemas.microsoft.com/office/drawing/2014/main" val="3235186235"/>
                    </a:ext>
                  </a:extLst>
                </a:gridCol>
                <a:gridCol w="5029200">
                  <a:extLst>
                    <a:ext uri="{9D8B030D-6E8A-4147-A177-3AD203B41FA5}">
                      <a16:colId xmlns:a16="http://schemas.microsoft.com/office/drawing/2014/main" val="3195823639"/>
                    </a:ext>
                  </a:extLst>
                </a:gridCol>
              </a:tblGrid>
              <a:tr h="655529">
                <a:tc>
                  <a:txBody>
                    <a:bodyPr/>
                    <a:lstStyle/>
                    <a:p>
                      <a:pPr algn="ctr"/>
                      <a:r>
                        <a:rPr lang="en-GB" sz="2800" dirty="0"/>
                        <a:t>Healthy Choice</a:t>
                      </a:r>
                    </a:p>
                  </a:txBody>
                  <a:tcPr/>
                </a:tc>
                <a:tc>
                  <a:txBody>
                    <a:bodyPr/>
                    <a:lstStyle/>
                    <a:p>
                      <a:pPr algn="ctr"/>
                      <a:r>
                        <a:rPr lang="en-GB" sz="2800" dirty="0"/>
                        <a:t>Less Healthy Choice </a:t>
                      </a:r>
                    </a:p>
                  </a:txBody>
                  <a:tcPr/>
                </a:tc>
                <a:extLst>
                  <a:ext uri="{0D108BD9-81ED-4DB2-BD59-A6C34878D82A}">
                    <a16:rowId xmlns:a16="http://schemas.microsoft.com/office/drawing/2014/main" val="355169216"/>
                  </a:ext>
                </a:extLst>
              </a:tr>
              <a:tr h="2172330">
                <a:tc>
                  <a:txBody>
                    <a:bodyPr/>
                    <a:lstStyle/>
                    <a:p>
                      <a:endParaRPr lang="en-GB" dirty="0"/>
                    </a:p>
                  </a:txBody>
                  <a:tcPr/>
                </a:tc>
                <a:tc>
                  <a:txBody>
                    <a:bodyPr/>
                    <a:lstStyle/>
                    <a:p>
                      <a:endParaRPr lang="en-GB" dirty="0"/>
                    </a:p>
                  </a:txBody>
                  <a:tcPr/>
                </a:tc>
                <a:extLst>
                  <a:ext uri="{0D108BD9-81ED-4DB2-BD59-A6C34878D82A}">
                    <a16:rowId xmlns:a16="http://schemas.microsoft.com/office/drawing/2014/main" val="2436466483"/>
                  </a:ext>
                </a:extLst>
              </a:tr>
            </a:tbl>
          </a:graphicData>
        </a:graphic>
      </p:graphicFrame>
      <p:pic>
        <p:nvPicPr>
          <p:cNvPr id="1026" name="Picture 2" descr="Classic Milk Chocolate Bar - Handmade – Choc Affair">
            <a:extLst>
              <a:ext uri="{FF2B5EF4-FFF2-40B4-BE49-F238E27FC236}">
                <a16:creationId xmlns:a16="http://schemas.microsoft.com/office/drawing/2014/main" id="{1F5855F4-E9F6-4998-84DD-596935C134B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1927" r="22316"/>
          <a:stretch/>
        </p:blipFill>
        <p:spPr bwMode="auto">
          <a:xfrm rot="19588969">
            <a:off x="669566" y="174779"/>
            <a:ext cx="1376424" cy="246864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omemade Chewy Granola Bars - Gluten Free Granola Bars">
            <a:extLst>
              <a:ext uri="{FF2B5EF4-FFF2-40B4-BE49-F238E27FC236}">
                <a16:creationId xmlns:a16="http://schemas.microsoft.com/office/drawing/2014/main" id="{715B0F69-AD73-4AE6-A3D5-2B6794AEF5B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24429" y="825062"/>
            <a:ext cx="1806137" cy="17143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Golden Acre 'Fat Free' Assorted Fruit Yoghurt [20x150g] - Bradleys">
            <a:extLst>
              <a:ext uri="{FF2B5EF4-FFF2-40B4-BE49-F238E27FC236}">
                <a16:creationId xmlns:a16="http://schemas.microsoft.com/office/drawing/2014/main" id="{C2FB3EA3-F77F-43E5-8725-DE7EEF5B701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9269" t="4436" r="25614" b="4438"/>
          <a:stretch/>
        </p:blipFill>
        <p:spPr bwMode="auto">
          <a:xfrm rot="20727853">
            <a:off x="4641026" y="368713"/>
            <a:ext cx="1806138" cy="179167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Muller Yoghurt High Resolution Stock Photography and Images - Alamy">
            <a:extLst>
              <a:ext uri="{FF2B5EF4-FFF2-40B4-BE49-F238E27FC236}">
                <a16:creationId xmlns:a16="http://schemas.microsoft.com/office/drawing/2014/main" id="{21D01FFF-C48F-4F71-AA3C-0BE684E8FD8B}"/>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0730" t="10344" r="9359" b="16552"/>
          <a:stretch/>
        </p:blipFill>
        <p:spPr bwMode="auto">
          <a:xfrm rot="713135">
            <a:off x="6478619" y="469010"/>
            <a:ext cx="1831567" cy="1791676"/>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omemade Bourbon Biscuit Recipe, Classic British Biscuits - Christina's  Cucina">
            <a:extLst>
              <a:ext uri="{FF2B5EF4-FFF2-40B4-BE49-F238E27FC236}">
                <a16:creationId xmlns:a16="http://schemas.microsoft.com/office/drawing/2014/main" id="{42EF3722-79CC-4FF6-90AE-EFD7DDD3281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653927" y="1264552"/>
            <a:ext cx="1896374" cy="1422281"/>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Kiwi - BBC Good Food">
            <a:extLst>
              <a:ext uri="{FF2B5EF4-FFF2-40B4-BE49-F238E27FC236}">
                <a16:creationId xmlns:a16="http://schemas.microsoft.com/office/drawing/2014/main" id="{113C1308-20BC-47BC-BDAB-17D539485E0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010609" y="286929"/>
            <a:ext cx="1902983" cy="142228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4A71B27-FB75-4424-BA4D-A03D6602E0A2}"/>
              </a:ext>
            </a:extLst>
          </p:cNvPr>
          <p:cNvSpPr txBox="1"/>
          <p:nvPr/>
        </p:nvSpPr>
        <p:spPr>
          <a:xfrm>
            <a:off x="693683" y="5806109"/>
            <a:ext cx="10830910" cy="584775"/>
          </a:xfrm>
          <a:prstGeom prst="rect">
            <a:avLst/>
          </a:prstGeom>
          <a:noFill/>
        </p:spPr>
        <p:txBody>
          <a:bodyPr wrap="square" rtlCol="0">
            <a:spAutoFit/>
          </a:bodyPr>
          <a:lstStyle/>
          <a:p>
            <a:pPr algn="ctr"/>
            <a:r>
              <a:rPr lang="en-GB" sz="3200" b="1" dirty="0">
                <a:solidFill>
                  <a:schemeClr val="accent6">
                    <a:lumMod val="75000"/>
                  </a:schemeClr>
                </a:solidFill>
              </a:rPr>
              <a:t>Can you sort the food into the correct column?</a:t>
            </a:r>
          </a:p>
        </p:txBody>
      </p:sp>
    </p:spTree>
    <p:extLst>
      <p:ext uri="{BB962C8B-B14F-4D97-AF65-F5344CB8AC3E}">
        <p14:creationId xmlns:p14="http://schemas.microsoft.com/office/powerpoint/2010/main" val="1621974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A848886-90A8-4435-8B4E-959FF2BC75DA}"/>
              </a:ext>
            </a:extLst>
          </p:cNvPr>
          <p:cNvPicPr>
            <a:picLocks noChangeAspect="1"/>
          </p:cNvPicPr>
          <p:nvPr/>
        </p:nvPicPr>
        <p:blipFill>
          <a:blip r:embed="rId2"/>
          <a:stretch>
            <a:fillRect/>
          </a:stretch>
        </p:blipFill>
        <p:spPr>
          <a:xfrm>
            <a:off x="7283670" y="4388387"/>
            <a:ext cx="4661832" cy="2236776"/>
          </a:xfrm>
          <a:prstGeom prst="rect">
            <a:avLst/>
          </a:prstGeom>
        </p:spPr>
      </p:pic>
      <p:sp>
        <p:nvSpPr>
          <p:cNvPr id="4" name="Rectangle 3">
            <a:extLst>
              <a:ext uri="{FF2B5EF4-FFF2-40B4-BE49-F238E27FC236}">
                <a16:creationId xmlns:a16="http://schemas.microsoft.com/office/drawing/2014/main" id="{2FDCCB27-E588-4438-ABB3-35853B841591}"/>
              </a:ext>
            </a:extLst>
          </p:cNvPr>
          <p:cNvSpPr/>
          <p:nvPr/>
        </p:nvSpPr>
        <p:spPr>
          <a:xfrm>
            <a:off x="793530" y="666755"/>
            <a:ext cx="9769365" cy="3970318"/>
          </a:xfrm>
          <a:prstGeom prst="rect">
            <a:avLst/>
          </a:prstGeom>
        </p:spPr>
        <p:txBody>
          <a:bodyPr wrap="square">
            <a:spAutoFit/>
          </a:bodyPr>
          <a:lstStyle/>
          <a:p>
            <a:r>
              <a:rPr lang="en-GB" sz="2800" b="1" dirty="0">
                <a:solidFill>
                  <a:schemeClr val="accent6">
                    <a:lumMod val="75000"/>
                  </a:schemeClr>
                </a:solidFill>
              </a:rPr>
              <a:t>Less healthy choices often contain more sugar, salt and saturated fat than the healthy choices. </a:t>
            </a:r>
          </a:p>
          <a:p>
            <a:r>
              <a:rPr lang="en-GB" sz="2800" dirty="0"/>
              <a:t>-Why do we need some sugar and fat in our diet?</a:t>
            </a:r>
          </a:p>
          <a:p>
            <a:endParaRPr lang="en-GB" sz="2800" dirty="0"/>
          </a:p>
          <a:p>
            <a:r>
              <a:rPr lang="en-GB" sz="2800" dirty="0"/>
              <a:t>-Would it be healthy if we didn’t eat any fat or sugar?</a:t>
            </a:r>
          </a:p>
          <a:p>
            <a:r>
              <a:rPr lang="en-GB" sz="2800" dirty="0"/>
              <a:t> </a:t>
            </a:r>
          </a:p>
          <a:p>
            <a:r>
              <a:rPr lang="en-GB" sz="2800" dirty="0"/>
              <a:t>-What could happen to the balance of the body if a person takes in too much sugar and saturated fat, but doesn’t do enough exercise to use it?</a:t>
            </a:r>
          </a:p>
        </p:txBody>
      </p:sp>
    </p:spTree>
    <p:extLst>
      <p:ext uri="{BB962C8B-B14F-4D97-AF65-F5344CB8AC3E}">
        <p14:creationId xmlns:p14="http://schemas.microsoft.com/office/powerpoint/2010/main" val="5601596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B0FA07-9C5A-4FC9-B085-E0D58622D887}"/>
              </a:ext>
            </a:extLst>
          </p:cNvPr>
          <p:cNvSpPr>
            <a:spLocks noGrp="1"/>
          </p:cNvSpPr>
          <p:nvPr>
            <p:ph type="title"/>
          </p:nvPr>
        </p:nvSpPr>
        <p:spPr>
          <a:xfrm>
            <a:off x="1066800" y="642594"/>
            <a:ext cx="10058400" cy="3015006"/>
          </a:xfrm>
        </p:spPr>
        <p:txBody>
          <a:bodyPr>
            <a:noAutofit/>
          </a:bodyPr>
          <a:lstStyle/>
          <a:p>
            <a:r>
              <a:rPr lang="en-GB" sz="2800" b="1" dirty="0">
                <a:solidFill>
                  <a:schemeClr val="accent6">
                    <a:lumMod val="75000"/>
                  </a:schemeClr>
                </a:solidFill>
              </a:rPr>
              <a:t>Our bodies need energy from food and drink but we have to make sure that we take in the right amounts so our bodies stay healthy and in balance. </a:t>
            </a:r>
            <a:br>
              <a:rPr lang="en-GB" sz="2800" b="1" dirty="0">
                <a:solidFill>
                  <a:schemeClr val="accent6">
                    <a:lumMod val="75000"/>
                  </a:schemeClr>
                </a:solidFill>
              </a:rPr>
            </a:br>
            <a:br>
              <a:rPr lang="en-GB" sz="2800" b="1" dirty="0">
                <a:solidFill>
                  <a:schemeClr val="accent6">
                    <a:lumMod val="75000"/>
                  </a:schemeClr>
                </a:solidFill>
              </a:rPr>
            </a:br>
            <a:r>
              <a:rPr lang="en-GB" sz="2800" b="1" dirty="0">
                <a:solidFill>
                  <a:schemeClr val="accent6">
                    <a:lumMod val="75000"/>
                  </a:schemeClr>
                </a:solidFill>
              </a:rPr>
              <a:t>Do you know what </a:t>
            </a:r>
            <a:r>
              <a:rPr lang="en-GB" sz="2800" b="1" i="1" u="sng" dirty="0">
                <a:solidFill>
                  <a:schemeClr val="accent6">
                    <a:lumMod val="75000"/>
                  </a:schemeClr>
                </a:solidFill>
              </a:rPr>
              <a:t>calories and/or kilojoule</a:t>
            </a:r>
            <a:r>
              <a:rPr lang="en-GB" sz="2800" b="1" dirty="0">
                <a:solidFill>
                  <a:schemeClr val="accent6">
                    <a:lumMod val="75000"/>
                  </a:schemeClr>
                </a:solidFill>
              </a:rPr>
              <a:t>s are? </a:t>
            </a:r>
            <a:br>
              <a:rPr lang="en-GB" sz="2800" b="1" dirty="0">
                <a:solidFill>
                  <a:schemeClr val="accent6">
                    <a:lumMod val="75000"/>
                  </a:schemeClr>
                </a:solidFill>
              </a:rPr>
            </a:br>
            <a:r>
              <a:rPr lang="en-GB" sz="2800" b="1" dirty="0">
                <a:solidFill>
                  <a:schemeClr val="accent6">
                    <a:lumMod val="75000"/>
                  </a:schemeClr>
                </a:solidFill>
              </a:rPr>
              <a:t>They show the amount of energy in foods, so foods with higher number of calories/ kilojoules have more energy.</a:t>
            </a:r>
          </a:p>
        </p:txBody>
      </p:sp>
      <p:pic>
        <p:nvPicPr>
          <p:cNvPr id="2050" name="Picture 2" descr="Food Labels,Food Label Printers,Food Label Printing System,Food Labelling  System">
            <a:extLst>
              <a:ext uri="{FF2B5EF4-FFF2-40B4-BE49-F238E27FC236}">
                <a16:creationId xmlns:a16="http://schemas.microsoft.com/office/drawing/2014/main" id="{52F74569-E517-41B2-BCF1-31F45BB74F6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65987" y="3657599"/>
            <a:ext cx="4684329" cy="2935953"/>
          </a:xfrm>
          <a:prstGeom prst="rect">
            <a:avLst/>
          </a:prstGeom>
          <a:noFill/>
          <a:extLst>
            <a:ext uri="{909E8E84-426E-40DD-AFC4-6F175D3DCCD1}">
              <a14:hiddenFill xmlns:a14="http://schemas.microsoft.com/office/drawing/2010/main">
                <a:solidFill>
                  <a:srgbClr val="FFFFFF"/>
                </a:solidFill>
              </a14:hiddenFill>
            </a:ext>
          </a:extLst>
        </p:spPr>
      </p:pic>
      <p:cxnSp>
        <p:nvCxnSpPr>
          <p:cNvPr id="5" name="Straight Arrow Connector 4">
            <a:extLst>
              <a:ext uri="{FF2B5EF4-FFF2-40B4-BE49-F238E27FC236}">
                <a16:creationId xmlns:a16="http://schemas.microsoft.com/office/drawing/2014/main" id="{032F1B35-57A3-48F5-A01B-5EE8AA0FC02C}"/>
              </a:ext>
            </a:extLst>
          </p:cNvPr>
          <p:cNvCxnSpPr/>
          <p:nvPr/>
        </p:nvCxnSpPr>
        <p:spPr>
          <a:xfrm flipH="1">
            <a:off x="7236372" y="3767959"/>
            <a:ext cx="2680138" cy="85133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782791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698CED-6347-4507-B59B-E48544D3CAC6}"/>
              </a:ext>
            </a:extLst>
          </p:cNvPr>
          <p:cNvSpPr>
            <a:spLocks noGrp="1"/>
          </p:cNvSpPr>
          <p:nvPr>
            <p:ph type="title"/>
          </p:nvPr>
        </p:nvSpPr>
        <p:spPr/>
        <p:txBody>
          <a:bodyPr>
            <a:normAutofit fontScale="90000"/>
          </a:bodyPr>
          <a:lstStyle/>
          <a:p>
            <a:pPr algn="ctr"/>
            <a:r>
              <a:rPr lang="en-GB" dirty="0">
                <a:solidFill>
                  <a:schemeClr val="accent6">
                    <a:lumMod val="75000"/>
                  </a:schemeClr>
                </a:solidFill>
              </a:rPr>
              <a:t>Food packaging should always have information about calories on it to help you make a healthier choice.</a:t>
            </a:r>
          </a:p>
        </p:txBody>
      </p:sp>
      <p:sp>
        <p:nvSpPr>
          <p:cNvPr id="3" name="Content Placeholder 2">
            <a:extLst>
              <a:ext uri="{FF2B5EF4-FFF2-40B4-BE49-F238E27FC236}">
                <a16:creationId xmlns:a16="http://schemas.microsoft.com/office/drawing/2014/main" id="{B19B604F-C1FF-43BA-8167-68A46FACAF01}"/>
              </a:ext>
            </a:extLst>
          </p:cNvPr>
          <p:cNvSpPr>
            <a:spLocks noGrp="1"/>
          </p:cNvSpPr>
          <p:nvPr>
            <p:ph idx="1"/>
          </p:nvPr>
        </p:nvSpPr>
        <p:spPr/>
        <p:txBody>
          <a:bodyPr>
            <a:normAutofit/>
          </a:bodyPr>
          <a:lstStyle/>
          <a:p>
            <a:r>
              <a:rPr lang="en-GB" sz="2400" dirty="0"/>
              <a:t>Look at these labels can you find how many calories there are in these foods?</a:t>
            </a:r>
          </a:p>
          <a:p>
            <a:r>
              <a:rPr lang="en-GB" sz="2400" b="1" u="sng" dirty="0"/>
              <a:t>Can you also see how much fat and sugar are in them?</a:t>
            </a:r>
          </a:p>
          <a:p>
            <a:r>
              <a:rPr lang="en-GB" sz="2400" dirty="0"/>
              <a:t>Can you find three examples of food labels like this in your cupboards at home?</a:t>
            </a:r>
          </a:p>
        </p:txBody>
      </p:sp>
      <p:pic>
        <p:nvPicPr>
          <p:cNvPr id="1026" name="Picture 2" descr="How to Read Food Labels Properly | Wise Living Magazine">
            <a:extLst>
              <a:ext uri="{FF2B5EF4-FFF2-40B4-BE49-F238E27FC236}">
                <a16:creationId xmlns:a16="http://schemas.microsoft.com/office/drawing/2014/main" id="{D157B508-86A3-4DF7-976F-D01B17FCAF5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41216"/>
          <a:stretch/>
        </p:blipFill>
        <p:spPr bwMode="auto">
          <a:xfrm>
            <a:off x="8388626" y="3872425"/>
            <a:ext cx="3326296" cy="257461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ainsbury boss calls for universal food labelling">
            <a:extLst>
              <a:ext uri="{FF2B5EF4-FFF2-40B4-BE49-F238E27FC236}">
                <a16:creationId xmlns:a16="http://schemas.microsoft.com/office/drawing/2014/main" id="{9B03A0D3-62F0-465C-A617-D5E9D2E7108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18993" y="4087816"/>
            <a:ext cx="4074836" cy="250381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ow to read food labels | Men's Health Forum">
            <a:extLst>
              <a:ext uri="{FF2B5EF4-FFF2-40B4-BE49-F238E27FC236}">
                <a16:creationId xmlns:a16="http://schemas.microsoft.com/office/drawing/2014/main" id="{94009E9F-088C-4184-8806-32AE087E516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66800" y="4350088"/>
            <a:ext cx="3227733" cy="19792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30851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52A34DC-8BF9-4292-BA54-4E5FBA7870F2}"/>
              </a:ext>
            </a:extLst>
          </p:cNvPr>
          <p:cNvSpPr/>
          <p:nvPr/>
        </p:nvSpPr>
        <p:spPr>
          <a:xfrm>
            <a:off x="556591" y="822960"/>
            <a:ext cx="10972800" cy="3170099"/>
          </a:xfrm>
          <a:prstGeom prst="rect">
            <a:avLst/>
          </a:prstGeom>
        </p:spPr>
        <p:txBody>
          <a:bodyPr wrap="square">
            <a:spAutoFit/>
          </a:bodyPr>
          <a:lstStyle/>
          <a:p>
            <a:r>
              <a:rPr lang="en-GB" sz="4000" b="1" dirty="0">
                <a:solidFill>
                  <a:schemeClr val="accent6">
                    <a:lumMod val="75000"/>
                  </a:schemeClr>
                </a:solidFill>
              </a:rPr>
              <a:t>Did you know?</a:t>
            </a:r>
          </a:p>
          <a:p>
            <a:endParaRPr lang="en-GB" sz="3200" dirty="0"/>
          </a:p>
          <a:p>
            <a:r>
              <a:rPr lang="en-GB" sz="3200" dirty="0"/>
              <a:t>Children your age should have no more than 24g of sugar/ 6 sugar cubes per day (this does not include natural sugars in foods such as milk, fruits and vegetables). </a:t>
            </a:r>
          </a:p>
        </p:txBody>
      </p:sp>
      <p:pic>
        <p:nvPicPr>
          <p:cNvPr id="2050" name="Picture 2" descr="Sugar cubes stock photo. Image of glucose, clipping, ingredient - 20415478">
            <a:extLst>
              <a:ext uri="{FF2B5EF4-FFF2-40B4-BE49-F238E27FC236}">
                <a16:creationId xmlns:a16="http://schemas.microsoft.com/office/drawing/2014/main" id="{76808B50-9E3B-4562-94C5-F623BF65BAC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4400" y="3377231"/>
            <a:ext cx="3305797" cy="3093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57214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0A528F-15C0-4A95-9CF9-D2E2B4A4181D}"/>
              </a:ext>
            </a:extLst>
          </p:cNvPr>
          <p:cNvSpPr>
            <a:spLocks noGrp="1"/>
          </p:cNvSpPr>
          <p:nvPr>
            <p:ph type="title"/>
          </p:nvPr>
        </p:nvSpPr>
        <p:spPr>
          <a:xfrm>
            <a:off x="655983" y="501526"/>
            <a:ext cx="10058400" cy="642867"/>
          </a:xfrm>
        </p:spPr>
        <p:txBody>
          <a:bodyPr>
            <a:normAutofit fontScale="90000"/>
          </a:bodyPr>
          <a:lstStyle/>
          <a:p>
            <a:r>
              <a:rPr lang="en-GB" b="1" dirty="0">
                <a:solidFill>
                  <a:schemeClr val="accent6">
                    <a:lumMod val="75000"/>
                  </a:schemeClr>
                </a:solidFill>
              </a:rPr>
              <a:t>How much sugar?</a:t>
            </a:r>
          </a:p>
        </p:txBody>
      </p:sp>
      <p:sp>
        <p:nvSpPr>
          <p:cNvPr id="3" name="Content Placeholder 2">
            <a:extLst>
              <a:ext uri="{FF2B5EF4-FFF2-40B4-BE49-F238E27FC236}">
                <a16:creationId xmlns:a16="http://schemas.microsoft.com/office/drawing/2014/main" id="{859498EA-894C-4920-B734-812B15D600C7}"/>
              </a:ext>
            </a:extLst>
          </p:cNvPr>
          <p:cNvSpPr>
            <a:spLocks noGrp="1"/>
          </p:cNvSpPr>
          <p:nvPr>
            <p:ph idx="1"/>
          </p:nvPr>
        </p:nvSpPr>
        <p:spPr>
          <a:xfrm>
            <a:off x="655983" y="1285461"/>
            <a:ext cx="10469217" cy="4749579"/>
          </a:xfrm>
        </p:spPr>
        <p:txBody>
          <a:bodyPr/>
          <a:lstStyle/>
          <a:p>
            <a:r>
              <a:rPr lang="en-GB" dirty="0"/>
              <a:t>Match the pictures to the correct sugar amount (answers on the next slide- please don’t cheat!).</a:t>
            </a:r>
          </a:p>
        </p:txBody>
      </p:sp>
      <p:pic>
        <p:nvPicPr>
          <p:cNvPr id="4" name="Picture 3">
            <a:extLst>
              <a:ext uri="{FF2B5EF4-FFF2-40B4-BE49-F238E27FC236}">
                <a16:creationId xmlns:a16="http://schemas.microsoft.com/office/drawing/2014/main" id="{F48714E3-1E11-4449-A961-7CDC4621D750}"/>
              </a:ext>
            </a:extLst>
          </p:cNvPr>
          <p:cNvPicPr>
            <a:picLocks noChangeAspect="1"/>
          </p:cNvPicPr>
          <p:nvPr/>
        </p:nvPicPr>
        <p:blipFill>
          <a:blip r:embed="rId2"/>
          <a:stretch>
            <a:fillRect/>
          </a:stretch>
        </p:blipFill>
        <p:spPr>
          <a:xfrm>
            <a:off x="860890" y="1965110"/>
            <a:ext cx="5029701" cy="3310766"/>
          </a:xfrm>
          <a:prstGeom prst="rect">
            <a:avLst/>
          </a:prstGeom>
        </p:spPr>
      </p:pic>
      <p:pic>
        <p:nvPicPr>
          <p:cNvPr id="5" name="Picture 4">
            <a:extLst>
              <a:ext uri="{FF2B5EF4-FFF2-40B4-BE49-F238E27FC236}">
                <a16:creationId xmlns:a16="http://schemas.microsoft.com/office/drawing/2014/main" id="{D74B6981-3CF9-47D4-AC69-C85332555C78}"/>
              </a:ext>
            </a:extLst>
          </p:cNvPr>
          <p:cNvPicPr>
            <a:picLocks noChangeAspect="1"/>
          </p:cNvPicPr>
          <p:nvPr/>
        </p:nvPicPr>
        <p:blipFill>
          <a:blip r:embed="rId3"/>
          <a:stretch>
            <a:fillRect/>
          </a:stretch>
        </p:blipFill>
        <p:spPr>
          <a:xfrm>
            <a:off x="860890" y="5208905"/>
            <a:ext cx="5029701" cy="1652269"/>
          </a:xfrm>
          <a:prstGeom prst="rect">
            <a:avLst/>
          </a:prstGeom>
        </p:spPr>
      </p:pic>
      <p:pic>
        <p:nvPicPr>
          <p:cNvPr id="6" name="Picture 5">
            <a:extLst>
              <a:ext uri="{FF2B5EF4-FFF2-40B4-BE49-F238E27FC236}">
                <a16:creationId xmlns:a16="http://schemas.microsoft.com/office/drawing/2014/main" id="{4DEF9F47-AEC8-4526-AEA8-FBAEC2701022}"/>
              </a:ext>
            </a:extLst>
          </p:cNvPr>
          <p:cNvPicPr>
            <a:picLocks noChangeAspect="1"/>
          </p:cNvPicPr>
          <p:nvPr/>
        </p:nvPicPr>
        <p:blipFill>
          <a:blip r:embed="rId4"/>
          <a:stretch>
            <a:fillRect/>
          </a:stretch>
        </p:blipFill>
        <p:spPr>
          <a:xfrm>
            <a:off x="5890591" y="2093805"/>
            <a:ext cx="2925089" cy="4320817"/>
          </a:xfrm>
          <a:prstGeom prst="rect">
            <a:avLst/>
          </a:prstGeom>
        </p:spPr>
      </p:pic>
      <p:pic>
        <p:nvPicPr>
          <p:cNvPr id="7" name="Picture 6">
            <a:extLst>
              <a:ext uri="{FF2B5EF4-FFF2-40B4-BE49-F238E27FC236}">
                <a16:creationId xmlns:a16="http://schemas.microsoft.com/office/drawing/2014/main" id="{2289EA52-4833-4B6A-8E3A-03913A800E05}"/>
              </a:ext>
            </a:extLst>
          </p:cNvPr>
          <p:cNvPicPr>
            <a:picLocks noChangeAspect="1"/>
          </p:cNvPicPr>
          <p:nvPr/>
        </p:nvPicPr>
        <p:blipFill>
          <a:blip r:embed="rId5"/>
          <a:stretch>
            <a:fillRect/>
          </a:stretch>
        </p:blipFill>
        <p:spPr>
          <a:xfrm>
            <a:off x="8815680" y="2408283"/>
            <a:ext cx="3062768" cy="3626756"/>
          </a:xfrm>
          <a:prstGeom prst="rect">
            <a:avLst/>
          </a:prstGeom>
        </p:spPr>
      </p:pic>
    </p:spTree>
    <p:extLst>
      <p:ext uri="{BB962C8B-B14F-4D97-AF65-F5344CB8AC3E}">
        <p14:creationId xmlns:p14="http://schemas.microsoft.com/office/powerpoint/2010/main" val="13361383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40A03C-E63E-4EC7-8827-5FA55A04CCF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85C9DA4-B741-4A33-B79C-C01B68F645BC}"/>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7AE48D6C-A598-4B12-90FD-41FF3F311277}"/>
              </a:ext>
            </a:extLst>
          </p:cNvPr>
          <p:cNvPicPr>
            <a:picLocks noChangeAspect="1"/>
          </p:cNvPicPr>
          <p:nvPr/>
        </p:nvPicPr>
        <p:blipFill>
          <a:blip r:embed="rId2"/>
          <a:stretch>
            <a:fillRect/>
          </a:stretch>
        </p:blipFill>
        <p:spPr>
          <a:xfrm>
            <a:off x="2117035" y="642594"/>
            <a:ext cx="7957930" cy="5535339"/>
          </a:xfrm>
          <a:prstGeom prst="rect">
            <a:avLst/>
          </a:prstGeom>
        </p:spPr>
      </p:pic>
    </p:spTree>
    <p:extLst>
      <p:ext uri="{BB962C8B-B14F-4D97-AF65-F5344CB8AC3E}">
        <p14:creationId xmlns:p14="http://schemas.microsoft.com/office/powerpoint/2010/main" val="24627616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docProps/app.xml><?xml version="1.0" encoding="utf-8"?>
<Properties xmlns="http://schemas.openxmlformats.org/officeDocument/2006/extended-properties" xmlns:vt="http://schemas.openxmlformats.org/officeDocument/2006/docPropsVTypes">
  <Template>TM03457510[[fn=Savon]]</Template>
  <TotalTime>66</TotalTime>
  <Words>331</Words>
  <Application>Microsoft Office PowerPoint</Application>
  <PresentationFormat>Widescreen</PresentationFormat>
  <Paragraphs>25</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Century Gothic</vt:lpstr>
      <vt:lpstr>Garamond</vt:lpstr>
      <vt:lpstr>Savon</vt:lpstr>
      <vt:lpstr>PHSE </vt:lpstr>
      <vt:lpstr>Today we will:</vt:lpstr>
      <vt:lpstr>PowerPoint Presentation</vt:lpstr>
      <vt:lpstr>PowerPoint Presentation</vt:lpstr>
      <vt:lpstr>Our bodies need energy from food and drink but we have to make sure that we take in the right amounts so our bodies stay healthy and in balance.   Do you know what calories and/or kilojoules are?  They show the amount of energy in foods, so foods with higher number of calories/ kilojoules have more energy.</vt:lpstr>
      <vt:lpstr>Food packaging should always have information about calories on it to help you make a healthier choice.</vt:lpstr>
      <vt:lpstr>PowerPoint Presentation</vt:lpstr>
      <vt:lpstr>How much sugar?</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PHSE</dc:title>
  <dc:creator>Sally Lukehurst</dc:creator>
  <cp:lastModifiedBy>Lucy Brazier</cp:lastModifiedBy>
  <cp:revision>12</cp:revision>
  <dcterms:created xsi:type="dcterms:W3CDTF">2021-02-25T11:20:13Z</dcterms:created>
  <dcterms:modified xsi:type="dcterms:W3CDTF">2021-03-01T09:42:54Z</dcterms:modified>
</cp:coreProperties>
</file>