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7" r:id="rId3"/>
    <p:sldId id="256" r:id="rId4"/>
    <p:sldId id="257" r:id="rId5"/>
    <p:sldId id="258" r:id="rId6"/>
    <p:sldId id="259" r:id="rId7"/>
    <p:sldId id="260" r:id="rId8"/>
    <p:sldId id="262" r:id="rId9"/>
    <p:sldId id="263" r:id="rId10"/>
    <p:sldId id="261" r:id="rId11"/>
    <p:sldId id="264"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66"/>
    <a:srgbClr val="99CCFF"/>
    <a:srgbClr val="FFFF00"/>
    <a:srgbClr val="B2B2B2"/>
    <a:srgbClr val="9999FF"/>
    <a:srgbClr val="CC9900"/>
    <a:srgbClr val="9966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4" d="100"/>
          <a:sy n="54" d="100"/>
        </p:scale>
        <p:origin x="-64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8878DA9-CE3D-40B4-BC42-50F6E24751CD}"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818737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8878DA9-CE3D-40B4-BC42-50F6E24751CD}"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3333770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878DA9-CE3D-40B4-BC42-50F6E24751CD}"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2852005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8878DA9-CE3D-40B4-BC42-50F6E24751CD}"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3250396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8878DA9-CE3D-40B4-BC42-50F6E24751CD}"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255035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8878DA9-CE3D-40B4-BC42-50F6E24751CD}"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3946772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878DA9-CE3D-40B4-BC42-50F6E24751CD}"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417265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878DA9-CE3D-40B4-BC42-50F6E24751CD}"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4142331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878DA9-CE3D-40B4-BC42-50F6E24751CD}"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2890175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8878DA9-CE3D-40B4-BC42-50F6E24751CD}"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1394185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8878DA9-CE3D-40B4-BC42-50F6E24751CD}"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BD91BD-1EAF-4E5E-A85C-909376783AD8}" type="slidenum">
              <a:rPr lang="en-GB" smtClean="0"/>
              <a:t>‹#›</a:t>
            </a:fld>
            <a:endParaRPr lang="en-GB"/>
          </a:p>
        </p:txBody>
      </p:sp>
    </p:spTree>
    <p:extLst>
      <p:ext uri="{BB962C8B-B14F-4D97-AF65-F5344CB8AC3E}">
        <p14:creationId xmlns:p14="http://schemas.microsoft.com/office/powerpoint/2010/main" val="35131472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19612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92265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991520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453520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185377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607007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274320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83603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074738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363072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52687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878DA9-CE3D-40B4-BC42-50F6E24751CD}" type="datetimeFigureOut">
              <a:rPr lang="en-GB" smtClean="0"/>
              <a:t>19/04/2020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BD91BD-1EAF-4E5E-A85C-909376783AD8}" type="slidenum">
              <a:rPr lang="en-GB" smtClean="0"/>
              <a:t>‹#›</a:t>
            </a:fld>
            <a:endParaRPr lang="en-GB"/>
          </a:p>
        </p:txBody>
      </p:sp>
    </p:spTree>
    <p:extLst>
      <p:ext uri="{BB962C8B-B14F-4D97-AF65-F5344CB8AC3E}">
        <p14:creationId xmlns:p14="http://schemas.microsoft.com/office/powerpoint/2010/main" val="3291104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768369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493239" y="1592796"/>
            <a:ext cx="3312284" cy="2392193"/>
          </a:xfrm>
          <a:prstGeom prst="rect">
            <a:avLst/>
          </a:prstGeom>
          <a:noFill/>
        </p:spPr>
        <p:txBody>
          <a:bodyPr wrap="square" rtlCol="0">
            <a:spAutoFit/>
          </a:bodyPr>
          <a:lstStyle/>
          <a:p>
            <a:pPr marL="0" indent="0" algn="ctr">
              <a:buNone/>
            </a:pPr>
            <a:r>
              <a:rPr lang="en-GB" sz="1500" b="1" dirty="0">
                <a:solidFill>
                  <a:srgbClr val="FF0000"/>
                </a:solidFill>
              </a:rPr>
              <a:t>Science - Year 3/4A Summer 1</a:t>
            </a:r>
          </a:p>
          <a:p>
            <a:pPr marL="0" indent="0" algn="ctr">
              <a:buNone/>
            </a:pPr>
            <a:endParaRPr lang="en-GB" sz="1350" dirty="0"/>
          </a:p>
          <a:p>
            <a:pPr marL="0" indent="0" algn="ctr">
              <a:buNone/>
            </a:pPr>
            <a:r>
              <a:rPr lang="en-GB" sz="1350" dirty="0"/>
              <a:t>States of Matter</a:t>
            </a:r>
          </a:p>
          <a:p>
            <a:pPr marL="0" indent="0" algn="ctr">
              <a:buNone/>
            </a:pPr>
            <a:r>
              <a:rPr lang="en-GB" b="1" dirty="0"/>
              <a:t>What’s the Matter</a:t>
            </a:r>
            <a:endParaRPr lang="en-GB" sz="1350" dirty="0"/>
          </a:p>
          <a:p>
            <a:pPr marL="0" indent="0" algn="ctr">
              <a:buNone/>
            </a:pPr>
            <a:endParaRPr lang="en-GB" sz="1350" dirty="0"/>
          </a:p>
          <a:p>
            <a:pPr marL="0" indent="0" algn="ctr">
              <a:buNone/>
            </a:pPr>
            <a:r>
              <a:rPr lang="en-GB" sz="1350" dirty="0"/>
              <a:t>Session 2</a:t>
            </a:r>
          </a:p>
          <a:p>
            <a:pPr marL="0" indent="0" algn="ctr">
              <a:buNone/>
            </a:pPr>
            <a:r>
              <a:rPr lang="en-GB" sz="1350" b="1" dirty="0"/>
              <a:t>Challenge  PowerPoint</a:t>
            </a:r>
          </a:p>
        </p:txBody>
      </p:sp>
      <p:sp>
        <p:nvSpPr>
          <p:cNvPr id="5" name="TextBox 4"/>
          <p:cNvSpPr txBox="1"/>
          <p:nvPr/>
        </p:nvSpPr>
        <p:spPr>
          <a:xfrm>
            <a:off x="3311905" y="6206148"/>
            <a:ext cx="5674951" cy="369332"/>
          </a:xfrm>
          <a:prstGeom prst="rect">
            <a:avLst/>
          </a:prstGeom>
          <a:noFill/>
        </p:spPr>
        <p:txBody>
          <a:bodyPr wrap="none" rtlCol="0">
            <a:spAutoFit/>
          </a:bodyPr>
          <a:lstStyle/>
          <a:p>
            <a:r>
              <a:rPr lang="en-GB" sz="900" dirty="0">
                <a:solidFill>
                  <a:prstClr val="black"/>
                </a:solidFill>
              </a:rPr>
              <a:t>© Original resource copyright Hamilton Trust, who give permission for it to be adapted as wished by individual users.</a:t>
            </a:r>
          </a:p>
          <a:p>
            <a:r>
              <a:rPr lang="en-GB" sz="900" dirty="0">
                <a:solidFill>
                  <a:prstClr val="black"/>
                </a:solidFill>
              </a:rPr>
              <a:t>We refer you to our warning, at the foot of the block overview, about links to other websites.</a:t>
            </a:r>
          </a:p>
        </p:txBody>
      </p:sp>
    </p:spTree>
    <p:extLst>
      <p:ext uri="{BB962C8B-B14F-4D97-AF65-F5344CB8AC3E}">
        <p14:creationId xmlns:p14="http://schemas.microsoft.com/office/powerpoint/2010/main" val="2604592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31561" y="1726551"/>
            <a:ext cx="1693998" cy="307777"/>
          </a:xfrm>
          <a:prstGeom prst="rect">
            <a:avLst/>
          </a:prstGeom>
          <a:noFill/>
        </p:spPr>
        <p:txBody>
          <a:bodyPr wrap="square" rtlCol="0">
            <a:spAutoFit/>
          </a:bodyPr>
          <a:lstStyle/>
          <a:p>
            <a:r>
              <a:rPr lang="en-GB" sz="1400" b="1" dirty="0"/>
              <a:t>Dartspring Museum</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8434" y="872708"/>
            <a:ext cx="1797124" cy="714045"/>
          </a:xfrm>
          <a:prstGeom prst="rect">
            <a:avLst/>
          </a:prstGeom>
        </p:spPr>
      </p:pic>
      <p:sp>
        <p:nvSpPr>
          <p:cNvPr id="7" name="TextBox 6"/>
          <p:cNvSpPr txBox="1"/>
          <p:nvPr/>
        </p:nvSpPr>
        <p:spPr>
          <a:xfrm>
            <a:off x="3180229" y="1406871"/>
            <a:ext cx="6387354" cy="1384995"/>
          </a:xfrm>
          <a:prstGeom prst="rect">
            <a:avLst/>
          </a:prstGeom>
          <a:noFill/>
        </p:spPr>
        <p:txBody>
          <a:bodyPr wrap="square" rtlCol="0">
            <a:spAutoFit/>
          </a:bodyPr>
          <a:lstStyle/>
          <a:p>
            <a:pPr algn="ctr"/>
            <a:r>
              <a:rPr lang="en-GB" sz="3600" dirty="0"/>
              <a:t>Challenge for Visitors on </a:t>
            </a:r>
          </a:p>
          <a:p>
            <a:pPr algn="ctr"/>
            <a:r>
              <a:rPr lang="en-GB" sz="4800" b="1" dirty="0"/>
              <a:t>Solids and Liquids</a:t>
            </a:r>
          </a:p>
        </p:txBody>
      </p:sp>
      <p:sp>
        <p:nvSpPr>
          <p:cNvPr id="8" name="TextBox 7"/>
          <p:cNvSpPr txBox="1"/>
          <p:nvPr/>
        </p:nvSpPr>
        <p:spPr>
          <a:xfrm>
            <a:off x="1358153" y="5257800"/>
            <a:ext cx="10031506" cy="369332"/>
          </a:xfrm>
          <a:prstGeom prst="rect">
            <a:avLst/>
          </a:prstGeom>
          <a:noFill/>
        </p:spPr>
        <p:txBody>
          <a:bodyPr wrap="square" rtlCol="0">
            <a:spAutoFit/>
          </a:bodyPr>
          <a:lstStyle/>
          <a:p>
            <a:r>
              <a:rPr lang="en-GB" dirty="0"/>
              <a:t>With grateful thanks to the children in class                       at                         for their help with this resource </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2442" y="1406871"/>
            <a:ext cx="2167217" cy="3250826"/>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862" y="2508250"/>
            <a:ext cx="2742079" cy="1828053"/>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01503" y="3007923"/>
            <a:ext cx="2317376" cy="1738032"/>
          </a:xfrm>
          <a:prstGeom prst="rect">
            <a:avLst/>
          </a:prstGeom>
        </p:spPr>
      </p:pic>
    </p:spTree>
    <p:extLst>
      <p:ext uri="{BB962C8B-B14F-4D97-AF65-F5344CB8AC3E}">
        <p14:creationId xmlns:p14="http://schemas.microsoft.com/office/powerpoint/2010/main" val="2090174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7114" y="2499490"/>
            <a:ext cx="3743886" cy="3468600"/>
          </a:xfrm>
          <a:prstGeom prst="rect">
            <a:avLst/>
          </a:prstGeom>
        </p:spPr>
      </p:pic>
      <p:sp>
        <p:nvSpPr>
          <p:cNvPr id="3" name="TextBox 2"/>
          <p:cNvSpPr txBox="1"/>
          <p:nvPr/>
        </p:nvSpPr>
        <p:spPr>
          <a:xfrm>
            <a:off x="1761565" y="844933"/>
            <a:ext cx="9130553" cy="1692771"/>
          </a:xfrm>
          <a:prstGeom prst="rect">
            <a:avLst/>
          </a:prstGeom>
          <a:noFill/>
        </p:spPr>
        <p:txBody>
          <a:bodyPr wrap="square" rtlCol="0">
            <a:spAutoFit/>
          </a:bodyPr>
          <a:lstStyle/>
          <a:p>
            <a:pPr algn="ctr"/>
            <a:r>
              <a:rPr lang="en-GB" sz="3600" b="1" dirty="0"/>
              <a:t>How well do you know your solids from your liquids?</a:t>
            </a:r>
          </a:p>
          <a:p>
            <a:endParaRPr lang="en-GB" sz="3200" dirty="0"/>
          </a:p>
        </p:txBody>
      </p:sp>
      <p:sp>
        <p:nvSpPr>
          <p:cNvPr id="4" name="TextBox 3"/>
          <p:cNvSpPr txBox="1"/>
          <p:nvPr/>
        </p:nvSpPr>
        <p:spPr>
          <a:xfrm>
            <a:off x="1761565" y="2056621"/>
            <a:ext cx="9533964" cy="1077218"/>
          </a:xfrm>
          <a:prstGeom prst="rect">
            <a:avLst/>
          </a:prstGeom>
          <a:noFill/>
        </p:spPr>
        <p:txBody>
          <a:bodyPr wrap="square" rtlCol="0">
            <a:spAutoFit/>
          </a:bodyPr>
          <a:lstStyle/>
          <a:p>
            <a:r>
              <a:rPr lang="en-GB" sz="3200" dirty="0"/>
              <a:t>Challenge yourself by taking part in this exciting puzzle! </a:t>
            </a:r>
          </a:p>
          <a:p>
            <a:endParaRPr lang="en-GB" sz="3200" dirty="0"/>
          </a:p>
        </p:txBody>
      </p:sp>
    </p:spTree>
    <p:extLst>
      <p:ext uri="{BB962C8B-B14F-4D97-AF65-F5344CB8AC3E}">
        <p14:creationId xmlns:p14="http://schemas.microsoft.com/office/powerpoint/2010/main" val="2045850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3610534" y="4208926"/>
            <a:ext cx="5567082" cy="874061"/>
            <a:chOff x="4336676" y="2810432"/>
            <a:chExt cx="5567082" cy="874061"/>
          </a:xfrm>
        </p:grpSpPr>
        <p:grpSp>
          <p:nvGrpSpPr>
            <p:cNvPr id="6" name="Group 5"/>
            <p:cNvGrpSpPr/>
            <p:nvPr/>
          </p:nvGrpSpPr>
          <p:grpSpPr>
            <a:xfrm>
              <a:off x="4336676" y="2810433"/>
              <a:ext cx="2783541" cy="874060"/>
              <a:chOff x="4800600" y="1936375"/>
              <a:chExt cx="2783541" cy="874060"/>
            </a:xfrm>
          </p:grpSpPr>
          <p:sp>
            <p:nvSpPr>
              <p:cNvPr id="3" name="Rectangle 2"/>
              <p:cNvSpPr/>
              <p:nvPr/>
            </p:nvSpPr>
            <p:spPr>
              <a:xfrm>
                <a:off x="4800600" y="1936376"/>
                <a:ext cx="927847" cy="874059"/>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656294" y="1936375"/>
                <a:ext cx="927847" cy="874059"/>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5728447" y="1936376"/>
                <a:ext cx="927847" cy="874059"/>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p:cNvGrpSpPr/>
            <p:nvPr/>
          </p:nvGrpSpPr>
          <p:grpSpPr>
            <a:xfrm>
              <a:off x="7120217" y="2810432"/>
              <a:ext cx="2783541" cy="874060"/>
              <a:chOff x="4800600" y="1936375"/>
              <a:chExt cx="2783541" cy="874060"/>
            </a:xfrm>
          </p:grpSpPr>
          <p:sp>
            <p:nvSpPr>
              <p:cNvPr id="8" name="Rectangle 7"/>
              <p:cNvSpPr/>
              <p:nvPr/>
            </p:nvSpPr>
            <p:spPr>
              <a:xfrm>
                <a:off x="4800600" y="1936376"/>
                <a:ext cx="927847" cy="874059"/>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6656294" y="1936375"/>
                <a:ext cx="927847" cy="874059"/>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5728447" y="1936376"/>
                <a:ext cx="927847" cy="874059"/>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1" name="TextBox 10"/>
          <p:cNvSpPr txBox="1"/>
          <p:nvPr/>
        </p:nvSpPr>
        <p:spPr>
          <a:xfrm>
            <a:off x="3899647" y="1075765"/>
            <a:ext cx="7100047" cy="2677656"/>
          </a:xfrm>
          <a:prstGeom prst="rect">
            <a:avLst/>
          </a:prstGeom>
          <a:noFill/>
        </p:spPr>
        <p:txBody>
          <a:bodyPr wrap="square" rtlCol="0">
            <a:spAutoFit/>
          </a:bodyPr>
          <a:lstStyle/>
          <a:p>
            <a:r>
              <a:rPr lang="en-GB" sz="2400" dirty="0"/>
              <a:t>All you need is:</a:t>
            </a:r>
          </a:p>
          <a:p>
            <a:endParaRPr lang="en-GB" sz="2400" dirty="0"/>
          </a:p>
          <a:p>
            <a:pPr marL="342900" indent="-342900">
              <a:buFont typeface="Arial" panose="020B0604020202020204" pitchFamily="34" charset="0"/>
              <a:buChar char="•"/>
            </a:pPr>
            <a:r>
              <a:rPr lang="en-GB" sz="2400" dirty="0"/>
              <a:t>A partner or a small group to work with </a:t>
            </a:r>
          </a:p>
          <a:p>
            <a:pPr marL="342900" indent="-342900">
              <a:buFont typeface="Arial" panose="020B0604020202020204" pitchFamily="34" charset="0"/>
              <a:buChar char="•"/>
            </a:pPr>
            <a:r>
              <a:rPr lang="en-GB" sz="2400" dirty="0"/>
              <a:t>A strip of paper with 6 squares on it (to share between you)</a:t>
            </a:r>
          </a:p>
          <a:p>
            <a:pPr marL="342900" indent="-342900">
              <a:buFont typeface="Arial" panose="020B0604020202020204" pitchFamily="34" charset="0"/>
              <a:buChar char="•"/>
            </a:pPr>
            <a:r>
              <a:rPr lang="en-GB" sz="2400" dirty="0"/>
              <a:t>Something to write with</a:t>
            </a:r>
          </a:p>
          <a:p>
            <a:pPr marL="342900" indent="-342900">
              <a:buFont typeface="Arial" panose="020B0604020202020204" pitchFamily="34" charset="0"/>
              <a:buChar char="•"/>
            </a:pPr>
            <a:endParaRPr lang="en-GB" sz="2400"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1857300" y="3141658"/>
            <a:ext cx="2405952" cy="2405952"/>
          </a:xfrm>
          <a:prstGeom prst="rect">
            <a:avLst/>
          </a:prstGeom>
        </p:spPr>
      </p:pic>
    </p:spTree>
    <p:extLst>
      <p:ext uri="{BB962C8B-B14F-4D97-AF65-F5344CB8AC3E}">
        <p14:creationId xmlns:p14="http://schemas.microsoft.com/office/powerpoint/2010/main" val="904653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7682" y="945022"/>
            <a:ext cx="10044953" cy="1216394"/>
          </a:xfrm>
          <a:prstGeom prst="rect">
            <a:avLst/>
          </a:prstGeom>
          <a:noFill/>
        </p:spPr>
        <p:txBody>
          <a:bodyPr wrap="square" rtlCol="0">
            <a:spAutoFit/>
          </a:bodyPr>
          <a:lstStyle/>
          <a:p>
            <a:pPr algn="ctr"/>
            <a:r>
              <a:rPr lang="en-GB" sz="2400" dirty="0"/>
              <a:t>On each slide you will see 3 or 4 pictures of either solids or liquids or statements about them. They will all be about the same state of matter except for one. Your job is to find the odd one out. </a:t>
            </a:r>
          </a:p>
        </p:txBody>
      </p:sp>
      <p:grpSp>
        <p:nvGrpSpPr>
          <p:cNvPr id="8" name="Group 7"/>
          <p:cNvGrpSpPr/>
          <p:nvPr/>
        </p:nvGrpSpPr>
        <p:grpSpPr>
          <a:xfrm>
            <a:off x="1453402" y="2269245"/>
            <a:ext cx="9699233" cy="2598589"/>
            <a:chOff x="1453402" y="2269245"/>
            <a:chExt cx="9699233" cy="2598589"/>
          </a:xfrm>
        </p:grpSpPr>
        <p:sp>
          <p:nvSpPr>
            <p:cNvPr id="3" name="TextBox 2"/>
            <p:cNvSpPr txBox="1"/>
            <p:nvPr/>
          </p:nvSpPr>
          <p:spPr>
            <a:xfrm>
              <a:off x="2815459" y="2269245"/>
              <a:ext cx="8337176" cy="400110"/>
            </a:xfrm>
            <a:prstGeom prst="rect">
              <a:avLst/>
            </a:prstGeom>
            <a:noFill/>
          </p:spPr>
          <p:txBody>
            <a:bodyPr wrap="square" rtlCol="0">
              <a:spAutoFit/>
            </a:bodyPr>
            <a:lstStyle/>
            <a:p>
              <a:r>
                <a:rPr lang="en-GB" sz="2000" dirty="0"/>
                <a:t>For example if you saw these, which would be the odd one out?</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53402" y="3507305"/>
              <a:ext cx="1983441" cy="1322294"/>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00176" y="3469071"/>
              <a:ext cx="2103925" cy="1398763"/>
            </a:xfrm>
            <a:prstGeom prst="rect">
              <a:avLst/>
            </a:prstGeom>
          </p:spPr>
        </p:pic>
        <p:sp>
          <p:nvSpPr>
            <p:cNvPr id="6" name="TextBox 5"/>
            <p:cNvSpPr txBox="1"/>
            <p:nvPr/>
          </p:nvSpPr>
          <p:spPr>
            <a:xfrm>
              <a:off x="9189364" y="3837316"/>
              <a:ext cx="1963271" cy="830997"/>
            </a:xfrm>
            <a:prstGeom prst="rect">
              <a:avLst/>
            </a:prstGeom>
            <a:solidFill>
              <a:srgbClr val="FFFF00"/>
            </a:solidFill>
          </p:spPr>
          <p:txBody>
            <a:bodyPr wrap="square" rtlCol="0">
              <a:spAutoFit/>
            </a:bodyPr>
            <a:lstStyle/>
            <a:p>
              <a:pPr algn="ctr"/>
              <a:r>
                <a:rPr lang="en-GB" sz="2400" b="1" dirty="0"/>
                <a:t>I can be picked up</a:t>
              </a: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84318" y="3676031"/>
              <a:ext cx="2041713" cy="1153568"/>
            </a:xfrm>
            <a:prstGeom prst="rect">
              <a:avLst/>
            </a:prstGeom>
          </p:spPr>
        </p:pic>
      </p:grpSp>
      <p:sp>
        <p:nvSpPr>
          <p:cNvPr id="9" name="Down Arrow 8"/>
          <p:cNvSpPr/>
          <p:nvPr/>
        </p:nvSpPr>
        <p:spPr>
          <a:xfrm rot="19367761">
            <a:off x="3722100" y="2918724"/>
            <a:ext cx="524435" cy="15146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167651" y="5088169"/>
            <a:ext cx="2554941" cy="523220"/>
          </a:xfrm>
          <a:prstGeom prst="rect">
            <a:avLst/>
          </a:prstGeom>
          <a:noFill/>
        </p:spPr>
        <p:txBody>
          <a:bodyPr wrap="square" rtlCol="0">
            <a:spAutoFit/>
          </a:bodyPr>
          <a:lstStyle/>
          <a:p>
            <a:r>
              <a:rPr lang="en-GB" sz="2800" b="1" dirty="0"/>
              <a:t>Why?</a:t>
            </a:r>
          </a:p>
        </p:txBody>
      </p:sp>
      <p:sp>
        <p:nvSpPr>
          <p:cNvPr id="11" name="TextBox 10"/>
          <p:cNvSpPr txBox="1"/>
          <p:nvPr/>
        </p:nvSpPr>
        <p:spPr>
          <a:xfrm>
            <a:off x="2380941" y="5149724"/>
            <a:ext cx="9206212" cy="400110"/>
          </a:xfrm>
          <a:prstGeom prst="rect">
            <a:avLst/>
          </a:prstGeom>
          <a:noFill/>
        </p:spPr>
        <p:txBody>
          <a:bodyPr wrap="square" rtlCol="0">
            <a:spAutoFit/>
          </a:bodyPr>
          <a:lstStyle/>
          <a:p>
            <a:r>
              <a:rPr lang="en-GB" sz="2000" dirty="0"/>
              <a:t>Because water is a liquid. The other 2 pictures show solids and solids can be picked up.</a:t>
            </a:r>
          </a:p>
        </p:txBody>
      </p:sp>
      <p:sp>
        <p:nvSpPr>
          <p:cNvPr id="12" name="TextBox 11"/>
          <p:cNvSpPr txBox="1"/>
          <p:nvPr/>
        </p:nvSpPr>
        <p:spPr>
          <a:xfrm>
            <a:off x="5257800" y="5753379"/>
            <a:ext cx="3822819" cy="461665"/>
          </a:xfrm>
          <a:prstGeom prst="rect">
            <a:avLst/>
          </a:prstGeom>
          <a:noFill/>
        </p:spPr>
        <p:txBody>
          <a:bodyPr wrap="square" rtlCol="0">
            <a:spAutoFit/>
          </a:bodyPr>
          <a:lstStyle/>
          <a:p>
            <a:r>
              <a:rPr lang="en-GB" sz="2400" b="1" dirty="0"/>
              <a:t>Let’s begin!</a:t>
            </a:r>
          </a:p>
        </p:txBody>
      </p:sp>
    </p:spTree>
    <p:extLst>
      <p:ext uri="{BB962C8B-B14F-4D97-AF65-F5344CB8AC3E}">
        <p14:creationId xmlns:p14="http://schemas.microsoft.com/office/powerpoint/2010/main" val="2514790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4330" y="1089212"/>
            <a:ext cx="8942294" cy="892552"/>
          </a:xfrm>
          <a:prstGeom prst="rect">
            <a:avLst/>
          </a:prstGeom>
          <a:noFill/>
        </p:spPr>
        <p:txBody>
          <a:bodyPr wrap="square" rtlCol="0">
            <a:spAutoFit/>
          </a:bodyPr>
          <a:lstStyle/>
          <a:p>
            <a:r>
              <a:rPr lang="en-GB" sz="2800" b="1" dirty="0"/>
              <a:t>Which is the odd one out?</a:t>
            </a:r>
          </a:p>
          <a:p>
            <a:r>
              <a:rPr lang="en-GB" sz="2400" dirty="0"/>
              <a:t>Agree in your group and write that letter in one of your squares.</a:t>
            </a:r>
          </a:p>
        </p:txBody>
      </p:sp>
      <p:sp>
        <p:nvSpPr>
          <p:cNvPr id="3" name="TextBox 2"/>
          <p:cNvSpPr txBox="1"/>
          <p:nvPr/>
        </p:nvSpPr>
        <p:spPr>
          <a:xfrm>
            <a:off x="6385091" y="3200548"/>
            <a:ext cx="2312894" cy="1200329"/>
          </a:xfrm>
          <a:prstGeom prst="rect">
            <a:avLst/>
          </a:prstGeom>
          <a:solidFill>
            <a:srgbClr val="99FF66"/>
          </a:solidFill>
        </p:spPr>
        <p:txBody>
          <a:bodyPr wrap="square" rtlCol="0">
            <a:spAutoFit/>
          </a:bodyPr>
          <a:lstStyle/>
          <a:p>
            <a:pPr algn="ctr"/>
            <a:r>
              <a:rPr lang="en-GB" sz="2400" dirty="0"/>
              <a:t>I take up the shape of the container I am in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45393" y="3107950"/>
            <a:ext cx="2312104" cy="1302594"/>
          </a:xfrm>
          <a:prstGeom prst="rect">
            <a:avLst/>
          </a:prstGeom>
        </p:spPr>
      </p:pic>
      <p:grpSp>
        <p:nvGrpSpPr>
          <p:cNvPr id="6" name="Group 5"/>
          <p:cNvGrpSpPr/>
          <p:nvPr/>
        </p:nvGrpSpPr>
        <p:grpSpPr>
          <a:xfrm>
            <a:off x="9302518" y="2977767"/>
            <a:ext cx="1650358" cy="1387523"/>
            <a:chOff x="6683913" y="4047565"/>
            <a:chExt cx="2300000" cy="1736574"/>
          </a:xfrm>
        </p:grpSpPr>
        <p:cxnSp>
          <p:nvCxnSpPr>
            <p:cNvPr id="7" name="Straight Connector 6"/>
            <p:cNvCxnSpPr/>
            <p:nvPr/>
          </p:nvCxnSpPr>
          <p:spPr>
            <a:xfrm>
              <a:off x="6683913" y="4047565"/>
              <a:ext cx="538526" cy="17156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207623" y="5763184"/>
              <a:ext cx="120420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8414263" y="4047565"/>
              <a:ext cx="569650" cy="17365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8162994" y="5228662"/>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507940" y="512668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7137166" y="5064494"/>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8321924" y="5322009"/>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7915835" y="551777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7736540" y="525331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7328645" y="546286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7581264" y="5520016"/>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167280" y="530990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8232535" y="493954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8011225" y="490295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7665453" y="4933949"/>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7910437" y="5086346"/>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8370859" y="510427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8076250" y="4673689"/>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8318929" y="4663323"/>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8220323" y="552898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7889253" y="479695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7491616" y="4784480"/>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7036863" y="484103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7338414" y="499753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8467163" y="479695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7716684" y="461756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7812740" y="543148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6984953" y="461756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7229082" y="4739240"/>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lowchart: Manual Operation 35"/>
            <p:cNvSpPr/>
            <p:nvPr/>
          </p:nvSpPr>
          <p:spPr>
            <a:xfrm>
              <a:off x="6838077" y="4622644"/>
              <a:ext cx="1936507" cy="1136840"/>
            </a:xfrm>
            <a:prstGeom prst="flowChartManualOperation">
              <a:avLst/>
            </a:prstGeom>
            <a:solidFill>
              <a:srgbClr val="BDD7EE">
                <a:alpha val="4313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7985386" y="4595642"/>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7451910" y="543148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8556810" y="462719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7393287" y="463531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TextBox 40"/>
          <p:cNvSpPr txBox="1"/>
          <p:nvPr/>
        </p:nvSpPr>
        <p:spPr>
          <a:xfrm>
            <a:off x="1218523" y="3221914"/>
            <a:ext cx="1922929" cy="1200329"/>
          </a:xfrm>
          <a:prstGeom prst="rect">
            <a:avLst/>
          </a:prstGeom>
          <a:solidFill>
            <a:srgbClr val="FFC000"/>
          </a:solidFill>
        </p:spPr>
        <p:txBody>
          <a:bodyPr wrap="square" rtlCol="0">
            <a:spAutoFit/>
          </a:bodyPr>
          <a:lstStyle/>
          <a:p>
            <a:pPr algn="ctr"/>
            <a:r>
              <a:rPr lang="en-GB" sz="2400" dirty="0"/>
              <a:t>I can be made into a pile or heap</a:t>
            </a:r>
          </a:p>
        </p:txBody>
      </p:sp>
      <p:sp>
        <p:nvSpPr>
          <p:cNvPr id="43" name="TextBox 42"/>
          <p:cNvSpPr txBox="1"/>
          <p:nvPr/>
        </p:nvSpPr>
        <p:spPr>
          <a:xfrm>
            <a:off x="1888224" y="2624927"/>
            <a:ext cx="578224" cy="523220"/>
          </a:xfrm>
          <a:prstGeom prst="rect">
            <a:avLst/>
          </a:prstGeom>
          <a:noFill/>
        </p:spPr>
        <p:txBody>
          <a:bodyPr wrap="square" rtlCol="0">
            <a:spAutoFit/>
          </a:bodyPr>
          <a:lstStyle/>
          <a:p>
            <a:r>
              <a:rPr lang="en-GB" sz="2800" b="1" dirty="0"/>
              <a:t>A</a:t>
            </a:r>
          </a:p>
        </p:txBody>
      </p:sp>
      <p:sp>
        <p:nvSpPr>
          <p:cNvPr id="44" name="TextBox 43"/>
          <p:cNvSpPr txBox="1"/>
          <p:nvPr/>
        </p:nvSpPr>
        <p:spPr>
          <a:xfrm>
            <a:off x="9549473" y="2532779"/>
            <a:ext cx="578224" cy="523220"/>
          </a:xfrm>
          <a:prstGeom prst="rect">
            <a:avLst/>
          </a:prstGeom>
          <a:noFill/>
        </p:spPr>
        <p:txBody>
          <a:bodyPr wrap="square" rtlCol="0">
            <a:spAutoFit/>
          </a:bodyPr>
          <a:lstStyle/>
          <a:p>
            <a:r>
              <a:rPr lang="en-GB" sz="2800" b="1" dirty="0"/>
              <a:t>D</a:t>
            </a:r>
          </a:p>
        </p:txBody>
      </p:sp>
      <p:sp>
        <p:nvSpPr>
          <p:cNvPr id="45" name="TextBox 44"/>
          <p:cNvSpPr txBox="1"/>
          <p:nvPr/>
        </p:nvSpPr>
        <p:spPr>
          <a:xfrm>
            <a:off x="7349233" y="2627678"/>
            <a:ext cx="578224" cy="523220"/>
          </a:xfrm>
          <a:prstGeom prst="rect">
            <a:avLst/>
          </a:prstGeom>
          <a:noFill/>
        </p:spPr>
        <p:txBody>
          <a:bodyPr wrap="square" rtlCol="0">
            <a:spAutoFit/>
          </a:bodyPr>
          <a:lstStyle/>
          <a:p>
            <a:r>
              <a:rPr lang="en-GB" sz="2800" b="1" dirty="0"/>
              <a:t>C</a:t>
            </a:r>
          </a:p>
        </p:txBody>
      </p:sp>
      <p:sp>
        <p:nvSpPr>
          <p:cNvPr id="46" name="TextBox 45"/>
          <p:cNvSpPr txBox="1"/>
          <p:nvPr/>
        </p:nvSpPr>
        <p:spPr>
          <a:xfrm>
            <a:off x="4669934" y="2624927"/>
            <a:ext cx="578224" cy="523220"/>
          </a:xfrm>
          <a:prstGeom prst="rect">
            <a:avLst/>
          </a:prstGeom>
          <a:noFill/>
        </p:spPr>
        <p:txBody>
          <a:bodyPr wrap="square" rtlCol="0">
            <a:spAutoFit/>
          </a:bodyPr>
          <a:lstStyle/>
          <a:p>
            <a:r>
              <a:rPr lang="en-GB" sz="2800" b="1" dirty="0"/>
              <a:t>B</a:t>
            </a:r>
          </a:p>
        </p:txBody>
      </p:sp>
      <p:sp>
        <p:nvSpPr>
          <p:cNvPr id="47" name="TextBox 46"/>
          <p:cNvSpPr txBox="1"/>
          <p:nvPr/>
        </p:nvSpPr>
        <p:spPr>
          <a:xfrm>
            <a:off x="8760842" y="4425932"/>
            <a:ext cx="2749259" cy="584775"/>
          </a:xfrm>
          <a:prstGeom prst="rect">
            <a:avLst/>
          </a:prstGeom>
          <a:noFill/>
        </p:spPr>
        <p:txBody>
          <a:bodyPr wrap="square" rtlCol="0">
            <a:spAutoFit/>
          </a:bodyPr>
          <a:lstStyle/>
          <a:p>
            <a:pPr algn="ctr"/>
            <a:r>
              <a:rPr lang="en-GB" sz="1600" dirty="0"/>
              <a:t>Diagram showing the arrangement of particles</a:t>
            </a:r>
          </a:p>
        </p:txBody>
      </p:sp>
    </p:spTree>
    <p:extLst>
      <p:ext uri="{BB962C8B-B14F-4D97-AF65-F5344CB8AC3E}">
        <p14:creationId xmlns:p14="http://schemas.microsoft.com/office/powerpoint/2010/main" val="2900506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573864" y="3748864"/>
            <a:ext cx="2057957" cy="662658"/>
            <a:chOff x="1953045" y="4186707"/>
            <a:chExt cx="2962734" cy="939982"/>
          </a:xfrm>
        </p:grpSpPr>
        <p:grpSp>
          <p:nvGrpSpPr>
            <p:cNvPr id="3" name="Group 2"/>
            <p:cNvGrpSpPr/>
            <p:nvPr/>
          </p:nvGrpSpPr>
          <p:grpSpPr>
            <a:xfrm>
              <a:off x="1953045" y="4195483"/>
              <a:ext cx="1475955" cy="931206"/>
              <a:chOff x="1589974" y="2164977"/>
              <a:chExt cx="2068189" cy="1367115"/>
            </a:xfrm>
          </p:grpSpPr>
          <p:grpSp>
            <p:nvGrpSpPr>
              <p:cNvPr id="33" name="Group 32"/>
              <p:cNvGrpSpPr/>
              <p:nvPr/>
            </p:nvGrpSpPr>
            <p:grpSpPr>
              <a:xfrm>
                <a:off x="1589974" y="2164977"/>
                <a:ext cx="2050260" cy="316005"/>
                <a:chOff x="1589974" y="2164977"/>
                <a:chExt cx="2050260" cy="316005"/>
              </a:xfrm>
            </p:grpSpPr>
            <p:sp>
              <p:nvSpPr>
                <p:cNvPr id="55" name="Oval 54"/>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4" name="Group 33"/>
              <p:cNvGrpSpPr/>
              <p:nvPr/>
            </p:nvGrpSpPr>
            <p:grpSpPr>
              <a:xfrm>
                <a:off x="1589974" y="2505636"/>
                <a:ext cx="2050260" cy="316005"/>
                <a:chOff x="1589974" y="2164977"/>
                <a:chExt cx="2050260" cy="316005"/>
              </a:xfrm>
            </p:grpSpPr>
            <p:sp>
              <p:nvSpPr>
                <p:cNvPr id="49" name="Oval 48"/>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 name="Group 34"/>
              <p:cNvGrpSpPr/>
              <p:nvPr/>
            </p:nvGrpSpPr>
            <p:grpSpPr>
              <a:xfrm>
                <a:off x="1589974" y="2861982"/>
                <a:ext cx="2050260" cy="316005"/>
                <a:chOff x="1589974" y="2164977"/>
                <a:chExt cx="2050260" cy="316005"/>
              </a:xfrm>
            </p:grpSpPr>
            <p:sp>
              <p:nvSpPr>
                <p:cNvPr id="43" name="Oval 42"/>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 name="Group 35"/>
              <p:cNvGrpSpPr/>
              <p:nvPr/>
            </p:nvGrpSpPr>
            <p:grpSpPr>
              <a:xfrm>
                <a:off x="1607903" y="3216087"/>
                <a:ext cx="2050260" cy="316005"/>
                <a:chOff x="1589974" y="2164977"/>
                <a:chExt cx="2050260" cy="316005"/>
              </a:xfrm>
            </p:grpSpPr>
            <p:sp>
              <p:nvSpPr>
                <p:cNvPr id="37" name="Oval 36"/>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4" name="Group 3"/>
            <p:cNvGrpSpPr/>
            <p:nvPr/>
          </p:nvGrpSpPr>
          <p:grpSpPr>
            <a:xfrm>
              <a:off x="3439824" y="4186707"/>
              <a:ext cx="1475955" cy="931206"/>
              <a:chOff x="1589974" y="2164977"/>
              <a:chExt cx="2068189" cy="1367115"/>
            </a:xfrm>
          </p:grpSpPr>
          <p:grpSp>
            <p:nvGrpSpPr>
              <p:cNvPr id="5" name="Group 4"/>
              <p:cNvGrpSpPr/>
              <p:nvPr/>
            </p:nvGrpSpPr>
            <p:grpSpPr>
              <a:xfrm>
                <a:off x="1589974" y="2164977"/>
                <a:ext cx="2050260" cy="316005"/>
                <a:chOff x="1589974" y="2164977"/>
                <a:chExt cx="2050260" cy="316005"/>
              </a:xfrm>
            </p:grpSpPr>
            <p:sp>
              <p:nvSpPr>
                <p:cNvPr id="27" name="Oval 26"/>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 name="Group 5"/>
              <p:cNvGrpSpPr/>
              <p:nvPr/>
            </p:nvGrpSpPr>
            <p:grpSpPr>
              <a:xfrm>
                <a:off x="1589974" y="2505636"/>
                <a:ext cx="2050260" cy="316005"/>
                <a:chOff x="1589974" y="2164977"/>
                <a:chExt cx="2050260" cy="316005"/>
              </a:xfrm>
            </p:grpSpPr>
            <p:sp>
              <p:nvSpPr>
                <p:cNvPr id="21" name="Oval 20"/>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p:cNvGrpSpPr/>
              <p:nvPr/>
            </p:nvGrpSpPr>
            <p:grpSpPr>
              <a:xfrm>
                <a:off x="1589974" y="2861982"/>
                <a:ext cx="2050260" cy="316005"/>
                <a:chOff x="1589974" y="2164977"/>
                <a:chExt cx="2050260" cy="316005"/>
              </a:xfrm>
            </p:grpSpPr>
            <p:sp>
              <p:nvSpPr>
                <p:cNvPr id="15" name="Oval 14"/>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 name="Group 7"/>
              <p:cNvGrpSpPr/>
              <p:nvPr/>
            </p:nvGrpSpPr>
            <p:grpSpPr>
              <a:xfrm>
                <a:off x="1607903" y="3216087"/>
                <a:ext cx="2050260" cy="316005"/>
                <a:chOff x="1589974" y="2164977"/>
                <a:chExt cx="2050260" cy="316005"/>
              </a:xfrm>
            </p:grpSpPr>
            <p:sp>
              <p:nvSpPr>
                <p:cNvPr id="9" name="Oval 8"/>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pic>
        <p:nvPicPr>
          <p:cNvPr id="61" name="Picture 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6518" y="3130393"/>
            <a:ext cx="2052461" cy="1861130"/>
          </a:xfrm>
          <a:prstGeom prst="rect">
            <a:avLst/>
          </a:prstGeom>
        </p:spPr>
      </p:pic>
      <p:sp>
        <p:nvSpPr>
          <p:cNvPr id="62" name="TextBox 61"/>
          <p:cNvSpPr txBox="1"/>
          <p:nvPr/>
        </p:nvSpPr>
        <p:spPr>
          <a:xfrm>
            <a:off x="8961833" y="3676397"/>
            <a:ext cx="2312894" cy="830997"/>
          </a:xfrm>
          <a:prstGeom prst="rect">
            <a:avLst/>
          </a:prstGeom>
          <a:solidFill>
            <a:srgbClr val="FF99FF"/>
          </a:solidFill>
        </p:spPr>
        <p:txBody>
          <a:bodyPr wrap="square" rtlCol="0">
            <a:spAutoFit/>
          </a:bodyPr>
          <a:lstStyle/>
          <a:p>
            <a:pPr algn="ctr"/>
            <a:r>
              <a:rPr lang="en-GB" sz="2400" dirty="0"/>
              <a:t>I can be cut or shaped</a:t>
            </a:r>
          </a:p>
        </p:txBody>
      </p:sp>
      <p:sp>
        <p:nvSpPr>
          <p:cNvPr id="63" name="TextBox 62"/>
          <p:cNvSpPr txBox="1"/>
          <p:nvPr/>
        </p:nvSpPr>
        <p:spPr>
          <a:xfrm>
            <a:off x="4290131" y="3750654"/>
            <a:ext cx="1748117" cy="830997"/>
          </a:xfrm>
          <a:prstGeom prst="rect">
            <a:avLst/>
          </a:prstGeom>
          <a:solidFill>
            <a:srgbClr val="9966FF"/>
          </a:solidFill>
        </p:spPr>
        <p:txBody>
          <a:bodyPr wrap="square" rtlCol="0">
            <a:spAutoFit/>
          </a:bodyPr>
          <a:lstStyle/>
          <a:p>
            <a:pPr algn="ctr"/>
            <a:r>
              <a:rPr lang="en-GB" sz="2400" dirty="0"/>
              <a:t>I flow down a slope</a:t>
            </a:r>
          </a:p>
        </p:txBody>
      </p:sp>
      <p:sp>
        <p:nvSpPr>
          <p:cNvPr id="64" name="TextBox 63"/>
          <p:cNvSpPr txBox="1"/>
          <p:nvPr/>
        </p:nvSpPr>
        <p:spPr>
          <a:xfrm>
            <a:off x="1664098" y="3121678"/>
            <a:ext cx="578224" cy="523220"/>
          </a:xfrm>
          <a:prstGeom prst="rect">
            <a:avLst/>
          </a:prstGeom>
          <a:noFill/>
        </p:spPr>
        <p:txBody>
          <a:bodyPr wrap="square" rtlCol="0">
            <a:spAutoFit/>
          </a:bodyPr>
          <a:lstStyle/>
          <a:p>
            <a:r>
              <a:rPr lang="en-GB" sz="2800" b="1" dirty="0"/>
              <a:t>D</a:t>
            </a:r>
          </a:p>
        </p:txBody>
      </p:sp>
      <p:sp>
        <p:nvSpPr>
          <p:cNvPr id="65" name="TextBox 64"/>
          <p:cNvSpPr txBox="1"/>
          <p:nvPr/>
        </p:nvSpPr>
        <p:spPr>
          <a:xfrm>
            <a:off x="9829168" y="3121678"/>
            <a:ext cx="578224" cy="523220"/>
          </a:xfrm>
          <a:prstGeom prst="rect">
            <a:avLst/>
          </a:prstGeom>
          <a:noFill/>
        </p:spPr>
        <p:txBody>
          <a:bodyPr wrap="square" rtlCol="0">
            <a:spAutoFit/>
          </a:bodyPr>
          <a:lstStyle/>
          <a:p>
            <a:r>
              <a:rPr lang="en-GB" sz="2800" b="1" dirty="0"/>
              <a:t>G</a:t>
            </a:r>
          </a:p>
        </p:txBody>
      </p:sp>
      <p:sp>
        <p:nvSpPr>
          <p:cNvPr id="66" name="TextBox 65"/>
          <p:cNvSpPr txBox="1"/>
          <p:nvPr/>
        </p:nvSpPr>
        <p:spPr>
          <a:xfrm>
            <a:off x="6994524" y="2905863"/>
            <a:ext cx="578224" cy="523220"/>
          </a:xfrm>
          <a:prstGeom prst="rect">
            <a:avLst/>
          </a:prstGeom>
          <a:noFill/>
        </p:spPr>
        <p:txBody>
          <a:bodyPr wrap="square" rtlCol="0">
            <a:spAutoFit/>
          </a:bodyPr>
          <a:lstStyle/>
          <a:p>
            <a:r>
              <a:rPr lang="en-GB" sz="2800" b="1" dirty="0"/>
              <a:t>F</a:t>
            </a:r>
          </a:p>
        </p:txBody>
      </p:sp>
      <p:sp>
        <p:nvSpPr>
          <p:cNvPr id="67" name="TextBox 66"/>
          <p:cNvSpPr txBox="1"/>
          <p:nvPr/>
        </p:nvSpPr>
        <p:spPr>
          <a:xfrm>
            <a:off x="4550972" y="3093831"/>
            <a:ext cx="578224" cy="523220"/>
          </a:xfrm>
          <a:prstGeom prst="rect">
            <a:avLst/>
          </a:prstGeom>
          <a:noFill/>
        </p:spPr>
        <p:txBody>
          <a:bodyPr wrap="square" rtlCol="0">
            <a:spAutoFit/>
          </a:bodyPr>
          <a:lstStyle/>
          <a:p>
            <a:r>
              <a:rPr lang="en-GB" sz="2800" b="1" dirty="0"/>
              <a:t>E</a:t>
            </a:r>
          </a:p>
        </p:txBody>
      </p:sp>
      <p:sp>
        <p:nvSpPr>
          <p:cNvPr id="69" name="TextBox 68"/>
          <p:cNvSpPr txBox="1"/>
          <p:nvPr/>
        </p:nvSpPr>
        <p:spPr>
          <a:xfrm>
            <a:off x="1694329" y="1089212"/>
            <a:ext cx="9641541" cy="892552"/>
          </a:xfrm>
          <a:prstGeom prst="rect">
            <a:avLst/>
          </a:prstGeom>
          <a:noFill/>
        </p:spPr>
        <p:txBody>
          <a:bodyPr wrap="square" rtlCol="0">
            <a:spAutoFit/>
          </a:bodyPr>
          <a:lstStyle/>
          <a:p>
            <a:r>
              <a:rPr lang="en-GB" sz="2800" b="1" dirty="0"/>
              <a:t>Which is the odd one out?</a:t>
            </a:r>
          </a:p>
          <a:p>
            <a:r>
              <a:rPr lang="en-GB" sz="2400" dirty="0"/>
              <a:t>Agree in your group and write that letter in another one of your squares.</a:t>
            </a:r>
          </a:p>
        </p:txBody>
      </p:sp>
      <p:sp>
        <p:nvSpPr>
          <p:cNvPr id="70" name="TextBox 69"/>
          <p:cNvSpPr txBox="1"/>
          <p:nvPr/>
        </p:nvSpPr>
        <p:spPr>
          <a:xfrm>
            <a:off x="1240860" y="4438670"/>
            <a:ext cx="2749259" cy="584775"/>
          </a:xfrm>
          <a:prstGeom prst="rect">
            <a:avLst/>
          </a:prstGeom>
          <a:noFill/>
        </p:spPr>
        <p:txBody>
          <a:bodyPr wrap="square" rtlCol="0">
            <a:spAutoFit/>
          </a:bodyPr>
          <a:lstStyle/>
          <a:p>
            <a:pPr algn="ctr"/>
            <a:r>
              <a:rPr lang="en-GB" sz="1600" dirty="0"/>
              <a:t>Diagram showing the arrangement of particles</a:t>
            </a:r>
          </a:p>
        </p:txBody>
      </p:sp>
    </p:spTree>
    <p:extLst>
      <p:ext uri="{BB962C8B-B14F-4D97-AF65-F5344CB8AC3E}">
        <p14:creationId xmlns:p14="http://schemas.microsoft.com/office/powerpoint/2010/main" val="722639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4330" y="1089212"/>
            <a:ext cx="8942294" cy="892552"/>
          </a:xfrm>
          <a:prstGeom prst="rect">
            <a:avLst/>
          </a:prstGeom>
          <a:noFill/>
        </p:spPr>
        <p:txBody>
          <a:bodyPr wrap="square" rtlCol="0">
            <a:spAutoFit/>
          </a:bodyPr>
          <a:lstStyle/>
          <a:p>
            <a:r>
              <a:rPr lang="en-GB" sz="2800" b="1" dirty="0"/>
              <a:t>Which is the odd one out?</a:t>
            </a:r>
          </a:p>
          <a:p>
            <a:r>
              <a:rPr lang="en-GB" sz="2400" dirty="0"/>
              <a:t>Agree in your group and write that letter in another of your squares.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08168" y="3106037"/>
            <a:ext cx="2395100" cy="1347788"/>
          </a:xfrm>
          <a:prstGeom prst="rect">
            <a:avLst/>
          </a:prstGeom>
        </p:spPr>
      </p:pic>
      <p:sp>
        <p:nvSpPr>
          <p:cNvPr id="4" name="TextBox 3"/>
          <p:cNvSpPr txBox="1"/>
          <p:nvPr/>
        </p:nvSpPr>
        <p:spPr>
          <a:xfrm>
            <a:off x="1216197" y="3119250"/>
            <a:ext cx="2689412" cy="1938992"/>
          </a:xfrm>
          <a:prstGeom prst="rect">
            <a:avLst/>
          </a:prstGeom>
          <a:solidFill>
            <a:srgbClr val="99CCFF"/>
          </a:solidFill>
        </p:spPr>
        <p:txBody>
          <a:bodyPr wrap="square" rtlCol="0">
            <a:spAutoFit/>
          </a:bodyPr>
          <a:lstStyle/>
          <a:p>
            <a:pPr algn="ctr"/>
            <a:r>
              <a:rPr lang="en-GB" sz="2400" dirty="0"/>
              <a:t>My particles are held loosely together so they can slide past each other</a:t>
            </a:r>
          </a:p>
        </p:txBody>
      </p:sp>
      <p:sp>
        <p:nvSpPr>
          <p:cNvPr id="5" name="TextBox 4"/>
          <p:cNvSpPr txBox="1"/>
          <p:nvPr/>
        </p:nvSpPr>
        <p:spPr>
          <a:xfrm>
            <a:off x="6905827" y="3179766"/>
            <a:ext cx="2191871" cy="1200329"/>
          </a:xfrm>
          <a:prstGeom prst="rect">
            <a:avLst/>
          </a:prstGeom>
          <a:solidFill>
            <a:srgbClr val="9999FF"/>
          </a:solidFill>
        </p:spPr>
        <p:txBody>
          <a:bodyPr wrap="square" rtlCol="0">
            <a:spAutoFit/>
          </a:bodyPr>
          <a:lstStyle/>
          <a:p>
            <a:pPr algn="ctr"/>
            <a:r>
              <a:rPr lang="en-GB" sz="2400" dirty="0"/>
              <a:t>I feel wet or sticky if you touch me</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65024" y="2810435"/>
            <a:ext cx="2111188" cy="2111188"/>
          </a:xfrm>
          <a:prstGeom prst="rect">
            <a:avLst/>
          </a:prstGeom>
        </p:spPr>
      </p:pic>
      <p:sp>
        <p:nvSpPr>
          <p:cNvPr id="7" name="TextBox 6"/>
          <p:cNvSpPr txBox="1"/>
          <p:nvPr/>
        </p:nvSpPr>
        <p:spPr>
          <a:xfrm>
            <a:off x="9597863" y="2596030"/>
            <a:ext cx="578224" cy="523220"/>
          </a:xfrm>
          <a:prstGeom prst="rect">
            <a:avLst/>
          </a:prstGeom>
          <a:noFill/>
        </p:spPr>
        <p:txBody>
          <a:bodyPr wrap="square" rtlCol="0">
            <a:spAutoFit/>
          </a:bodyPr>
          <a:lstStyle/>
          <a:p>
            <a:r>
              <a:rPr lang="en-GB" sz="2800" b="1" dirty="0"/>
              <a:t>T</a:t>
            </a:r>
          </a:p>
        </p:txBody>
      </p:sp>
      <p:sp>
        <p:nvSpPr>
          <p:cNvPr id="8" name="TextBox 7"/>
          <p:cNvSpPr txBox="1"/>
          <p:nvPr/>
        </p:nvSpPr>
        <p:spPr>
          <a:xfrm>
            <a:off x="1405218" y="2548825"/>
            <a:ext cx="578224" cy="523220"/>
          </a:xfrm>
          <a:prstGeom prst="rect">
            <a:avLst/>
          </a:prstGeom>
          <a:noFill/>
        </p:spPr>
        <p:txBody>
          <a:bodyPr wrap="square" rtlCol="0">
            <a:spAutoFit/>
          </a:bodyPr>
          <a:lstStyle/>
          <a:p>
            <a:r>
              <a:rPr lang="en-GB" sz="2800" b="1" dirty="0"/>
              <a:t>Q</a:t>
            </a:r>
          </a:p>
        </p:txBody>
      </p:sp>
      <p:sp>
        <p:nvSpPr>
          <p:cNvPr id="9" name="TextBox 8"/>
          <p:cNvSpPr txBox="1"/>
          <p:nvPr/>
        </p:nvSpPr>
        <p:spPr>
          <a:xfrm>
            <a:off x="4592911" y="2453808"/>
            <a:ext cx="578224" cy="523220"/>
          </a:xfrm>
          <a:prstGeom prst="rect">
            <a:avLst/>
          </a:prstGeom>
          <a:noFill/>
        </p:spPr>
        <p:txBody>
          <a:bodyPr wrap="square" rtlCol="0">
            <a:spAutoFit/>
          </a:bodyPr>
          <a:lstStyle/>
          <a:p>
            <a:r>
              <a:rPr lang="en-GB" sz="2800" b="1" dirty="0"/>
              <a:t>R</a:t>
            </a:r>
          </a:p>
        </p:txBody>
      </p:sp>
      <p:sp>
        <p:nvSpPr>
          <p:cNvPr id="10" name="TextBox 9"/>
          <p:cNvSpPr txBox="1"/>
          <p:nvPr/>
        </p:nvSpPr>
        <p:spPr>
          <a:xfrm>
            <a:off x="7066810" y="2582817"/>
            <a:ext cx="578224" cy="523220"/>
          </a:xfrm>
          <a:prstGeom prst="rect">
            <a:avLst/>
          </a:prstGeom>
          <a:noFill/>
        </p:spPr>
        <p:txBody>
          <a:bodyPr wrap="square" rtlCol="0">
            <a:spAutoFit/>
          </a:bodyPr>
          <a:lstStyle/>
          <a:p>
            <a:r>
              <a:rPr lang="en-GB" sz="2800" b="1" dirty="0"/>
              <a:t>S</a:t>
            </a:r>
          </a:p>
        </p:txBody>
      </p:sp>
    </p:spTree>
    <p:extLst>
      <p:ext uri="{BB962C8B-B14F-4D97-AF65-F5344CB8AC3E}">
        <p14:creationId xmlns:p14="http://schemas.microsoft.com/office/powerpoint/2010/main" val="1403241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65730" y="2948730"/>
            <a:ext cx="2124635" cy="1938992"/>
          </a:xfrm>
          <a:prstGeom prst="rect">
            <a:avLst/>
          </a:prstGeom>
          <a:solidFill>
            <a:schemeClr val="accent2">
              <a:lumMod val="60000"/>
              <a:lumOff val="40000"/>
            </a:schemeClr>
          </a:solidFill>
        </p:spPr>
        <p:txBody>
          <a:bodyPr wrap="square" rtlCol="0">
            <a:spAutoFit/>
          </a:bodyPr>
          <a:lstStyle/>
          <a:p>
            <a:r>
              <a:rPr lang="en-GB" sz="2400" dirty="0"/>
              <a:t>My particles are held tightly together with strong bonds between them</a:t>
            </a:r>
          </a:p>
        </p:txBody>
      </p:sp>
      <p:sp>
        <p:nvSpPr>
          <p:cNvPr id="3" name="TextBox 2"/>
          <p:cNvSpPr txBox="1"/>
          <p:nvPr/>
        </p:nvSpPr>
        <p:spPr>
          <a:xfrm>
            <a:off x="1694330" y="1089212"/>
            <a:ext cx="8942294" cy="892552"/>
          </a:xfrm>
          <a:prstGeom prst="rect">
            <a:avLst/>
          </a:prstGeom>
          <a:noFill/>
        </p:spPr>
        <p:txBody>
          <a:bodyPr wrap="square" rtlCol="0">
            <a:spAutoFit/>
          </a:bodyPr>
          <a:lstStyle/>
          <a:p>
            <a:r>
              <a:rPr lang="en-GB" sz="2800" b="1" dirty="0"/>
              <a:t>Which is the odd one out?</a:t>
            </a:r>
          </a:p>
          <a:p>
            <a:r>
              <a:rPr lang="en-GB" sz="2400" dirty="0"/>
              <a:t>Agree in your group and write that letter in another of your squares.</a:t>
            </a:r>
          </a:p>
        </p:txBody>
      </p:sp>
      <p:sp>
        <p:nvSpPr>
          <p:cNvPr id="4" name="TextBox 3"/>
          <p:cNvSpPr txBox="1"/>
          <p:nvPr/>
        </p:nvSpPr>
        <p:spPr>
          <a:xfrm>
            <a:off x="6602506" y="3318062"/>
            <a:ext cx="1842247" cy="1200329"/>
          </a:xfrm>
          <a:prstGeom prst="rect">
            <a:avLst/>
          </a:prstGeom>
          <a:solidFill>
            <a:srgbClr val="B2B2B2"/>
          </a:solidFill>
        </p:spPr>
        <p:txBody>
          <a:bodyPr wrap="square" rtlCol="0">
            <a:spAutoFit/>
          </a:bodyPr>
          <a:lstStyle/>
          <a:p>
            <a:pPr algn="ctr"/>
            <a:r>
              <a:rPr lang="en-GB" sz="2400" dirty="0"/>
              <a:t>I usually feel dry if you touch me</a:t>
            </a:r>
          </a:p>
        </p:txBody>
      </p:sp>
      <p:grpSp>
        <p:nvGrpSpPr>
          <p:cNvPr id="8" name="Group 7"/>
          <p:cNvGrpSpPr/>
          <p:nvPr/>
        </p:nvGrpSpPr>
        <p:grpSpPr>
          <a:xfrm>
            <a:off x="4119002" y="2877792"/>
            <a:ext cx="2003165" cy="2043953"/>
            <a:chOff x="4119002" y="2877792"/>
            <a:chExt cx="2003165" cy="2043953"/>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19002" y="2877792"/>
              <a:ext cx="2003165" cy="2043953"/>
            </a:xfrm>
            <a:prstGeom prst="rect">
              <a:avLst/>
            </a:prstGeom>
          </p:spPr>
        </p:pic>
        <p:sp>
          <p:nvSpPr>
            <p:cNvPr id="7" name="Down Arrow 6"/>
            <p:cNvSpPr/>
            <p:nvPr/>
          </p:nvSpPr>
          <p:spPr>
            <a:xfrm rot="19737921">
              <a:off x="4622685" y="3762563"/>
              <a:ext cx="154575" cy="968971"/>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TextBox 8"/>
          <p:cNvSpPr txBox="1"/>
          <p:nvPr/>
        </p:nvSpPr>
        <p:spPr>
          <a:xfrm>
            <a:off x="1267779" y="2388303"/>
            <a:ext cx="578224" cy="523220"/>
          </a:xfrm>
          <a:prstGeom prst="rect">
            <a:avLst/>
          </a:prstGeom>
          <a:noFill/>
        </p:spPr>
        <p:txBody>
          <a:bodyPr wrap="square" rtlCol="0">
            <a:spAutoFit/>
          </a:bodyPr>
          <a:lstStyle/>
          <a:p>
            <a:r>
              <a:rPr lang="en-GB" sz="2800" b="1" dirty="0"/>
              <a:t>L</a:t>
            </a:r>
          </a:p>
        </p:txBody>
      </p:sp>
      <p:sp>
        <p:nvSpPr>
          <p:cNvPr id="10" name="TextBox 9"/>
          <p:cNvSpPr txBox="1"/>
          <p:nvPr/>
        </p:nvSpPr>
        <p:spPr>
          <a:xfrm>
            <a:off x="9152968" y="2515815"/>
            <a:ext cx="578224" cy="523220"/>
          </a:xfrm>
          <a:prstGeom prst="rect">
            <a:avLst/>
          </a:prstGeom>
          <a:noFill/>
        </p:spPr>
        <p:txBody>
          <a:bodyPr wrap="square" rtlCol="0">
            <a:spAutoFit/>
          </a:bodyPr>
          <a:lstStyle/>
          <a:p>
            <a:r>
              <a:rPr lang="en-GB" sz="2800" b="1" dirty="0"/>
              <a:t>O</a:t>
            </a:r>
          </a:p>
        </p:txBody>
      </p:sp>
      <p:sp>
        <p:nvSpPr>
          <p:cNvPr id="11" name="TextBox 10"/>
          <p:cNvSpPr txBox="1"/>
          <p:nvPr/>
        </p:nvSpPr>
        <p:spPr>
          <a:xfrm>
            <a:off x="6650804" y="2616182"/>
            <a:ext cx="578224" cy="523220"/>
          </a:xfrm>
          <a:prstGeom prst="rect">
            <a:avLst/>
          </a:prstGeom>
          <a:noFill/>
        </p:spPr>
        <p:txBody>
          <a:bodyPr wrap="square" rtlCol="0">
            <a:spAutoFit/>
          </a:bodyPr>
          <a:lstStyle/>
          <a:p>
            <a:r>
              <a:rPr lang="en-GB" sz="2800" b="1" dirty="0"/>
              <a:t>N</a:t>
            </a:r>
          </a:p>
        </p:txBody>
      </p:sp>
      <p:sp>
        <p:nvSpPr>
          <p:cNvPr id="12" name="TextBox 11"/>
          <p:cNvSpPr txBox="1"/>
          <p:nvPr/>
        </p:nvSpPr>
        <p:spPr>
          <a:xfrm>
            <a:off x="4148640" y="2535378"/>
            <a:ext cx="578224" cy="523220"/>
          </a:xfrm>
          <a:prstGeom prst="rect">
            <a:avLst/>
          </a:prstGeom>
          <a:noFill/>
        </p:spPr>
        <p:txBody>
          <a:bodyPr wrap="square" rtlCol="0">
            <a:spAutoFit/>
          </a:bodyPr>
          <a:lstStyle/>
          <a:p>
            <a:r>
              <a:rPr lang="en-GB" sz="2800" b="1" dirty="0"/>
              <a:t>M</a:t>
            </a: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03129" y="3163620"/>
            <a:ext cx="2732968" cy="1354771"/>
          </a:xfrm>
          <a:prstGeom prst="rect">
            <a:avLst/>
          </a:prstGeom>
        </p:spPr>
      </p:pic>
    </p:spTree>
    <p:extLst>
      <p:ext uri="{BB962C8B-B14F-4D97-AF65-F5344CB8AC3E}">
        <p14:creationId xmlns:p14="http://schemas.microsoft.com/office/powerpoint/2010/main" val="2988549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4330" y="1089212"/>
            <a:ext cx="8942294" cy="892552"/>
          </a:xfrm>
          <a:prstGeom prst="rect">
            <a:avLst/>
          </a:prstGeom>
          <a:noFill/>
        </p:spPr>
        <p:txBody>
          <a:bodyPr wrap="square" rtlCol="0">
            <a:spAutoFit/>
          </a:bodyPr>
          <a:lstStyle/>
          <a:p>
            <a:r>
              <a:rPr lang="en-GB" sz="2800" b="1" dirty="0"/>
              <a:t>Which is the odd one out?</a:t>
            </a:r>
          </a:p>
          <a:p>
            <a:r>
              <a:rPr lang="en-GB" sz="2400" dirty="0"/>
              <a:t>Agree in your group and write that letter in another of your squares.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0153" y="2294755"/>
            <a:ext cx="4030932" cy="252468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6880" y="3010733"/>
            <a:ext cx="2249244" cy="1808707"/>
          </a:xfrm>
          <a:prstGeom prst="rect">
            <a:avLst/>
          </a:prstGeom>
        </p:spPr>
      </p:pic>
      <p:sp>
        <p:nvSpPr>
          <p:cNvPr id="5" name="TextBox 4"/>
          <p:cNvSpPr txBox="1"/>
          <p:nvPr/>
        </p:nvSpPr>
        <p:spPr>
          <a:xfrm>
            <a:off x="9049871" y="3314921"/>
            <a:ext cx="2312894" cy="1200329"/>
          </a:xfrm>
          <a:prstGeom prst="rect">
            <a:avLst/>
          </a:prstGeom>
          <a:solidFill>
            <a:srgbClr val="FFFF00"/>
          </a:solidFill>
          <a:ln>
            <a:solidFill>
              <a:srgbClr val="FFFF00"/>
            </a:solidFill>
          </a:ln>
        </p:spPr>
        <p:txBody>
          <a:bodyPr wrap="square" rtlCol="0">
            <a:spAutoFit/>
          </a:bodyPr>
          <a:lstStyle/>
          <a:p>
            <a:r>
              <a:rPr lang="en-GB" sz="2400" dirty="0"/>
              <a:t>I cannot keep my shape because I always level out</a:t>
            </a:r>
          </a:p>
        </p:txBody>
      </p:sp>
      <p:sp>
        <p:nvSpPr>
          <p:cNvPr id="6" name="TextBox 5"/>
          <p:cNvSpPr txBox="1"/>
          <p:nvPr/>
        </p:nvSpPr>
        <p:spPr>
          <a:xfrm>
            <a:off x="1102659" y="2891118"/>
            <a:ext cx="2568388" cy="2308324"/>
          </a:xfrm>
          <a:prstGeom prst="rect">
            <a:avLst/>
          </a:prstGeom>
          <a:solidFill>
            <a:schemeClr val="accent1">
              <a:lumMod val="40000"/>
              <a:lumOff val="60000"/>
            </a:schemeClr>
          </a:solidFill>
        </p:spPr>
        <p:txBody>
          <a:bodyPr wrap="square" rtlCol="0">
            <a:spAutoFit/>
          </a:bodyPr>
          <a:lstStyle/>
          <a:p>
            <a:pPr algn="ctr"/>
            <a:r>
              <a:rPr lang="en-GB" sz="2400" dirty="0"/>
              <a:t>If I am made of very small pieces, the pieces can be poured, but each tiny piece keeps its shape</a:t>
            </a:r>
          </a:p>
        </p:txBody>
      </p:sp>
      <p:sp>
        <p:nvSpPr>
          <p:cNvPr id="7" name="TextBox 6"/>
          <p:cNvSpPr txBox="1"/>
          <p:nvPr/>
        </p:nvSpPr>
        <p:spPr>
          <a:xfrm>
            <a:off x="1267779" y="2388303"/>
            <a:ext cx="578224" cy="523220"/>
          </a:xfrm>
          <a:prstGeom prst="rect">
            <a:avLst/>
          </a:prstGeom>
          <a:noFill/>
        </p:spPr>
        <p:txBody>
          <a:bodyPr wrap="square" rtlCol="0">
            <a:spAutoFit/>
          </a:bodyPr>
          <a:lstStyle/>
          <a:p>
            <a:r>
              <a:rPr lang="en-GB" sz="2800" b="1" dirty="0"/>
              <a:t>R</a:t>
            </a:r>
          </a:p>
        </p:txBody>
      </p:sp>
      <p:sp>
        <p:nvSpPr>
          <p:cNvPr id="8" name="TextBox 7"/>
          <p:cNvSpPr txBox="1"/>
          <p:nvPr/>
        </p:nvSpPr>
        <p:spPr>
          <a:xfrm>
            <a:off x="9493623" y="2690765"/>
            <a:ext cx="578224" cy="523220"/>
          </a:xfrm>
          <a:prstGeom prst="rect">
            <a:avLst/>
          </a:prstGeom>
          <a:noFill/>
        </p:spPr>
        <p:txBody>
          <a:bodyPr wrap="square" rtlCol="0">
            <a:spAutoFit/>
          </a:bodyPr>
          <a:lstStyle/>
          <a:p>
            <a:r>
              <a:rPr lang="en-GB" sz="2800" b="1" dirty="0"/>
              <a:t>U</a:t>
            </a:r>
          </a:p>
        </p:txBody>
      </p:sp>
      <p:sp>
        <p:nvSpPr>
          <p:cNvPr id="9" name="TextBox 8"/>
          <p:cNvSpPr txBox="1"/>
          <p:nvPr/>
        </p:nvSpPr>
        <p:spPr>
          <a:xfrm>
            <a:off x="7290609" y="2487513"/>
            <a:ext cx="578224" cy="523220"/>
          </a:xfrm>
          <a:prstGeom prst="rect">
            <a:avLst/>
          </a:prstGeom>
          <a:noFill/>
        </p:spPr>
        <p:txBody>
          <a:bodyPr wrap="square" rtlCol="0">
            <a:spAutoFit/>
          </a:bodyPr>
          <a:lstStyle/>
          <a:p>
            <a:r>
              <a:rPr lang="en-GB" sz="2800" b="1" dirty="0"/>
              <a:t>T</a:t>
            </a:r>
          </a:p>
        </p:txBody>
      </p:sp>
      <p:sp>
        <p:nvSpPr>
          <p:cNvPr id="10" name="TextBox 9"/>
          <p:cNvSpPr txBox="1"/>
          <p:nvPr/>
        </p:nvSpPr>
        <p:spPr>
          <a:xfrm>
            <a:off x="4355394" y="2428645"/>
            <a:ext cx="578224" cy="523220"/>
          </a:xfrm>
          <a:prstGeom prst="rect">
            <a:avLst/>
          </a:prstGeom>
          <a:noFill/>
        </p:spPr>
        <p:txBody>
          <a:bodyPr wrap="square" rtlCol="0">
            <a:spAutoFit/>
          </a:bodyPr>
          <a:lstStyle/>
          <a:p>
            <a:r>
              <a:rPr lang="en-GB" sz="2800" b="1" dirty="0"/>
              <a:t>S</a:t>
            </a:r>
          </a:p>
        </p:txBody>
      </p:sp>
      <p:cxnSp>
        <p:nvCxnSpPr>
          <p:cNvPr id="12" name="Straight Arrow Connector 11"/>
          <p:cNvCxnSpPr/>
          <p:nvPr/>
        </p:nvCxnSpPr>
        <p:spPr>
          <a:xfrm>
            <a:off x="7664824" y="2388303"/>
            <a:ext cx="336176" cy="5635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935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4330" y="1089212"/>
            <a:ext cx="8942294" cy="892552"/>
          </a:xfrm>
          <a:prstGeom prst="rect">
            <a:avLst/>
          </a:prstGeom>
          <a:noFill/>
        </p:spPr>
        <p:txBody>
          <a:bodyPr wrap="square" rtlCol="0">
            <a:spAutoFit/>
          </a:bodyPr>
          <a:lstStyle/>
          <a:p>
            <a:r>
              <a:rPr lang="en-GB" sz="2800" b="1" dirty="0"/>
              <a:t>Which is the odd one out?</a:t>
            </a:r>
          </a:p>
          <a:p>
            <a:r>
              <a:rPr lang="en-GB" sz="2400" dirty="0"/>
              <a:t>Agree in your group and write that letter in the last of your squares.</a:t>
            </a:r>
          </a:p>
        </p:txBody>
      </p:sp>
      <p:sp>
        <p:nvSpPr>
          <p:cNvPr id="3" name="TextBox 2"/>
          <p:cNvSpPr txBox="1"/>
          <p:nvPr/>
        </p:nvSpPr>
        <p:spPr>
          <a:xfrm>
            <a:off x="9251603" y="3172434"/>
            <a:ext cx="1788459" cy="830997"/>
          </a:xfrm>
          <a:prstGeom prst="rect">
            <a:avLst/>
          </a:prstGeom>
          <a:solidFill>
            <a:schemeClr val="accent4">
              <a:lumMod val="60000"/>
              <a:lumOff val="40000"/>
            </a:schemeClr>
          </a:solidFill>
        </p:spPr>
        <p:txBody>
          <a:bodyPr wrap="square" rtlCol="0">
            <a:spAutoFit/>
          </a:bodyPr>
          <a:lstStyle/>
          <a:p>
            <a:pPr algn="ctr"/>
            <a:r>
              <a:rPr lang="en-GB" sz="2400" dirty="0"/>
              <a:t>I keep my shape</a:t>
            </a:r>
          </a:p>
        </p:txBody>
      </p:sp>
      <p:sp>
        <p:nvSpPr>
          <p:cNvPr id="4" name="TextBox 3"/>
          <p:cNvSpPr txBox="1"/>
          <p:nvPr/>
        </p:nvSpPr>
        <p:spPr>
          <a:xfrm>
            <a:off x="3951194" y="3172434"/>
            <a:ext cx="2554941" cy="1200329"/>
          </a:xfrm>
          <a:prstGeom prst="rect">
            <a:avLst/>
          </a:prstGeom>
          <a:solidFill>
            <a:srgbClr val="99FF66"/>
          </a:solidFill>
        </p:spPr>
        <p:txBody>
          <a:bodyPr wrap="square" rtlCol="0">
            <a:spAutoFit/>
          </a:bodyPr>
          <a:lstStyle/>
          <a:p>
            <a:pPr algn="ctr"/>
            <a:r>
              <a:rPr lang="en-GB" sz="2400" dirty="0"/>
              <a:t>I form a puddle if I am not in a container</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6150" y="2544715"/>
            <a:ext cx="2458516" cy="245576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1305" y="2246358"/>
            <a:ext cx="3052483" cy="3052483"/>
          </a:xfrm>
          <a:prstGeom prst="rect">
            <a:avLst/>
          </a:prstGeom>
        </p:spPr>
      </p:pic>
      <p:sp>
        <p:nvSpPr>
          <p:cNvPr id="7" name="TextBox 6"/>
          <p:cNvSpPr txBox="1"/>
          <p:nvPr/>
        </p:nvSpPr>
        <p:spPr>
          <a:xfrm>
            <a:off x="1178832" y="2539442"/>
            <a:ext cx="578224" cy="523220"/>
          </a:xfrm>
          <a:prstGeom prst="rect">
            <a:avLst/>
          </a:prstGeom>
          <a:noFill/>
        </p:spPr>
        <p:txBody>
          <a:bodyPr wrap="square" rtlCol="0">
            <a:spAutoFit/>
          </a:bodyPr>
          <a:lstStyle/>
          <a:p>
            <a:r>
              <a:rPr lang="en-GB" sz="2800" b="1" dirty="0"/>
              <a:t>S</a:t>
            </a:r>
          </a:p>
        </p:txBody>
      </p:sp>
      <p:sp>
        <p:nvSpPr>
          <p:cNvPr id="8" name="TextBox 7"/>
          <p:cNvSpPr txBox="1"/>
          <p:nvPr/>
        </p:nvSpPr>
        <p:spPr>
          <a:xfrm>
            <a:off x="9471184" y="2388303"/>
            <a:ext cx="578224" cy="523220"/>
          </a:xfrm>
          <a:prstGeom prst="rect">
            <a:avLst/>
          </a:prstGeom>
          <a:noFill/>
        </p:spPr>
        <p:txBody>
          <a:bodyPr wrap="square" rtlCol="0">
            <a:spAutoFit/>
          </a:bodyPr>
          <a:lstStyle/>
          <a:p>
            <a:r>
              <a:rPr lang="en-GB" sz="2800" b="1" dirty="0"/>
              <a:t>V</a:t>
            </a:r>
          </a:p>
        </p:txBody>
      </p:sp>
      <p:sp>
        <p:nvSpPr>
          <p:cNvPr id="9" name="TextBox 8"/>
          <p:cNvSpPr txBox="1"/>
          <p:nvPr/>
        </p:nvSpPr>
        <p:spPr>
          <a:xfrm>
            <a:off x="7012668" y="2435184"/>
            <a:ext cx="578224" cy="523220"/>
          </a:xfrm>
          <a:prstGeom prst="rect">
            <a:avLst/>
          </a:prstGeom>
          <a:noFill/>
        </p:spPr>
        <p:txBody>
          <a:bodyPr wrap="square" rtlCol="0">
            <a:spAutoFit/>
          </a:bodyPr>
          <a:lstStyle/>
          <a:p>
            <a:r>
              <a:rPr lang="en-GB" sz="2800" b="1" dirty="0"/>
              <a:t>U</a:t>
            </a:r>
          </a:p>
        </p:txBody>
      </p:sp>
      <p:sp>
        <p:nvSpPr>
          <p:cNvPr id="10" name="TextBox 9"/>
          <p:cNvSpPr txBox="1"/>
          <p:nvPr/>
        </p:nvSpPr>
        <p:spPr>
          <a:xfrm>
            <a:off x="3951194" y="2431493"/>
            <a:ext cx="578224" cy="523220"/>
          </a:xfrm>
          <a:prstGeom prst="rect">
            <a:avLst/>
          </a:prstGeom>
          <a:noFill/>
        </p:spPr>
        <p:txBody>
          <a:bodyPr wrap="square" rtlCol="0">
            <a:spAutoFit/>
          </a:bodyPr>
          <a:lstStyle/>
          <a:p>
            <a:r>
              <a:rPr lang="en-GB" sz="2800" b="1" dirty="0"/>
              <a:t>T</a:t>
            </a:r>
          </a:p>
        </p:txBody>
      </p:sp>
    </p:spTree>
    <p:extLst>
      <p:ext uri="{BB962C8B-B14F-4D97-AF65-F5344CB8AC3E}">
        <p14:creationId xmlns:p14="http://schemas.microsoft.com/office/powerpoint/2010/main" val="2009910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95399" y="668172"/>
            <a:ext cx="3603812" cy="3603812"/>
          </a:xfrm>
          <a:prstGeom prst="rect">
            <a:avLst/>
          </a:prstGeom>
        </p:spPr>
      </p:pic>
      <p:sp>
        <p:nvSpPr>
          <p:cNvPr id="4" name="TextBox 3"/>
          <p:cNvSpPr txBox="1"/>
          <p:nvPr/>
        </p:nvSpPr>
        <p:spPr>
          <a:xfrm>
            <a:off x="5674659" y="1465511"/>
            <a:ext cx="5553636" cy="830997"/>
          </a:xfrm>
          <a:prstGeom prst="rect">
            <a:avLst/>
          </a:prstGeom>
          <a:noFill/>
        </p:spPr>
        <p:txBody>
          <a:bodyPr wrap="square" rtlCol="0">
            <a:spAutoFit/>
          </a:bodyPr>
          <a:lstStyle/>
          <a:p>
            <a:r>
              <a:rPr lang="en-GB" sz="2400" dirty="0"/>
              <a:t>Cut them up into individual letters and arrange them to try and make a word.</a:t>
            </a:r>
          </a:p>
        </p:txBody>
      </p:sp>
      <p:sp>
        <p:nvSpPr>
          <p:cNvPr id="5" name="TextBox 4"/>
          <p:cNvSpPr txBox="1"/>
          <p:nvPr/>
        </p:nvSpPr>
        <p:spPr>
          <a:xfrm>
            <a:off x="5889812" y="2789584"/>
            <a:ext cx="4921624" cy="830997"/>
          </a:xfrm>
          <a:prstGeom prst="rect">
            <a:avLst/>
          </a:prstGeom>
          <a:noFill/>
        </p:spPr>
        <p:txBody>
          <a:bodyPr wrap="square" rtlCol="0">
            <a:spAutoFit/>
          </a:bodyPr>
          <a:lstStyle/>
          <a:p>
            <a:r>
              <a:rPr lang="en-GB" sz="2400" b="1" dirty="0"/>
              <a:t>Clue</a:t>
            </a:r>
            <a:r>
              <a:rPr lang="en-GB" sz="2400" dirty="0"/>
              <a:t>: It is a word related to both   solids and liquids.</a:t>
            </a:r>
            <a:endParaRPr lang="en-GB" sz="2400" b="1" dirty="0"/>
          </a:p>
        </p:txBody>
      </p:sp>
      <p:sp>
        <p:nvSpPr>
          <p:cNvPr id="2" name="TextBox 1"/>
          <p:cNvSpPr txBox="1"/>
          <p:nvPr/>
        </p:nvSpPr>
        <p:spPr>
          <a:xfrm>
            <a:off x="2097741" y="712694"/>
            <a:ext cx="8283388" cy="461665"/>
          </a:xfrm>
          <a:prstGeom prst="rect">
            <a:avLst/>
          </a:prstGeom>
          <a:noFill/>
        </p:spPr>
        <p:txBody>
          <a:bodyPr wrap="square" rtlCol="0">
            <a:spAutoFit/>
          </a:bodyPr>
          <a:lstStyle/>
          <a:p>
            <a:r>
              <a:rPr lang="en-GB" sz="2400" dirty="0"/>
              <a:t>You should now have 6 letters written down; 1 in each square.</a:t>
            </a:r>
          </a:p>
        </p:txBody>
      </p:sp>
      <p:sp>
        <p:nvSpPr>
          <p:cNvPr id="6" name="TextBox 5"/>
          <p:cNvSpPr txBox="1"/>
          <p:nvPr/>
        </p:nvSpPr>
        <p:spPr>
          <a:xfrm>
            <a:off x="1506071" y="3955895"/>
            <a:ext cx="8337176" cy="461665"/>
          </a:xfrm>
          <a:prstGeom prst="rect">
            <a:avLst/>
          </a:prstGeom>
          <a:noFill/>
        </p:spPr>
        <p:txBody>
          <a:bodyPr wrap="square" rtlCol="0">
            <a:spAutoFit/>
          </a:bodyPr>
          <a:lstStyle/>
          <a:p>
            <a:r>
              <a:rPr lang="en-GB" sz="2400" b="1" dirty="0"/>
              <a:t>Have you guessed it?</a:t>
            </a:r>
          </a:p>
        </p:txBody>
      </p:sp>
      <p:sp>
        <p:nvSpPr>
          <p:cNvPr id="7" name="TextBox 6"/>
          <p:cNvSpPr txBox="1"/>
          <p:nvPr/>
        </p:nvSpPr>
        <p:spPr>
          <a:xfrm>
            <a:off x="4722159" y="3894339"/>
            <a:ext cx="564776" cy="584775"/>
          </a:xfrm>
          <a:prstGeom prst="rect">
            <a:avLst/>
          </a:prstGeom>
          <a:solidFill>
            <a:schemeClr val="accent4">
              <a:lumMod val="40000"/>
              <a:lumOff val="60000"/>
            </a:schemeClr>
          </a:solidFill>
        </p:spPr>
        <p:txBody>
          <a:bodyPr wrap="square" rtlCol="0">
            <a:spAutoFit/>
          </a:bodyPr>
          <a:lstStyle/>
          <a:p>
            <a:r>
              <a:rPr lang="en-GB" sz="3200" b="1" dirty="0"/>
              <a:t>M</a:t>
            </a:r>
          </a:p>
        </p:txBody>
      </p:sp>
      <p:sp>
        <p:nvSpPr>
          <p:cNvPr id="8" name="TextBox 7"/>
          <p:cNvSpPr txBox="1"/>
          <p:nvPr/>
        </p:nvSpPr>
        <p:spPr>
          <a:xfrm>
            <a:off x="5578290" y="3835506"/>
            <a:ext cx="564776" cy="584775"/>
          </a:xfrm>
          <a:prstGeom prst="rect">
            <a:avLst/>
          </a:prstGeom>
          <a:solidFill>
            <a:schemeClr val="accent4">
              <a:lumMod val="40000"/>
              <a:lumOff val="60000"/>
            </a:schemeClr>
          </a:solidFill>
        </p:spPr>
        <p:txBody>
          <a:bodyPr wrap="square" rtlCol="0">
            <a:spAutoFit/>
          </a:bodyPr>
          <a:lstStyle/>
          <a:p>
            <a:r>
              <a:rPr lang="en-GB" sz="3200" b="1" dirty="0"/>
              <a:t> A</a:t>
            </a:r>
          </a:p>
        </p:txBody>
      </p:sp>
      <p:sp>
        <p:nvSpPr>
          <p:cNvPr id="9" name="TextBox 8"/>
          <p:cNvSpPr txBox="1"/>
          <p:nvPr/>
        </p:nvSpPr>
        <p:spPr>
          <a:xfrm>
            <a:off x="7145992" y="3832785"/>
            <a:ext cx="564776" cy="584775"/>
          </a:xfrm>
          <a:prstGeom prst="rect">
            <a:avLst/>
          </a:prstGeom>
          <a:solidFill>
            <a:schemeClr val="accent4">
              <a:lumMod val="40000"/>
              <a:lumOff val="60000"/>
            </a:schemeClr>
          </a:solidFill>
        </p:spPr>
        <p:txBody>
          <a:bodyPr wrap="square" rtlCol="0">
            <a:spAutoFit/>
          </a:bodyPr>
          <a:lstStyle/>
          <a:p>
            <a:r>
              <a:rPr lang="en-GB" sz="3200" b="1" dirty="0"/>
              <a:t> T</a:t>
            </a:r>
          </a:p>
        </p:txBody>
      </p:sp>
      <p:sp>
        <p:nvSpPr>
          <p:cNvPr id="10" name="TextBox 9"/>
          <p:cNvSpPr txBox="1"/>
          <p:nvPr/>
        </p:nvSpPr>
        <p:spPr>
          <a:xfrm>
            <a:off x="7876618" y="3894649"/>
            <a:ext cx="564776" cy="584775"/>
          </a:xfrm>
          <a:prstGeom prst="rect">
            <a:avLst/>
          </a:prstGeom>
          <a:solidFill>
            <a:schemeClr val="accent4">
              <a:lumMod val="40000"/>
              <a:lumOff val="60000"/>
            </a:schemeClr>
          </a:solidFill>
        </p:spPr>
        <p:txBody>
          <a:bodyPr wrap="square" rtlCol="0">
            <a:spAutoFit/>
          </a:bodyPr>
          <a:lstStyle/>
          <a:p>
            <a:r>
              <a:rPr lang="en-GB" sz="3200" b="1" dirty="0"/>
              <a:t> E</a:t>
            </a:r>
          </a:p>
        </p:txBody>
      </p:sp>
      <p:sp>
        <p:nvSpPr>
          <p:cNvPr id="11" name="TextBox 10"/>
          <p:cNvSpPr txBox="1"/>
          <p:nvPr/>
        </p:nvSpPr>
        <p:spPr>
          <a:xfrm>
            <a:off x="8607240" y="3979596"/>
            <a:ext cx="564776" cy="584775"/>
          </a:xfrm>
          <a:prstGeom prst="rect">
            <a:avLst/>
          </a:prstGeom>
          <a:solidFill>
            <a:schemeClr val="accent4">
              <a:lumMod val="40000"/>
              <a:lumOff val="60000"/>
            </a:schemeClr>
          </a:solidFill>
        </p:spPr>
        <p:txBody>
          <a:bodyPr wrap="square" rtlCol="0">
            <a:spAutoFit/>
          </a:bodyPr>
          <a:lstStyle/>
          <a:p>
            <a:r>
              <a:rPr lang="en-GB" sz="3200" b="1" dirty="0"/>
              <a:t> R</a:t>
            </a:r>
          </a:p>
        </p:txBody>
      </p:sp>
      <p:sp>
        <p:nvSpPr>
          <p:cNvPr id="12" name="TextBox 11"/>
          <p:cNvSpPr txBox="1"/>
          <p:nvPr/>
        </p:nvSpPr>
        <p:spPr>
          <a:xfrm>
            <a:off x="6360459" y="3966931"/>
            <a:ext cx="564776" cy="584775"/>
          </a:xfrm>
          <a:prstGeom prst="rect">
            <a:avLst/>
          </a:prstGeom>
          <a:solidFill>
            <a:schemeClr val="accent4">
              <a:lumMod val="40000"/>
              <a:lumOff val="60000"/>
            </a:schemeClr>
          </a:solidFill>
        </p:spPr>
        <p:txBody>
          <a:bodyPr wrap="square" rtlCol="0">
            <a:spAutoFit/>
          </a:bodyPr>
          <a:lstStyle/>
          <a:p>
            <a:r>
              <a:rPr lang="en-GB" sz="3200" b="1" dirty="0"/>
              <a:t> T</a:t>
            </a:r>
          </a:p>
        </p:txBody>
      </p:sp>
      <p:sp>
        <p:nvSpPr>
          <p:cNvPr id="13" name="TextBox 12"/>
          <p:cNvSpPr txBox="1"/>
          <p:nvPr/>
        </p:nvSpPr>
        <p:spPr>
          <a:xfrm>
            <a:off x="1418664" y="4957655"/>
            <a:ext cx="10448365" cy="830997"/>
          </a:xfrm>
          <a:prstGeom prst="rect">
            <a:avLst/>
          </a:prstGeom>
          <a:noFill/>
        </p:spPr>
        <p:txBody>
          <a:bodyPr wrap="square" rtlCol="0">
            <a:spAutoFit/>
          </a:bodyPr>
          <a:lstStyle/>
          <a:p>
            <a:r>
              <a:rPr lang="en-GB" sz="2400" dirty="0"/>
              <a:t>All substances and materials, whether they are solid, liquid or gas are known as “matter.” Solid, liquid and gas are known as “States of </a:t>
            </a:r>
            <a:r>
              <a:rPr lang="en-GB" sz="2400"/>
              <a:t>Matter”.</a:t>
            </a:r>
            <a:endParaRPr lang="en-GB" sz="2400" dirty="0"/>
          </a:p>
        </p:txBody>
      </p:sp>
    </p:spTree>
    <p:extLst>
      <p:ext uri="{BB962C8B-B14F-4D97-AF65-F5344CB8AC3E}">
        <p14:creationId xmlns:p14="http://schemas.microsoft.com/office/powerpoint/2010/main" val="584910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80">
                                          <p:stCondLst>
                                            <p:cond delay="0"/>
                                          </p:stCondLst>
                                        </p:cTn>
                                        <p:tgtEl>
                                          <p:spTgt spid="7"/>
                                        </p:tgtEl>
                                      </p:cBhvr>
                                    </p:animEffect>
                                    <p:anim calcmode="lin" valueType="num">
                                      <p:cBhvr>
                                        <p:cTn id="15"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0" dur="26">
                                          <p:stCondLst>
                                            <p:cond delay="650"/>
                                          </p:stCondLst>
                                        </p:cTn>
                                        <p:tgtEl>
                                          <p:spTgt spid="7"/>
                                        </p:tgtEl>
                                      </p:cBhvr>
                                      <p:to x="100000" y="60000"/>
                                    </p:animScale>
                                    <p:animScale>
                                      <p:cBhvr>
                                        <p:cTn id="21" dur="166" decel="50000">
                                          <p:stCondLst>
                                            <p:cond delay="676"/>
                                          </p:stCondLst>
                                        </p:cTn>
                                        <p:tgtEl>
                                          <p:spTgt spid="7"/>
                                        </p:tgtEl>
                                      </p:cBhvr>
                                      <p:to x="100000" y="100000"/>
                                    </p:animScale>
                                    <p:animScale>
                                      <p:cBhvr>
                                        <p:cTn id="22" dur="26">
                                          <p:stCondLst>
                                            <p:cond delay="1312"/>
                                          </p:stCondLst>
                                        </p:cTn>
                                        <p:tgtEl>
                                          <p:spTgt spid="7"/>
                                        </p:tgtEl>
                                      </p:cBhvr>
                                      <p:to x="100000" y="80000"/>
                                    </p:animScale>
                                    <p:animScale>
                                      <p:cBhvr>
                                        <p:cTn id="23" dur="166" decel="50000">
                                          <p:stCondLst>
                                            <p:cond delay="1338"/>
                                          </p:stCondLst>
                                        </p:cTn>
                                        <p:tgtEl>
                                          <p:spTgt spid="7"/>
                                        </p:tgtEl>
                                      </p:cBhvr>
                                      <p:to x="100000" y="100000"/>
                                    </p:animScale>
                                    <p:animScale>
                                      <p:cBhvr>
                                        <p:cTn id="24" dur="26">
                                          <p:stCondLst>
                                            <p:cond delay="1642"/>
                                          </p:stCondLst>
                                        </p:cTn>
                                        <p:tgtEl>
                                          <p:spTgt spid="7"/>
                                        </p:tgtEl>
                                      </p:cBhvr>
                                      <p:to x="100000" y="90000"/>
                                    </p:animScale>
                                    <p:animScale>
                                      <p:cBhvr>
                                        <p:cTn id="25" dur="166" decel="50000">
                                          <p:stCondLst>
                                            <p:cond delay="1668"/>
                                          </p:stCondLst>
                                        </p:cTn>
                                        <p:tgtEl>
                                          <p:spTgt spid="7"/>
                                        </p:tgtEl>
                                      </p:cBhvr>
                                      <p:to x="100000" y="100000"/>
                                    </p:animScale>
                                    <p:animScale>
                                      <p:cBhvr>
                                        <p:cTn id="26" dur="26">
                                          <p:stCondLst>
                                            <p:cond delay="1808"/>
                                          </p:stCondLst>
                                        </p:cTn>
                                        <p:tgtEl>
                                          <p:spTgt spid="7"/>
                                        </p:tgtEl>
                                      </p:cBhvr>
                                      <p:to x="100000" y="95000"/>
                                    </p:animScale>
                                    <p:animScale>
                                      <p:cBhvr>
                                        <p:cTn id="27" dur="166" decel="50000">
                                          <p:stCondLst>
                                            <p:cond delay="1834"/>
                                          </p:stCondLst>
                                        </p:cTn>
                                        <p:tgtEl>
                                          <p:spTgt spid="7"/>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2000"/>
                                        <p:tgtEl>
                                          <p:spTgt spid="8"/>
                                        </p:tgtEl>
                                      </p:cBhvr>
                                    </p:animEffect>
                                    <p:anim calcmode="lin" valueType="num">
                                      <p:cBhvr>
                                        <p:cTn id="33" dur="2000" fill="hold"/>
                                        <p:tgtEl>
                                          <p:spTgt spid="8"/>
                                        </p:tgtEl>
                                        <p:attrNameLst>
                                          <p:attrName>ppt_w</p:attrName>
                                        </p:attrNameLst>
                                      </p:cBhvr>
                                      <p:tavLst>
                                        <p:tav tm="0" fmla="#ppt_w*sin(2.5*pi*$)">
                                          <p:val>
                                            <p:fltVal val="0"/>
                                          </p:val>
                                        </p:tav>
                                        <p:tav tm="100000">
                                          <p:val>
                                            <p:fltVal val="1"/>
                                          </p:val>
                                        </p:tav>
                                      </p:tavLst>
                                    </p:anim>
                                    <p:anim calcmode="lin" valueType="num">
                                      <p:cBhvr>
                                        <p:cTn id="34"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1000" fill="hold"/>
                                        <p:tgtEl>
                                          <p:spTgt spid="12"/>
                                        </p:tgtEl>
                                        <p:attrNameLst>
                                          <p:attrName>ppt_w</p:attrName>
                                        </p:attrNameLst>
                                      </p:cBhvr>
                                      <p:tavLst>
                                        <p:tav tm="0">
                                          <p:val>
                                            <p:fltVal val="0"/>
                                          </p:val>
                                        </p:tav>
                                        <p:tav tm="100000">
                                          <p:val>
                                            <p:strVal val="#ppt_w"/>
                                          </p:val>
                                        </p:tav>
                                      </p:tavLst>
                                    </p:anim>
                                    <p:anim calcmode="lin" valueType="num">
                                      <p:cBhvr>
                                        <p:cTn id="40" dur="1000" fill="hold"/>
                                        <p:tgtEl>
                                          <p:spTgt spid="12"/>
                                        </p:tgtEl>
                                        <p:attrNameLst>
                                          <p:attrName>ppt_h</p:attrName>
                                        </p:attrNameLst>
                                      </p:cBhvr>
                                      <p:tavLst>
                                        <p:tav tm="0">
                                          <p:val>
                                            <p:fltVal val="0"/>
                                          </p:val>
                                        </p:tav>
                                        <p:tav tm="100000">
                                          <p:val>
                                            <p:strVal val="#ppt_h"/>
                                          </p:val>
                                        </p:tav>
                                      </p:tavLst>
                                    </p:anim>
                                    <p:anim calcmode="lin" valueType="num">
                                      <p:cBhvr>
                                        <p:cTn id="41" dur="1000" fill="hold"/>
                                        <p:tgtEl>
                                          <p:spTgt spid="12"/>
                                        </p:tgtEl>
                                        <p:attrNameLst>
                                          <p:attrName>style.rotation</p:attrName>
                                        </p:attrNameLst>
                                      </p:cBhvr>
                                      <p:tavLst>
                                        <p:tav tm="0">
                                          <p:val>
                                            <p:fltVal val="90"/>
                                          </p:val>
                                        </p:tav>
                                        <p:tav tm="100000">
                                          <p:val>
                                            <p:fltVal val="0"/>
                                          </p:val>
                                        </p:tav>
                                      </p:tavLst>
                                    </p:anim>
                                    <p:animEffect transition="in" filter="fade">
                                      <p:cBhvr>
                                        <p:cTn id="42" dur="10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26"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down)">
                                      <p:cBhvr>
                                        <p:cTn id="47" dur="580">
                                          <p:stCondLst>
                                            <p:cond delay="0"/>
                                          </p:stCondLst>
                                        </p:cTn>
                                        <p:tgtEl>
                                          <p:spTgt spid="9"/>
                                        </p:tgtEl>
                                      </p:cBhvr>
                                    </p:animEffect>
                                    <p:anim calcmode="lin" valueType="num">
                                      <p:cBhvr>
                                        <p:cTn id="4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53" dur="26">
                                          <p:stCondLst>
                                            <p:cond delay="650"/>
                                          </p:stCondLst>
                                        </p:cTn>
                                        <p:tgtEl>
                                          <p:spTgt spid="9"/>
                                        </p:tgtEl>
                                      </p:cBhvr>
                                      <p:to x="100000" y="60000"/>
                                    </p:animScale>
                                    <p:animScale>
                                      <p:cBhvr>
                                        <p:cTn id="54" dur="166" decel="50000">
                                          <p:stCondLst>
                                            <p:cond delay="676"/>
                                          </p:stCondLst>
                                        </p:cTn>
                                        <p:tgtEl>
                                          <p:spTgt spid="9"/>
                                        </p:tgtEl>
                                      </p:cBhvr>
                                      <p:to x="100000" y="100000"/>
                                    </p:animScale>
                                    <p:animScale>
                                      <p:cBhvr>
                                        <p:cTn id="55" dur="26">
                                          <p:stCondLst>
                                            <p:cond delay="1312"/>
                                          </p:stCondLst>
                                        </p:cTn>
                                        <p:tgtEl>
                                          <p:spTgt spid="9"/>
                                        </p:tgtEl>
                                      </p:cBhvr>
                                      <p:to x="100000" y="80000"/>
                                    </p:animScale>
                                    <p:animScale>
                                      <p:cBhvr>
                                        <p:cTn id="56" dur="166" decel="50000">
                                          <p:stCondLst>
                                            <p:cond delay="1338"/>
                                          </p:stCondLst>
                                        </p:cTn>
                                        <p:tgtEl>
                                          <p:spTgt spid="9"/>
                                        </p:tgtEl>
                                      </p:cBhvr>
                                      <p:to x="100000" y="100000"/>
                                    </p:animScale>
                                    <p:animScale>
                                      <p:cBhvr>
                                        <p:cTn id="57" dur="26">
                                          <p:stCondLst>
                                            <p:cond delay="1642"/>
                                          </p:stCondLst>
                                        </p:cTn>
                                        <p:tgtEl>
                                          <p:spTgt spid="9"/>
                                        </p:tgtEl>
                                      </p:cBhvr>
                                      <p:to x="100000" y="90000"/>
                                    </p:animScale>
                                    <p:animScale>
                                      <p:cBhvr>
                                        <p:cTn id="58" dur="166" decel="50000">
                                          <p:stCondLst>
                                            <p:cond delay="1668"/>
                                          </p:stCondLst>
                                        </p:cTn>
                                        <p:tgtEl>
                                          <p:spTgt spid="9"/>
                                        </p:tgtEl>
                                      </p:cBhvr>
                                      <p:to x="100000" y="100000"/>
                                    </p:animScale>
                                    <p:animScale>
                                      <p:cBhvr>
                                        <p:cTn id="59" dur="26">
                                          <p:stCondLst>
                                            <p:cond delay="1808"/>
                                          </p:stCondLst>
                                        </p:cTn>
                                        <p:tgtEl>
                                          <p:spTgt spid="9"/>
                                        </p:tgtEl>
                                      </p:cBhvr>
                                      <p:to x="100000" y="95000"/>
                                    </p:animScale>
                                    <p:animScale>
                                      <p:cBhvr>
                                        <p:cTn id="60" dur="166" decel="50000">
                                          <p:stCondLst>
                                            <p:cond delay="1834"/>
                                          </p:stCondLst>
                                        </p:cTn>
                                        <p:tgtEl>
                                          <p:spTgt spid="9"/>
                                        </p:tgtEl>
                                      </p:cBhvr>
                                      <p:to x="100000" y="100000"/>
                                    </p:animScale>
                                  </p:childTnLst>
                                </p:cTn>
                              </p:par>
                            </p:childTnLst>
                          </p:cTn>
                        </p:par>
                      </p:childTnLst>
                    </p:cTn>
                  </p:par>
                  <p:par>
                    <p:cTn id="61" fill="hold">
                      <p:stCondLst>
                        <p:cond delay="indefinite"/>
                      </p:stCondLst>
                      <p:childTnLst>
                        <p:par>
                          <p:cTn id="62" fill="hold">
                            <p:stCondLst>
                              <p:cond delay="0"/>
                            </p:stCondLst>
                            <p:childTnLst>
                              <p:par>
                                <p:cTn id="63" presetID="31" presetClass="entr" presetSubtype="0" fill="hold" grpId="0" nodeType="click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1000" fill="hold"/>
                                        <p:tgtEl>
                                          <p:spTgt spid="10"/>
                                        </p:tgtEl>
                                        <p:attrNameLst>
                                          <p:attrName>ppt_w</p:attrName>
                                        </p:attrNameLst>
                                      </p:cBhvr>
                                      <p:tavLst>
                                        <p:tav tm="0">
                                          <p:val>
                                            <p:fltVal val="0"/>
                                          </p:val>
                                        </p:tav>
                                        <p:tav tm="100000">
                                          <p:val>
                                            <p:strVal val="#ppt_w"/>
                                          </p:val>
                                        </p:tav>
                                      </p:tavLst>
                                    </p:anim>
                                    <p:anim calcmode="lin" valueType="num">
                                      <p:cBhvr>
                                        <p:cTn id="66" dur="1000" fill="hold"/>
                                        <p:tgtEl>
                                          <p:spTgt spid="10"/>
                                        </p:tgtEl>
                                        <p:attrNameLst>
                                          <p:attrName>ppt_h</p:attrName>
                                        </p:attrNameLst>
                                      </p:cBhvr>
                                      <p:tavLst>
                                        <p:tav tm="0">
                                          <p:val>
                                            <p:fltVal val="0"/>
                                          </p:val>
                                        </p:tav>
                                        <p:tav tm="100000">
                                          <p:val>
                                            <p:strVal val="#ppt_h"/>
                                          </p:val>
                                        </p:tav>
                                      </p:tavLst>
                                    </p:anim>
                                    <p:anim calcmode="lin" valueType="num">
                                      <p:cBhvr>
                                        <p:cTn id="67" dur="1000" fill="hold"/>
                                        <p:tgtEl>
                                          <p:spTgt spid="10"/>
                                        </p:tgtEl>
                                        <p:attrNameLst>
                                          <p:attrName>style.rotation</p:attrName>
                                        </p:attrNameLst>
                                      </p:cBhvr>
                                      <p:tavLst>
                                        <p:tav tm="0">
                                          <p:val>
                                            <p:fltVal val="90"/>
                                          </p:val>
                                        </p:tav>
                                        <p:tav tm="100000">
                                          <p:val>
                                            <p:fltVal val="0"/>
                                          </p:val>
                                        </p:tav>
                                      </p:tavLst>
                                    </p:anim>
                                    <p:animEffect transition="in" filter="fade">
                                      <p:cBhvr>
                                        <p:cTn id="68" dur="10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45" presetClass="entr" presetSubtype="0" fill="hold" grpId="0" nodeType="click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fade">
                                      <p:cBhvr>
                                        <p:cTn id="73" dur="2000"/>
                                        <p:tgtEl>
                                          <p:spTgt spid="11"/>
                                        </p:tgtEl>
                                      </p:cBhvr>
                                    </p:animEffect>
                                    <p:anim calcmode="lin" valueType="num">
                                      <p:cBhvr>
                                        <p:cTn id="74" dur="2000" fill="hold"/>
                                        <p:tgtEl>
                                          <p:spTgt spid="11"/>
                                        </p:tgtEl>
                                        <p:attrNameLst>
                                          <p:attrName>ppt_w</p:attrName>
                                        </p:attrNameLst>
                                      </p:cBhvr>
                                      <p:tavLst>
                                        <p:tav tm="0" fmla="#ppt_w*sin(2.5*pi*$)">
                                          <p:val>
                                            <p:fltVal val="0"/>
                                          </p:val>
                                        </p:tav>
                                        <p:tav tm="100000">
                                          <p:val>
                                            <p:fltVal val="1"/>
                                          </p:val>
                                        </p:tav>
                                      </p:tavLst>
                                    </p:anim>
                                    <p:anim calcmode="lin" valueType="num">
                                      <p:cBhvr>
                                        <p:cTn id="7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
                                          </p:val>
                                        </p:tav>
                                        <p:tav tm="100000">
                                          <p:val>
                                            <p:strVal val="#ppt_x"/>
                                          </p:val>
                                        </p:tav>
                                      </p:tavLst>
                                    </p:anim>
                                    <p:anim calcmode="lin" valueType="num">
                                      <p:cBhvr>
                                        <p:cTn id="8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7124</TotalTime>
  <Words>598</Words>
  <Application>Microsoft Office PowerPoint</Application>
  <PresentationFormat>Custom</PresentationFormat>
  <Paragraphs>87</Paragraphs>
  <Slides>12</Slides>
  <Notes>0</Notes>
  <HiddenSlides>0</HiddenSlides>
  <MMClips>0</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 Searson</dc:creator>
  <cp:lastModifiedBy>DeputyHead</cp:lastModifiedBy>
  <cp:revision>23</cp:revision>
  <dcterms:created xsi:type="dcterms:W3CDTF">2017-11-23T12:12:20Z</dcterms:created>
  <dcterms:modified xsi:type="dcterms:W3CDTF">2020-04-19T13:04:49Z</dcterms:modified>
</cp:coreProperties>
</file>