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8"/>
  </p:handoutMasterIdLst>
  <p:sldIdLst>
    <p:sldId id="263" r:id="rId2"/>
    <p:sldId id="264" r:id="rId3"/>
    <p:sldId id="268" r:id="rId4"/>
    <p:sldId id="270" r:id="rId5"/>
    <p:sldId id="271" r:id="rId6"/>
    <p:sldId id="272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Sassoon Infant Rg" panose="02000503030000020003" charset="0"/>
      <p:regular r:id="rId13"/>
      <p:bold r:id="rId14"/>
    </p:embeddedFont>
    <p:embeddedFont>
      <p:font typeface="Tuffy" panose="020B0603060100000000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  <p:embeddedFont>
      <p:font typeface="Twinkl SemiBold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FEFBDA"/>
    <a:srgbClr val="FDEAA3"/>
    <a:srgbClr val="C4DF9B"/>
    <a:srgbClr val="DB5183"/>
    <a:srgbClr val="40B0E5"/>
    <a:srgbClr val="9F73B2"/>
    <a:srgbClr val="B4DD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14"/>
      </p:cViewPr>
      <p:guideLst>
        <p:guide orient="horz" pos="2183"/>
        <p:guide pos="2880"/>
        <p:guide pos="317"/>
        <p:guide orient="horz" pos="3974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viewProps" Target="view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6D9AFDF-226B-4085-B172-6A3A4722F80A}" type="datetimeFigureOut">
              <a:rPr lang="en-GB"/>
              <a:pPr>
                <a:defRPr/>
              </a:pPr>
              <a:t>26/03/2021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EA5B89C-59BB-43C7-816A-8C7244AA9B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0662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91299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2851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43953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07882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6918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5392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0" r:id="rId3"/>
    <p:sldLayoutId id="2147483671" r:id="rId4"/>
    <p:sldLayoutId id="2147483672" r:id="rId5"/>
    <p:sldLayoutId id="2147483675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4.png"/><Relationship Id="rId18" Type="http://schemas.openxmlformats.org/officeDocument/2006/relationships/image" Target="../media/image9.png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media1.WAV"/><Relationship Id="rId16" Type="http://schemas.openxmlformats.org/officeDocument/2006/relationships/image" Target="../media/image7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slideLayout" Target="../slideLayouts/slideLayout2.xml"/><Relationship Id="rId5" Type="http://schemas.microsoft.com/office/2007/relationships/media" Target="../media/media3.WAV"/><Relationship Id="rId15" Type="http://schemas.openxmlformats.org/officeDocument/2006/relationships/image" Target="../media/image6.png"/><Relationship Id="rId10" Type="http://schemas.openxmlformats.org/officeDocument/2006/relationships/audio" Target="../media/media5.WAV"/><Relationship Id="rId19" Type="http://schemas.openxmlformats.org/officeDocument/2006/relationships/image" Target="../media/image10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WAV"/><Relationship Id="rId13" Type="http://schemas.openxmlformats.org/officeDocument/2006/relationships/image" Target="../media/image11.png"/><Relationship Id="rId18" Type="http://schemas.openxmlformats.org/officeDocument/2006/relationships/image" Target="../media/image9.png"/><Relationship Id="rId3" Type="http://schemas.microsoft.com/office/2007/relationships/media" Target="../media/media7.WAV"/><Relationship Id="rId7" Type="http://schemas.microsoft.com/office/2007/relationships/media" Target="../media/media9.WAV"/><Relationship Id="rId12" Type="http://schemas.openxmlformats.org/officeDocument/2006/relationships/image" Target="../media/image3.png"/><Relationship Id="rId17" Type="http://schemas.openxmlformats.org/officeDocument/2006/relationships/image" Target="../media/image15.png"/><Relationship Id="rId2" Type="http://schemas.openxmlformats.org/officeDocument/2006/relationships/audio" Target="../media/media6.WAV"/><Relationship Id="rId16" Type="http://schemas.openxmlformats.org/officeDocument/2006/relationships/image" Target="../media/image14.png"/><Relationship Id="rId1" Type="http://schemas.microsoft.com/office/2007/relationships/media" Target="../media/media6.WAV"/><Relationship Id="rId6" Type="http://schemas.openxmlformats.org/officeDocument/2006/relationships/audio" Target="../media/media8.WAV"/><Relationship Id="rId11" Type="http://schemas.openxmlformats.org/officeDocument/2006/relationships/slideLayout" Target="../slideLayouts/slideLayout2.xml"/><Relationship Id="rId5" Type="http://schemas.microsoft.com/office/2007/relationships/media" Target="../media/media8.WAV"/><Relationship Id="rId15" Type="http://schemas.openxmlformats.org/officeDocument/2006/relationships/image" Target="../media/image13.png"/><Relationship Id="rId10" Type="http://schemas.openxmlformats.org/officeDocument/2006/relationships/audio" Target="../media/media10.WAV"/><Relationship Id="rId19" Type="http://schemas.openxmlformats.org/officeDocument/2006/relationships/image" Target="../media/image10.png"/><Relationship Id="rId4" Type="http://schemas.openxmlformats.org/officeDocument/2006/relationships/audio" Target="../media/media7.WAV"/><Relationship Id="rId9" Type="http://schemas.microsoft.com/office/2007/relationships/media" Target="../media/media10.WAV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media" Target="../media/media12.WAV"/><Relationship Id="rId7" Type="http://schemas.openxmlformats.org/officeDocument/2006/relationships/image" Target="../media/image3.png"/><Relationship Id="rId12" Type="http://schemas.openxmlformats.org/officeDocument/2006/relationships/image" Target="../media/image10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8.png"/><Relationship Id="rId4" Type="http://schemas.openxmlformats.org/officeDocument/2006/relationships/audio" Target="../media/media12.WAV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3" Type="http://schemas.microsoft.com/office/2007/relationships/media" Target="../media/media17.WAV"/><Relationship Id="rId18" Type="http://schemas.openxmlformats.org/officeDocument/2006/relationships/audio" Target="../media/media8.WAV"/><Relationship Id="rId26" Type="http://schemas.openxmlformats.org/officeDocument/2006/relationships/image" Target="../media/image21.png"/><Relationship Id="rId3" Type="http://schemas.microsoft.com/office/2007/relationships/media" Target="../media/media13.WAV"/><Relationship Id="rId21" Type="http://schemas.microsoft.com/office/2007/relationships/media" Target="../media/media20.WAV"/><Relationship Id="rId34" Type="http://schemas.openxmlformats.org/officeDocument/2006/relationships/image" Target="../media/image29.png"/><Relationship Id="rId7" Type="http://schemas.microsoft.com/office/2007/relationships/media" Target="../media/media15.WAV"/><Relationship Id="rId12" Type="http://schemas.openxmlformats.org/officeDocument/2006/relationships/audio" Target="../media/media16.WAV"/><Relationship Id="rId17" Type="http://schemas.microsoft.com/office/2007/relationships/media" Target="../media/media8.WAV"/><Relationship Id="rId25" Type="http://schemas.openxmlformats.org/officeDocument/2006/relationships/image" Target="../media/image20.png"/><Relationship Id="rId33" Type="http://schemas.openxmlformats.org/officeDocument/2006/relationships/image" Target="../media/image28.png"/><Relationship Id="rId2" Type="http://schemas.openxmlformats.org/officeDocument/2006/relationships/audio" Target="../media/media1.WAV"/><Relationship Id="rId16" Type="http://schemas.openxmlformats.org/officeDocument/2006/relationships/audio" Target="../media/media18.WAV"/><Relationship Id="rId20" Type="http://schemas.openxmlformats.org/officeDocument/2006/relationships/audio" Target="../media/media19.WAV"/><Relationship Id="rId29" Type="http://schemas.openxmlformats.org/officeDocument/2006/relationships/image" Target="../media/image24.png"/><Relationship Id="rId1" Type="http://schemas.microsoft.com/office/2007/relationships/media" Target="../media/media1.WAV"/><Relationship Id="rId6" Type="http://schemas.openxmlformats.org/officeDocument/2006/relationships/audio" Target="../media/media14.WAV"/><Relationship Id="rId11" Type="http://schemas.microsoft.com/office/2007/relationships/media" Target="../media/media16.WAV"/><Relationship Id="rId24" Type="http://schemas.openxmlformats.org/officeDocument/2006/relationships/image" Target="../media/image3.png"/><Relationship Id="rId32" Type="http://schemas.openxmlformats.org/officeDocument/2006/relationships/image" Target="../media/image27.png"/><Relationship Id="rId5" Type="http://schemas.microsoft.com/office/2007/relationships/media" Target="../media/media14.WAV"/><Relationship Id="rId15" Type="http://schemas.microsoft.com/office/2007/relationships/media" Target="../media/media18.WAV"/><Relationship Id="rId23" Type="http://schemas.openxmlformats.org/officeDocument/2006/relationships/slideLayout" Target="../slideLayouts/slideLayout2.xml"/><Relationship Id="rId28" Type="http://schemas.openxmlformats.org/officeDocument/2006/relationships/image" Target="../media/image23.png"/><Relationship Id="rId36" Type="http://schemas.openxmlformats.org/officeDocument/2006/relationships/image" Target="../media/image10.png"/><Relationship Id="rId10" Type="http://schemas.openxmlformats.org/officeDocument/2006/relationships/audio" Target="../media/media9.WAV"/><Relationship Id="rId19" Type="http://schemas.microsoft.com/office/2007/relationships/media" Target="../media/media19.WAV"/><Relationship Id="rId31" Type="http://schemas.openxmlformats.org/officeDocument/2006/relationships/image" Target="../media/image26.png"/><Relationship Id="rId4" Type="http://schemas.openxmlformats.org/officeDocument/2006/relationships/audio" Target="../media/media13.WAV"/><Relationship Id="rId9" Type="http://schemas.microsoft.com/office/2007/relationships/media" Target="../media/media9.WAV"/><Relationship Id="rId14" Type="http://schemas.openxmlformats.org/officeDocument/2006/relationships/audio" Target="../media/media17.WAV"/><Relationship Id="rId22" Type="http://schemas.openxmlformats.org/officeDocument/2006/relationships/audio" Target="../media/media20.WAV"/><Relationship Id="rId27" Type="http://schemas.openxmlformats.org/officeDocument/2006/relationships/image" Target="../media/image22.png"/><Relationship Id="rId30" Type="http://schemas.openxmlformats.org/officeDocument/2006/relationships/image" Target="../media/image25.png"/><Relationship Id="rId35" Type="http://schemas.openxmlformats.org/officeDocument/2006/relationships/image" Target="../media/image9.png"/><Relationship Id="rId8" Type="http://schemas.openxmlformats.org/officeDocument/2006/relationships/audio" Target="../media/media15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3" Type="http://schemas.microsoft.com/office/2007/relationships/media" Target="../media/media22.WAV"/><Relationship Id="rId7" Type="http://schemas.microsoft.com/office/2007/relationships/media" Target="../media/media24.WAV"/><Relationship Id="rId12" Type="http://schemas.openxmlformats.org/officeDocument/2006/relationships/image" Target="../media/image10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audio" Target="../media/media23.WAV"/><Relationship Id="rId11" Type="http://schemas.openxmlformats.org/officeDocument/2006/relationships/image" Target="../media/image9.png"/><Relationship Id="rId5" Type="http://schemas.microsoft.com/office/2007/relationships/media" Target="../media/media23.WAV"/><Relationship Id="rId10" Type="http://schemas.openxmlformats.org/officeDocument/2006/relationships/image" Target="../media/image3.png"/><Relationship Id="rId4" Type="http://schemas.openxmlformats.org/officeDocument/2006/relationships/audio" Target="../media/media22.WAV"/><Relationship Id="rId9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717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717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717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285750" indent="-285750"/>
            <a:r>
              <a:rPr lang="en-GB" altLang="en-US">
                <a:solidFill>
                  <a:schemeClr val="tx1"/>
                </a:solidFill>
              </a:rPr>
              <a:t>I can engage in conversations, ask and answer questions, express opinions and respond to those of others.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2625725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answer the question ‘</a:t>
            </a:r>
            <a:r>
              <a:rPr lang="fr-FR" dirty="0"/>
              <a:t>Quel est ton sport préféré ?</a:t>
            </a:r>
            <a:r>
              <a:rPr lang="fr-FR" sz="2000" dirty="0"/>
              <a:t> </a:t>
            </a:r>
            <a:r>
              <a:rPr lang="en-GB" dirty="0">
                <a:latin typeface="Twinkl" pitchFamily="2" charset="0"/>
              </a:rPr>
              <a:t>orally.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>
              <a:latin typeface="Twinkl" pitchFamily="2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write answers about the class’s favourite sports.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500313" y="338138"/>
            <a:ext cx="5392737" cy="1597025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2900" b="0" dirty="0"/>
              <a:t>Les Sports: </a:t>
            </a:r>
            <a:r>
              <a:rPr lang="en-GB" sz="2900" b="0" dirty="0" err="1"/>
              <a:t>Qu’est</a:t>
            </a:r>
            <a:r>
              <a:rPr lang="en-GB" sz="2900" b="0" dirty="0"/>
              <a:t> </a:t>
            </a:r>
            <a:r>
              <a:rPr lang="en-GB" sz="2900" b="0" dirty="0" err="1"/>
              <a:t>ce</a:t>
            </a:r>
            <a:r>
              <a:rPr lang="en-GB" sz="2900" b="0" dirty="0"/>
              <a:t>-que </a:t>
            </a:r>
            <a:r>
              <a:rPr lang="en-GB" sz="2900" b="0" dirty="0" err="1"/>
              <a:t>c’est</a:t>
            </a:r>
            <a:r>
              <a:rPr lang="en-GB" sz="2900" b="0" dirty="0"/>
              <a:t> ?</a:t>
            </a:r>
            <a:br>
              <a:rPr lang="en-GB" sz="3100" b="0" dirty="0"/>
            </a:br>
            <a:r>
              <a:rPr lang="en-GB" sz="2200" b="0" dirty="0"/>
              <a:t>(Sports: What Are They?)</a:t>
            </a:r>
            <a:endParaRPr lang="en-GB" sz="3600" dirty="0"/>
          </a:p>
        </p:txBody>
      </p:sp>
      <p:sp>
        <p:nvSpPr>
          <p:cNvPr id="4" name="Rectangle 3"/>
          <p:cNvSpPr/>
          <p:nvPr/>
        </p:nvSpPr>
        <p:spPr>
          <a:xfrm>
            <a:off x="1157288" y="728663"/>
            <a:ext cx="1519237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8196" name="TextBox 10"/>
          <p:cNvSpPr txBox="1">
            <a:spLocks noChangeArrowheads="1"/>
          </p:cNvSpPr>
          <p:nvPr/>
        </p:nvSpPr>
        <p:spPr bwMode="auto">
          <a:xfrm>
            <a:off x="1390650" y="779463"/>
            <a:ext cx="12858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Click play buttons throughout to hear phrases and words.</a:t>
            </a:r>
          </a:p>
        </p:txBody>
      </p:sp>
      <p:pic>
        <p:nvPicPr>
          <p:cNvPr id="8197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946150" y="3576638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fr-FR" altLang="en-US">
                <a:solidFill>
                  <a:srgbClr val="DB5183"/>
                </a:solidFill>
                <a:latin typeface="Twinkl" pitchFamily="2" charset="0"/>
              </a:rPr>
              <a:t>la gymnastique</a:t>
            </a:r>
            <a:endParaRPr lang="en-GB" altLang="en-US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440113" y="3576638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lutte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64338" y="3576638"/>
            <a:ext cx="11287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hockey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713038" y="5576888"/>
            <a:ext cx="1009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ski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332413" y="5576888"/>
            <a:ext cx="11287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tennis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0963" y="1778000"/>
            <a:ext cx="1211262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2688" y="2320925"/>
            <a:ext cx="1470025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3175" y="2119313"/>
            <a:ext cx="1655763" cy="141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0363" y="4035425"/>
            <a:ext cx="912812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313" y="4237038"/>
            <a:ext cx="1546225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Whole Class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-la gymnastique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35275" y="36179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-la lutte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3950" y="36163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-le hocke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0350" y="36147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-le ski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4250" y="5632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-le tennis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3175" y="5632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a gymnastiq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1238" y="33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la lutt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1238" y="7794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le hockey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413" y="1525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le ski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413" y="2273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le tennis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413" y="30162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0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30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192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 nodeType="clickPar">
                      <p:stCondLst>
                        <p:cond delay="0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2432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1" dur="1927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 nodeType="clickPar">
                      <p:stCondLst>
                        <p:cond delay="0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157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574675" y="363538"/>
            <a:ext cx="7994650" cy="1595437"/>
          </a:xfrm>
        </p:spPr>
        <p:txBody>
          <a:bodyPr/>
          <a:lstStyle/>
          <a:p>
            <a:pPr algn="ctr"/>
            <a:r>
              <a:rPr lang="en-GB" altLang="en-US" sz="3200" b="0"/>
              <a:t>Les Sports: Qu’est ce-que c’est ?</a:t>
            </a:r>
            <a:br>
              <a:rPr lang="en-GB" altLang="en-US" sz="3200" b="0"/>
            </a:br>
            <a:r>
              <a:rPr lang="en-GB" altLang="en-US" sz="2400" b="0"/>
              <a:t>(Sports: What Are They?)</a:t>
            </a:r>
            <a:endParaRPr lang="en-GB" altLang="en-US" sz="3600"/>
          </a:p>
        </p:txBody>
      </p:sp>
      <p:pic>
        <p:nvPicPr>
          <p:cNvPr id="9219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906963" y="5481638"/>
            <a:ext cx="19732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natation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116638" y="3557588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course à pied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938588" y="3557588"/>
            <a:ext cx="13382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football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149350" y="3557588"/>
            <a:ext cx="145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rugby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232025" y="5481638"/>
            <a:ext cx="16779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DB5183"/>
                </a:solidFill>
                <a:latin typeface="Twinkl" pitchFamily="2" charset="0"/>
              </a:rPr>
              <a:t>l’équitation</a:t>
            </a:r>
            <a:endParaRPr lang="en-GB" altLang="en-US">
              <a:solidFill>
                <a:srgbClr val="DB5183"/>
              </a:solidFill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2388" y="4410075"/>
            <a:ext cx="1524000" cy="7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9350" y="1992313"/>
            <a:ext cx="855663" cy="151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6950" y="4024313"/>
            <a:ext cx="1608138" cy="135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6575" y="2009775"/>
            <a:ext cx="700088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63975" y="1992313"/>
            <a:ext cx="1311275" cy="151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0" name="Whole Class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-la natation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6213" y="55419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-la course à pied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05763" y="36210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-le football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7950" y="36242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-l’équitation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838" y="55372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-le rugb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9825" y="36258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le rugb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e footbal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1476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la course a pie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2230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lequitatio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29829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la natation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37353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0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22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238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 nodeType="clickPar">
                      <p:stCondLst>
                        <p:cond delay="0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2845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1" dur="2707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 nodeType="clickPar">
                      <p:stCondLst>
                        <p:cond delay="0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3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9275" y="2251075"/>
            <a:ext cx="915988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ular Callout 16"/>
          <p:cNvSpPr/>
          <p:nvPr/>
        </p:nvSpPr>
        <p:spPr>
          <a:xfrm>
            <a:off x="4951413" y="3252788"/>
            <a:ext cx="1973262" cy="685800"/>
          </a:xfrm>
          <a:prstGeom prst="wedgeRoundRectCallout">
            <a:avLst>
              <a:gd name="adj1" fmla="val 48141"/>
              <a:gd name="adj2" fmla="val -87533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8" name="Title 5"/>
          <p:cNvSpPr>
            <a:spLocks noGrp="1"/>
          </p:cNvSpPr>
          <p:nvPr>
            <p:ph type="title"/>
          </p:nvPr>
        </p:nvSpPr>
        <p:spPr>
          <a:xfrm>
            <a:off x="582613" y="350838"/>
            <a:ext cx="7994650" cy="1595437"/>
          </a:xfrm>
        </p:spPr>
        <p:txBody>
          <a:bodyPr/>
          <a:lstStyle/>
          <a:p>
            <a:pPr algn="ctr"/>
            <a:r>
              <a:rPr lang="fr-FR" altLang="en-US" sz="3200" b="0"/>
              <a:t>Quel est ton sport préféré ?</a:t>
            </a:r>
            <a:br>
              <a:rPr lang="fr-FR" altLang="en-US" sz="3600" b="0"/>
            </a:br>
            <a:r>
              <a:rPr lang="en-GB" altLang="en-US" sz="2700" b="0"/>
              <a:t>(</a:t>
            </a:r>
            <a:r>
              <a:rPr lang="en-GB" altLang="en-US" sz="2400" b="0"/>
              <a:t>What’s Your Favourite Sport?)</a:t>
            </a:r>
            <a:endParaRPr lang="en-GB" altLang="en-US"/>
          </a:p>
        </p:txBody>
      </p:sp>
      <p:pic>
        <p:nvPicPr>
          <p:cNvPr id="11269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962525" y="3279775"/>
            <a:ext cx="1974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fr-FR" altLang="en-US">
                <a:latin typeface="Twinkl" pitchFamily="2" charset="0"/>
              </a:rPr>
              <a:t>Mon sport préféré est </a:t>
            </a:r>
            <a:r>
              <a:rPr lang="fr-FR" altLang="en-US">
                <a:solidFill>
                  <a:srgbClr val="DB5183"/>
                </a:solidFill>
                <a:latin typeface="Twinkl" pitchFamily="2" charset="0"/>
              </a:rPr>
              <a:t>la lutte</a:t>
            </a:r>
            <a:r>
              <a:rPr lang="fr-FR" altLang="en-US">
                <a:latin typeface="Twinkl" pitchFamily="2" charset="0"/>
              </a:rPr>
              <a:t>.</a:t>
            </a:r>
          </a:p>
        </p:txBody>
      </p:sp>
      <p:pic>
        <p:nvPicPr>
          <p:cNvPr id="11271" name="Picture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1575" y="2798763"/>
            <a:ext cx="1976438" cy="285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Whole Clas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-Mon sport préféré est la lutte.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2888" y="36353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597150" y="1865313"/>
            <a:ext cx="1800225" cy="1152525"/>
            <a:chOff x="2550456" y="2123371"/>
            <a:chExt cx="1800000" cy="1152000"/>
          </a:xfrm>
        </p:grpSpPr>
        <p:sp>
          <p:nvSpPr>
            <p:cNvPr id="18" name="Cloud Callout 17"/>
            <p:cNvSpPr/>
            <p:nvPr/>
          </p:nvSpPr>
          <p:spPr>
            <a:xfrm>
              <a:off x="2550456" y="2123371"/>
              <a:ext cx="1800000" cy="1152000"/>
            </a:xfrm>
            <a:prstGeom prst="cloudCallout">
              <a:avLst>
                <a:gd name="adj1" fmla="val -69462"/>
                <a:gd name="adj2" fmla="val 4385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" name="Cloud Callout 2"/>
            <p:cNvSpPr/>
            <p:nvPr/>
          </p:nvSpPr>
          <p:spPr>
            <a:xfrm>
              <a:off x="2550456" y="2123371"/>
              <a:ext cx="1800000" cy="1152000"/>
            </a:xfrm>
            <a:prstGeom prst="cloudCallout">
              <a:avLst>
                <a:gd name="adj1" fmla="val -69462"/>
                <a:gd name="adj2" fmla="val 43850"/>
              </a:avLst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14189" t="9395"/>
              </a:stretch>
            </a:blip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6" name="Rounded Rectangular Callout 15"/>
          <p:cNvSpPr/>
          <p:nvPr/>
        </p:nvSpPr>
        <p:spPr>
          <a:xfrm>
            <a:off x="2613025" y="3236913"/>
            <a:ext cx="2117725" cy="701675"/>
          </a:xfrm>
          <a:prstGeom prst="wedgeRoundRectCallout">
            <a:avLst>
              <a:gd name="adj1" fmla="val -66188"/>
              <a:gd name="adj2" fmla="val -44594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655888" y="3263900"/>
            <a:ext cx="19827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fr-FR" altLang="en-US">
                <a:latin typeface="Twinkl" pitchFamily="2" charset="0"/>
              </a:rPr>
              <a:t>Mon sport préféré est </a:t>
            </a:r>
            <a:r>
              <a:rPr lang="fr-FR" altLang="en-US">
                <a:solidFill>
                  <a:srgbClr val="3399FF"/>
                </a:solidFill>
                <a:latin typeface="Twinkl" pitchFamily="2" charset="0"/>
              </a:rPr>
              <a:t>le tennis</a:t>
            </a:r>
            <a:r>
              <a:rPr lang="fr-FR" altLang="en-US">
                <a:latin typeface="Twinkl" pitchFamily="2" charset="0"/>
              </a:rPr>
              <a:t>.</a:t>
            </a:r>
            <a:endParaRPr lang="en-GB" altLang="en-US">
              <a:latin typeface="Twinkl" pitchFamily="2" charset="0"/>
            </a:endParaRPr>
          </a:p>
        </p:txBody>
      </p:sp>
      <p:pic>
        <p:nvPicPr>
          <p:cNvPr id="20" name="-Mon sport préféré est le tennis.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5313" y="35766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4910138" y="1730375"/>
            <a:ext cx="1800225" cy="1150938"/>
            <a:chOff x="4910716" y="1730020"/>
            <a:chExt cx="1800000" cy="1152000"/>
          </a:xfrm>
        </p:grpSpPr>
        <p:sp>
          <p:nvSpPr>
            <p:cNvPr id="25" name="Cloud Callout 24"/>
            <p:cNvSpPr/>
            <p:nvPr/>
          </p:nvSpPr>
          <p:spPr>
            <a:xfrm>
              <a:off x="4910716" y="1730020"/>
              <a:ext cx="1800000" cy="1152000"/>
            </a:xfrm>
            <a:prstGeom prst="cloudCallout">
              <a:avLst>
                <a:gd name="adj1" fmla="val 69434"/>
                <a:gd name="adj2" fmla="val 30788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" name="Cloud Callout 23"/>
            <p:cNvSpPr/>
            <p:nvPr/>
          </p:nvSpPr>
          <p:spPr>
            <a:xfrm>
              <a:off x="4910716" y="1730020"/>
              <a:ext cx="1800000" cy="1152000"/>
            </a:xfrm>
            <a:prstGeom prst="cloudCallout">
              <a:avLst>
                <a:gd name="adj1" fmla="val 69434"/>
                <a:gd name="adj2" fmla="val 30788"/>
              </a:avLst>
            </a:pr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6270" r="8244"/>
              </a:stretch>
            </a:blip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7" name="Mon sport prefere est le tenn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8038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Mon sport prefere est la lutt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8038" y="1560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63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40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  <p:bldP spid="16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755650" y="5405438"/>
            <a:ext cx="7632700" cy="687387"/>
          </a:xfrm>
          <a:prstGeom prst="rect">
            <a:avLst/>
          </a:prstGeom>
          <a:solidFill>
            <a:srgbClr val="FDE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4991100"/>
            <a:ext cx="7632700" cy="369888"/>
          </a:xfrm>
          <a:prstGeom prst="rect">
            <a:avLst/>
          </a:prstGeom>
          <a:solidFill>
            <a:srgbClr val="C4DF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itle 5"/>
          <p:cNvSpPr>
            <a:spLocks noGrp="1"/>
          </p:cNvSpPr>
          <p:nvPr>
            <p:ph type="title"/>
          </p:nvPr>
        </p:nvSpPr>
        <p:spPr>
          <a:xfrm>
            <a:off x="633413" y="350838"/>
            <a:ext cx="7994650" cy="1595437"/>
          </a:xfrm>
        </p:spPr>
        <p:txBody>
          <a:bodyPr/>
          <a:lstStyle/>
          <a:p>
            <a:pPr algn="ctr"/>
            <a:r>
              <a:rPr lang="fr-FR" altLang="en-US" sz="3200" b="0"/>
              <a:t>Quel est ton sport préféré ?</a:t>
            </a:r>
            <a:br>
              <a:rPr lang="fr-FR" altLang="en-US" sz="3600" b="0"/>
            </a:br>
            <a:r>
              <a:rPr lang="en-GB" altLang="en-US" sz="2400" b="0"/>
              <a:t>(What’s Your Favourite Sport?)</a:t>
            </a:r>
            <a:endParaRPr lang="en-GB" altLang="en-US"/>
          </a:p>
        </p:txBody>
      </p:sp>
      <p:pic>
        <p:nvPicPr>
          <p:cNvPr id="12293" name="Play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85788" y="298291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fr-FR" altLang="en-US">
                <a:solidFill>
                  <a:srgbClr val="DB5183"/>
                </a:solidFill>
                <a:latin typeface="Twinkl" pitchFamily="2" charset="0"/>
              </a:rPr>
              <a:t>la gymnastique</a:t>
            </a:r>
            <a:endParaRPr lang="en-GB" altLang="en-US">
              <a:solidFill>
                <a:srgbClr val="DB5183"/>
              </a:solidFill>
              <a:latin typeface="Twinkl" pitchFamily="2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663825" y="2982913"/>
            <a:ext cx="11001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lutte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022725" y="2982913"/>
            <a:ext cx="11287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hockey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384800" y="2982913"/>
            <a:ext cx="1009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ski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917575" y="4576763"/>
            <a:ext cx="11287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tennis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9825" y="1687513"/>
            <a:ext cx="911225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0650" y="2085975"/>
            <a:ext cx="1106488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3988" y="1863725"/>
            <a:ext cx="124618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8238" y="3498850"/>
            <a:ext cx="687387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7013" y="2005013"/>
            <a:ext cx="116522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3651250" y="4576763"/>
            <a:ext cx="133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football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122488" y="4576763"/>
            <a:ext cx="145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rugby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7300" y="3427413"/>
            <a:ext cx="6445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5875" y="3427413"/>
            <a:ext cx="987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5048250" y="4575175"/>
            <a:ext cx="20177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course à pied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2788" y="3438525"/>
            <a:ext cx="527050" cy="113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6840538" y="4575175"/>
            <a:ext cx="1385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natation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6642100" y="2978150"/>
            <a:ext cx="16779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DB5183"/>
                </a:solidFill>
                <a:latin typeface="Twinkl" pitchFamily="2" charset="0"/>
              </a:rPr>
              <a:t>l’équitation</a:t>
            </a:r>
            <a:endParaRPr lang="en-GB" altLang="en-US">
              <a:solidFill>
                <a:srgbClr val="DB5183"/>
              </a:solidFill>
              <a:latin typeface="Twinkl" pitchFamily="2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59600" y="3813175"/>
            <a:ext cx="11477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8313" y="1912938"/>
            <a:ext cx="1211262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2182813" y="4991100"/>
            <a:ext cx="4778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latin typeface="Twinkl" pitchFamily="2" charset="0"/>
              </a:rPr>
              <a:t>Mon sport préféré est…</a:t>
            </a: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755650" y="5422900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Each person to say a sentence expressing their favourite sport, then add it to the class tally chart.</a:t>
            </a:r>
          </a:p>
        </p:txBody>
      </p:sp>
      <p:pic>
        <p:nvPicPr>
          <p:cNvPr id="12316" name="Whole Class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-la gymnastique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9350" y="30416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-la lutte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2838" y="30416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-le hockey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21275" y="30416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-le ski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0975" y="30416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-l’équitation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30416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-le tennis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9613" y="45974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-le rugby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4863" y="45942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-le football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2038" y="45799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-la course à pied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0975" y="43735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-la natation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46243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-Mon sport préféré est…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7550" y="50546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la gymnastiq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911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la lutt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8" y="-9064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e hockey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-9159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le ski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13" y="-919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lequitation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363" y="-919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le tennis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300" y="-911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le rugby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888" y="-911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le football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063" y="-919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la course a pie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788" y="-919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la natation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-9080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Mon sport prefere est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288" y="-8731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 nodeType="clickPar">
                      <p:stCondLst>
                        <p:cond delay="0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5" dur="30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 nodeType="clickPar">
                      <p:stCondLst>
                        <p:cond delay="0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1" dur="19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1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 nodeType="clickPar">
                      <p:stCondLst>
                        <p:cond delay="0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7" dur="24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1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 nodeType="clickPar">
                      <p:stCondLst>
                        <p:cond delay="0"/>
                      </p:stCondLst>
                      <p:childTnLst>
                        <p:par>
                          <p:cTn id="1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3" dur="192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 vol="80000">
                <p:cTn id="1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 nodeType="clickPar">
                      <p:stCondLst>
                        <p:cond delay="0"/>
                      </p:stCondLst>
                      <p:childTnLst>
                        <p:par>
                          <p:cTn id="1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9" dur="270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audio>
              <p:cMediaNode vol="80000">
                <p:cTn id="1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 nodeType="clickPar">
                      <p:stCondLst>
                        <p:cond delay="0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5" dur="2157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audio>
              <p:cMediaNode vol="80000">
                <p:cTn id="1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 nodeType="clickPar">
                      <p:stCondLst>
                        <p:cond delay="0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1" dur="2203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audio>
              <p:cMediaNode vol="80000">
                <p:cTn id="1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 nodeType="clickPar">
                      <p:stCondLst>
                        <p:cond delay="0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7" dur="2386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audio>
              <p:cMediaNode vol="80000">
                <p:cTn id="1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 nodeType="clickPar">
                      <p:stCondLst>
                        <p:cond delay="0"/>
                      </p:stCondLst>
                      <p:childTnLst>
                        <p:par>
                          <p:cTn id="1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3" dur="2845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1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 nodeType="clickPar">
                      <p:stCondLst>
                        <p:cond delay="0"/>
                      </p:stCondLst>
                      <p:childTnLst>
                        <p:par>
                          <p:cTn id="1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9" dur="2203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19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 nodeType="clickPar">
                      <p:stCondLst>
                        <p:cond delay="0"/>
                      </p:stCondLst>
                      <p:childTnLst>
                        <p:par>
                          <p:cTn id="1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5" dur="4543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35" grpId="0" animBg="1"/>
      <p:bldP spid="3" grpId="0" animBg="1"/>
      <p:bldP spid="10" grpId="0"/>
      <p:bldP spid="11" grpId="0"/>
      <p:bldP spid="13" grpId="0"/>
      <p:bldP spid="14" grpId="0"/>
      <p:bldP spid="15" grpId="0"/>
      <p:bldP spid="23" grpId="0"/>
      <p:bldP spid="24" grpId="0"/>
      <p:bldP spid="27" grpId="0"/>
      <p:bldP spid="29" grpId="0"/>
      <p:bldP spid="30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/>
          <p:cNvSpPr/>
          <p:nvPr/>
        </p:nvSpPr>
        <p:spPr>
          <a:xfrm>
            <a:off x="755650" y="4327525"/>
            <a:ext cx="7632700" cy="379413"/>
          </a:xfrm>
          <a:prstGeom prst="rect">
            <a:avLst/>
          </a:prstGeom>
          <a:solidFill>
            <a:srgbClr val="FDE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755650" y="4789488"/>
            <a:ext cx="7632700" cy="368300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755650" y="3416300"/>
            <a:ext cx="7632700" cy="377825"/>
          </a:xfrm>
          <a:prstGeom prst="rect">
            <a:avLst/>
          </a:prstGeom>
          <a:solidFill>
            <a:srgbClr val="FDE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755650" y="3876675"/>
            <a:ext cx="7632700" cy="36988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55650" y="2506663"/>
            <a:ext cx="7632700" cy="379412"/>
          </a:xfrm>
          <a:prstGeom prst="rect">
            <a:avLst/>
          </a:prstGeom>
          <a:solidFill>
            <a:srgbClr val="FDE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755650" y="2963863"/>
            <a:ext cx="7632700" cy="369887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755650" y="5240338"/>
            <a:ext cx="7632700" cy="379412"/>
          </a:xfrm>
          <a:prstGeom prst="rect">
            <a:avLst/>
          </a:prstGeom>
          <a:solidFill>
            <a:srgbClr val="FDE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755650" y="5700713"/>
            <a:ext cx="7632700" cy="369887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1781175"/>
            <a:ext cx="7632700" cy="660400"/>
          </a:xfrm>
          <a:prstGeom prst="rect">
            <a:avLst/>
          </a:prstGeom>
          <a:solidFill>
            <a:srgbClr val="C4DF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23" name="Title 5"/>
          <p:cNvSpPr>
            <a:spLocks noGrp="1"/>
          </p:cNvSpPr>
          <p:nvPr>
            <p:ph type="title"/>
          </p:nvPr>
        </p:nvSpPr>
        <p:spPr>
          <a:xfrm>
            <a:off x="574675" y="350838"/>
            <a:ext cx="7994650" cy="1595437"/>
          </a:xfrm>
        </p:spPr>
        <p:txBody>
          <a:bodyPr/>
          <a:lstStyle/>
          <a:p>
            <a:pPr algn="ctr"/>
            <a:r>
              <a:rPr lang="fr-FR" altLang="en-US" sz="3200" b="0"/>
              <a:t>Quel est ton sport préféré ?</a:t>
            </a:r>
            <a:br>
              <a:rPr lang="fr-FR" altLang="en-US" sz="3600" b="0"/>
            </a:br>
            <a:r>
              <a:rPr lang="en-GB" altLang="en-US" sz="2400" b="0"/>
              <a:t>(What’s Your Favourite Sport?)</a:t>
            </a:r>
            <a:endParaRPr lang="en-GB" altLang="en-US"/>
          </a:p>
        </p:txBody>
      </p:sp>
      <p:pic>
        <p:nvPicPr>
          <p:cNvPr id="13324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5" name="TextBox 32"/>
          <p:cNvSpPr txBox="1">
            <a:spLocks noChangeArrowheads="1"/>
          </p:cNvSpPr>
          <p:nvPr/>
        </p:nvSpPr>
        <p:spPr bwMode="auto">
          <a:xfrm>
            <a:off x="1247775" y="1793875"/>
            <a:ext cx="66484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latin typeface="Twinkl" pitchFamily="2" charset="0"/>
              </a:rPr>
              <a:t>Look at the class tally chart of favourite sports and answer these questions.</a:t>
            </a: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755650" y="2516188"/>
            <a:ext cx="514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Combien de personnes préfèrent le tennis ?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755650" y="2963863"/>
            <a:ext cx="514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___________ </a:t>
            </a:r>
            <a:r>
              <a:rPr lang="en-GB" altLang="en-US">
                <a:latin typeface="Twinkl" pitchFamily="2" charset="0"/>
              </a:rPr>
              <a:t>personnes préfèrent le tennis.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755650" y="3416300"/>
            <a:ext cx="5146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Combien de personnes préfèrent le football ?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755650" y="3876675"/>
            <a:ext cx="5146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___________ </a:t>
            </a:r>
            <a:r>
              <a:rPr lang="en-GB" altLang="en-US">
                <a:latin typeface="Twinkl" pitchFamily="2" charset="0"/>
              </a:rPr>
              <a:t>personnes préfèrent le football.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755650" y="4327525"/>
            <a:ext cx="5668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Combien de personnes préfèrent la gymnastique ? </a:t>
            </a: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755650" y="4789488"/>
            <a:ext cx="56689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___________ </a:t>
            </a:r>
            <a:r>
              <a:rPr lang="en-GB" altLang="en-US">
                <a:latin typeface="Twinkl" pitchFamily="2" charset="0"/>
              </a:rPr>
              <a:t>personnes préfèrent la gymnastique.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755650" y="5240338"/>
            <a:ext cx="56689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Combien de personnes préfèrent la natation ?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755650" y="5700713"/>
            <a:ext cx="56689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___________ </a:t>
            </a:r>
            <a:r>
              <a:rPr lang="en-GB" altLang="en-US">
                <a:latin typeface="Twinkl" pitchFamily="2" charset="0"/>
              </a:rPr>
              <a:t>personnes préfèrent la natation.</a:t>
            </a:r>
          </a:p>
        </p:txBody>
      </p:sp>
      <p:pic>
        <p:nvPicPr>
          <p:cNvPr id="13334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-Combien de personnes préfèrent le tennis ?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5850" y="25749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-Combien de personnes préfèrent le football ?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5850" y="34718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-Combien de personnes préfèrent la gymnastique ?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5850" y="43846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-Combien de personnes préfèrent la natation ?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5850" y="52974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mbien de personnes preferent le tenn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1147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Combien de personnes preferent le footbal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20066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ombien de personnes preferent la gymnastiqu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28622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ombien de personnes preferent la natatio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37179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463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495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495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454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4" grpId="0" animBg="1"/>
      <p:bldP spid="55" grpId="0" animBg="1"/>
      <p:bldP spid="35" grpId="0" animBg="1"/>
      <p:bldP spid="36" grpId="0" animBg="1"/>
      <p:bldP spid="58" grpId="0" animBg="1"/>
      <p:bldP spid="59" grpId="0" animBg="1"/>
      <p:bldP spid="34" grpId="0"/>
      <p:bldP spid="37" grpId="0"/>
      <p:bldP spid="39" grpId="0"/>
      <p:bldP spid="41" grpId="0"/>
      <p:bldP spid="51" grpId="0"/>
      <p:bldP spid="53" grpId="0"/>
      <p:bldP spid="60" grpId="0"/>
      <p:bldP spid="61" grpId="0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1246</TotalTime>
  <Words>275</Words>
  <Application>Microsoft Office PowerPoint</Application>
  <PresentationFormat>On-screen Show (4:3)</PresentationFormat>
  <Paragraphs>47</Paragraphs>
  <Slides>6</Slides>
  <Notes>0</Notes>
  <HiddenSlides>0</HiddenSlides>
  <MMClips>27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Tuffy</vt:lpstr>
      <vt:lpstr>Twinkl SemiBold</vt:lpstr>
      <vt:lpstr>Twinkl</vt:lpstr>
      <vt:lpstr>Sassoon Infant Rg</vt:lpstr>
      <vt:lpstr>Arial</vt:lpstr>
      <vt:lpstr>Calibri</vt:lpstr>
      <vt:lpstr>Office Theme</vt:lpstr>
      <vt:lpstr>PowerPoint Presentation</vt:lpstr>
      <vt:lpstr>Les Sports: Qu’est ce-que c’est ? (Sports: What Are They?)</vt:lpstr>
      <vt:lpstr>Les Sports: Qu’est ce-que c’est ? (Sports: What Are They?)</vt:lpstr>
      <vt:lpstr>Quel est ton sport préféré ? (What’s Your Favourite Sport?)</vt:lpstr>
      <vt:lpstr>Quel est ton sport préféré ? (What’s Your Favourite Sport?)</vt:lpstr>
      <vt:lpstr>Quel est ton sport préféré ? (What’s Your Favourite Sport?)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Lucy Brazier</cp:lastModifiedBy>
  <cp:revision>99</cp:revision>
  <dcterms:created xsi:type="dcterms:W3CDTF">2014-10-01T16:09:27Z</dcterms:created>
  <dcterms:modified xsi:type="dcterms:W3CDTF">2021-03-26T14:22:10Z</dcterms:modified>
</cp:coreProperties>
</file>