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333" r:id="rId3"/>
    <p:sldId id="339" r:id="rId4"/>
    <p:sldId id="330" r:id="rId5"/>
    <p:sldId id="311" r:id="rId6"/>
    <p:sldId id="312" r:id="rId7"/>
    <p:sldId id="313" r:id="rId8"/>
    <p:sldId id="314" r:id="rId9"/>
    <p:sldId id="331" r:id="rId10"/>
    <p:sldId id="341" r:id="rId11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  <a:srgbClr val="FF6600"/>
    <a:srgbClr val="0000FF"/>
    <a:srgbClr val="7030A0"/>
    <a:srgbClr val="FF0066"/>
    <a:srgbClr val="FF7D7D"/>
    <a:srgbClr val="FFABCD"/>
    <a:srgbClr val="C7A1E3"/>
    <a:srgbClr val="EFC1FF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90" autoAdjust="0"/>
    <p:restoredTop sz="94218" autoAdjust="0"/>
  </p:normalViewPr>
  <p:slideViewPr>
    <p:cSldViewPr snapToGrid="0">
      <p:cViewPr varScale="1">
        <p:scale>
          <a:sx n="72" d="100"/>
          <a:sy n="72" d="100"/>
        </p:scale>
        <p:origin x="888" y="78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945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7393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1642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3534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565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650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925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200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451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57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9828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4825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1435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2015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2692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667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24/04/2020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544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3.m4a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5.m4a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5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www.hamilton-trust.org.uk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06331" y="1937906"/>
            <a:ext cx="1984509" cy="43311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4882" y="1599315"/>
            <a:ext cx="2457728" cy="454065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34882" y="-82069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Punctuating Direct Speech</a:t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Greek Myths</a:t>
            </a:r>
            <a:endParaRPr lang="en-GB" sz="4800" i="1" dirty="0">
              <a:latin typeface="+mn-lt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2C29A0DF-EACF-40CA-9C15-FF4C410C2429}"/>
              </a:ext>
            </a:extLst>
          </p:cNvPr>
          <p:cNvSpPr/>
          <p:nvPr/>
        </p:nvSpPr>
        <p:spPr>
          <a:xfrm>
            <a:off x="6518821" y="2566771"/>
            <a:ext cx="2133600" cy="1398752"/>
          </a:xfrm>
          <a:prstGeom prst="wedgeRoundRectCallout">
            <a:avLst>
              <a:gd name="adj1" fmla="val 75433"/>
              <a:gd name="adj2" fmla="val -5219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am too busy listening to Pan’s amazing music for that!</a:t>
            </a:r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87AA1627-409D-4B98-B2D9-FBEEAEEF3B86}"/>
              </a:ext>
            </a:extLst>
          </p:cNvPr>
          <p:cNvSpPr/>
          <p:nvPr/>
        </p:nvSpPr>
        <p:spPr>
          <a:xfrm>
            <a:off x="3246520" y="1937906"/>
            <a:ext cx="2133600" cy="1398752"/>
          </a:xfrm>
          <a:prstGeom prst="wedgeRoundRectCallout">
            <a:avLst>
              <a:gd name="adj1" fmla="val -82853"/>
              <a:gd name="adj2" fmla="val -3225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do you remember about writing speech?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4552A0C-CC4D-164F-A0B5-1B4D5E29E7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5684" y="496835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89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19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691"/>
          <a:stretch/>
        </p:blipFill>
        <p:spPr>
          <a:xfrm>
            <a:off x="89694" y="226226"/>
            <a:ext cx="1849146" cy="1445431"/>
          </a:xfrm>
          <a:prstGeom prst="ellipse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AA6C19E-B6FE-4481-95EA-A41A22F24620}"/>
              </a:ext>
            </a:extLst>
          </p:cNvPr>
          <p:cNvSpPr txBox="1"/>
          <p:nvPr/>
        </p:nvSpPr>
        <p:spPr>
          <a:xfrm>
            <a:off x="809222" y="1632290"/>
            <a:ext cx="11148291" cy="3039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“There is something wrong with your ears if you think Pan’s music is better than mine.” </a:t>
            </a:r>
          </a:p>
          <a:p>
            <a:pPr>
              <a:lnSpc>
                <a:spcPct val="114000"/>
              </a:lnSpc>
            </a:pPr>
            <a:endParaRPr lang="en-GB" sz="2400" dirty="0">
              <a:solidFill>
                <a:srgbClr val="0000FF"/>
              </a:solidFill>
              <a:latin typeface="+mj-lt"/>
            </a:endParaRPr>
          </a:p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“Nothing wrong with my ears,” said foolish king Midas.</a:t>
            </a:r>
          </a:p>
          <a:p>
            <a:pPr>
              <a:lnSpc>
                <a:spcPct val="114000"/>
              </a:lnSpc>
            </a:pPr>
            <a:endParaRPr lang="en-GB" sz="2400" dirty="0">
              <a:solidFill>
                <a:srgbClr val="0000FF"/>
              </a:solidFill>
              <a:latin typeface="+mj-lt"/>
            </a:endParaRPr>
          </a:p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 “Oh, no? Well we can soon change that!”</a:t>
            </a:r>
          </a:p>
          <a:p>
            <a:pPr>
              <a:lnSpc>
                <a:spcPct val="114000"/>
              </a:lnSpc>
            </a:pPr>
            <a:endParaRPr lang="en-GB" sz="2400" dirty="0">
              <a:solidFill>
                <a:srgbClr val="0000FF"/>
              </a:solidFill>
              <a:latin typeface="+mj-lt"/>
            </a:endParaRPr>
          </a:p>
          <a:p>
            <a:pPr>
              <a:lnSpc>
                <a:spcPct val="114000"/>
              </a:lnSpc>
            </a:pPr>
            <a:r>
              <a:rPr lang="en-GB" sz="2400" dirty="0">
                <a:solidFill>
                  <a:srgbClr val="0000FF"/>
                </a:solidFill>
                <a:latin typeface="+mj-lt"/>
              </a:rPr>
              <a:t>When he got home, Midas’s ears were itching… he had brown and pink donkey’s ears.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Spotting Direct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434108" y="1072392"/>
            <a:ext cx="11323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Look at this example from the story of King Midas.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3594EAB-92C7-474F-8359-A92FB14D0961}"/>
              </a:ext>
            </a:extLst>
          </p:cNvPr>
          <p:cNvSpPr/>
          <p:nvPr/>
        </p:nvSpPr>
        <p:spPr>
          <a:xfrm>
            <a:off x="914399" y="1723697"/>
            <a:ext cx="10645725" cy="404734"/>
          </a:xfrm>
          <a:prstGeom prst="rect">
            <a:avLst/>
          </a:prstGeom>
          <a:solidFill>
            <a:srgbClr val="5B9BD5">
              <a:alpha val="3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FD7B4D-A886-41CE-982C-C2B9CF1C39CC}"/>
              </a:ext>
            </a:extLst>
          </p:cNvPr>
          <p:cNvSpPr/>
          <p:nvPr/>
        </p:nvSpPr>
        <p:spPr>
          <a:xfrm>
            <a:off x="914399" y="2544900"/>
            <a:ext cx="3768437" cy="404734"/>
          </a:xfrm>
          <a:prstGeom prst="rect">
            <a:avLst/>
          </a:prstGeom>
          <a:solidFill>
            <a:srgbClr val="5B9BD5">
              <a:alpha val="3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01409E0-3074-4015-BB9A-7927448CB52A}"/>
              </a:ext>
            </a:extLst>
          </p:cNvPr>
          <p:cNvSpPr/>
          <p:nvPr/>
        </p:nvSpPr>
        <p:spPr>
          <a:xfrm>
            <a:off x="914399" y="3373427"/>
            <a:ext cx="5256333" cy="404734"/>
          </a:xfrm>
          <a:prstGeom prst="rect">
            <a:avLst/>
          </a:prstGeom>
          <a:solidFill>
            <a:srgbClr val="5B9BD5">
              <a:alpha val="3882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EC10711-11EE-413E-BD90-E7AAA24EC799}"/>
              </a:ext>
            </a:extLst>
          </p:cNvPr>
          <p:cNvSpPr/>
          <p:nvPr/>
        </p:nvSpPr>
        <p:spPr>
          <a:xfrm>
            <a:off x="346362" y="5491992"/>
            <a:ext cx="11323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Now read this excerpt out loud, using expression.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67"/>
          <a:stretch/>
        </p:blipFill>
        <p:spPr>
          <a:xfrm>
            <a:off x="9648359" y="2487046"/>
            <a:ext cx="1629242" cy="1348808"/>
          </a:xfrm>
          <a:prstGeom prst="ellipse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34108" y="5030327"/>
            <a:ext cx="11323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1" dirty="0"/>
              <a:t>Which words are </a:t>
            </a:r>
            <a:r>
              <a:rPr lang="en-GB" sz="2400" b="1" i="1" dirty="0"/>
              <a:t>direct speech</a:t>
            </a:r>
            <a:r>
              <a:rPr lang="en-GB" sz="2400" i="1" dirty="0"/>
              <a:t>? How do you know? 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DF9CF06-C647-B449-9949-45B1B5C3F3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09222" y="4750733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CA8AE24-A495-2A42-A513-466569F006E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97226" y="479955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71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23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4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8" grpId="0" uiExpand="1" build="p"/>
      <p:bldP spid="6" grpId="0" animBg="1"/>
      <p:bldP spid="9" grpId="0" animBg="1"/>
      <p:bldP spid="10" grpId="0" animBg="1"/>
      <p:bldP spid="12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1310" y="1511170"/>
            <a:ext cx="1966204" cy="42912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Punctuating Speech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2113774" y="1149474"/>
            <a:ext cx="796444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Speech bubbles can show us what a character is saying.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34094" y="3925372"/>
            <a:ext cx="106354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Bubbles take up too much room so we use </a:t>
            </a:r>
            <a:r>
              <a:rPr lang="en-GB" sz="2400" b="1" dirty="0"/>
              <a:t>speech marks</a:t>
            </a:r>
            <a:r>
              <a:rPr lang="en-GB" sz="2400" dirty="0"/>
              <a:t>.</a:t>
            </a:r>
          </a:p>
          <a:p>
            <a:pPr algn="ctr"/>
            <a:r>
              <a:rPr lang="en-GB" sz="2400" b="1" dirty="0"/>
              <a:t>Speech marks </a:t>
            </a:r>
            <a:r>
              <a:rPr lang="en-GB" sz="2400" dirty="0"/>
              <a:t>work in pairs to hug the </a:t>
            </a:r>
            <a:r>
              <a:rPr lang="en-GB" sz="2400" dirty="0">
                <a:solidFill>
                  <a:srgbClr val="00B050"/>
                </a:solidFill>
              </a:rPr>
              <a:t>direct speech</a:t>
            </a:r>
            <a:r>
              <a:rPr lang="en-GB" sz="2400" dirty="0"/>
              <a:t>. </a:t>
            </a:r>
          </a:p>
        </p:txBody>
      </p:sp>
      <p:cxnSp>
        <p:nvCxnSpPr>
          <p:cNvPr id="14" name="Straight Arrow Connector 13"/>
          <p:cNvCxnSpPr>
            <a:cxnSpLocks/>
          </p:cNvCxnSpPr>
          <p:nvPr/>
        </p:nvCxnSpPr>
        <p:spPr>
          <a:xfrm flipH="1">
            <a:off x="7137793" y="2926673"/>
            <a:ext cx="294169" cy="31342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peech Bubble: Rectangle with Corners Rounded 16"/>
          <p:cNvSpPr/>
          <p:nvPr/>
        </p:nvSpPr>
        <p:spPr>
          <a:xfrm>
            <a:off x="2650373" y="1818291"/>
            <a:ext cx="2104910" cy="990916"/>
          </a:xfrm>
          <a:prstGeom prst="wedgeRoundRectCallout">
            <a:avLst>
              <a:gd name="adj1" fmla="val -71196"/>
              <a:gd name="adj2" fmla="val 2424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rgbClr val="00B050"/>
                </a:solidFill>
                <a:latin typeface="+mj-lt"/>
              </a:rPr>
              <a:t>Pan was better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755283" y="2329569"/>
            <a:ext cx="66274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words </a:t>
            </a:r>
            <a:r>
              <a:rPr lang="en-GB" sz="2400" i="1" dirty="0"/>
              <a:t>actually spoken</a:t>
            </a:r>
            <a:r>
              <a:rPr lang="en-GB" sz="2400" dirty="0"/>
              <a:t> are called </a:t>
            </a:r>
            <a:r>
              <a:rPr lang="en-GB" sz="2400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</a:rPr>
              <a:t>direct speech</a:t>
            </a:r>
            <a:r>
              <a:rPr lang="en-GB" sz="2400" dirty="0"/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4839153" y="3163203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Pan was better,</a:t>
            </a:r>
            <a:r>
              <a:rPr lang="en-GB" sz="2400" b="1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>
            <a:off x="4708575" y="2971867"/>
            <a:ext cx="238646" cy="27568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: Rounded Corners 23"/>
          <p:cNvSpPr/>
          <p:nvPr/>
        </p:nvSpPr>
        <p:spPr>
          <a:xfrm>
            <a:off x="10000205" y="5506381"/>
            <a:ext cx="1869292" cy="919401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1600" b="1" dirty="0">
                <a:ea typeface="Times New Roman" panose="02020603050405020304" pitchFamily="18" charset="0"/>
                <a:cs typeface="Arial" panose="020B0604020202020204" pitchFamily="34" charset="0"/>
              </a:rPr>
              <a:t>Speech marks 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are also called </a:t>
            </a:r>
            <a:r>
              <a:rPr lang="en-GB" sz="1600" i="1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inverted commas</a:t>
            </a:r>
            <a:r>
              <a:rPr lang="en-GB" sz="16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600" dirty="0"/>
          </a:p>
        </p:txBody>
      </p:sp>
      <p:sp>
        <p:nvSpPr>
          <p:cNvPr id="15" name="Rectangle 14"/>
          <p:cNvSpPr/>
          <p:nvPr/>
        </p:nvSpPr>
        <p:spPr>
          <a:xfrm>
            <a:off x="7070233" y="3164182"/>
            <a:ext cx="29299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Calibri Light"/>
              </a:rPr>
              <a:t>confirmed King Midas</a:t>
            </a:r>
            <a:r>
              <a:rPr lang="en-GB" sz="2400" i="1" dirty="0">
                <a:solidFill>
                  <a:prstClr val="black"/>
                </a:solidFill>
                <a:latin typeface="Calibri Light"/>
              </a:rPr>
              <a:t>.</a:t>
            </a:r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234094" y="5231702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We report who is speaking using a </a:t>
            </a:r>
            <a:r>
              <a:rPr lang="en-GB" sz="2400" dirty="0">
                <a:solidFill>
                  <a:srgbClr val="7030A0"/>
                </a:solidFill>
              </a:rPr>
              <a:t>reporting clause</a:t>
            </a:r>
            <a:r>
              <a:rPr lang="en-GB" sz="2400" dirty="0"/>
              <a:t>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F3210B-AE94-B746-9A1A-5FA2BC5914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296428" y="5802412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0C3E364-45CF-6343-B26C-2C877DCA2C5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28451" y="51658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78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136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0" grpId="0" build="p"/>
      <p:bldP spid="10" grpId="1" uiExpand="1" build="allAtOnce"/>
      <p:bldP spid="17" grpId="0" animBg="1"/>
      <p:bldP spid="22" grpId="0"/>
      <p:bldP spid="2" grpId="0"/>
      <p:bldP spid="24" grpId="0" animBg="1"/>
      <p:bldP spid="15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9540" y="36495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Punctuating Speech </a:t>
            </a:r>
            <a:r>
              <a:rPr lang="en-GB" sz="3600" dirty="0"/>
              <a:t>– </a:t>
            </a:r>
            <a:r>
              <a:rPr lang="en-GB" sz="3600" u="sng" dirty="0"/>
              <a:t>capital letters</a:t>
            </a:r>
            <a:r>
              <a:rPr lang="en-GB" sz="3600" dirty="0"/>
              <a:t> open </a:t>
            </a:r>
            <a:r>
              <a:rPr lang="en-GB" sz="3600" dirty="0">
                <a:solidFill>
                  <a:srgbClr val="00B050"/>
                </a:solidFill>
              </a:rPr>
              <a:t>direct speech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begins with a </a:t>
            </a:r>
            <a:r>
              <a:rPr lang="en-GB" sz="2400" u="sng" dirty="0"/>
              <a:t>capital letter</a:t>
            </a:r>
            <a:r>
              <a:rPr lang="en-GB" sz="2400" dirty="0"/>
              <a:t>, even if it is in the middle of a sentence.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207858" y="2445722"/>
            <a:ext cx="72216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King Midas said,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 just don’t play as well as Pan.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07857" y="3028031"/>
            <a:ext cx="78085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Apollo replied,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is wrong with you?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i="1" dirty="0">
              <a:latin typeface="+mj-lt"/>
            </a:endParaRPr>
          </a:p>
        </p:txBody>
      </p:sp>
      <p:cxnSp>
        <p:nvCxnSpPr>
          <p:cNvPr id="6" name="Straight Connector 5"/>
          <p:cNvCxnSpPr>
            <a:cxnSpLocks/>
          </p:cNvCxnSpPr>
          <p:nvPr/>
        </p:nvCxnSpPr>
        <p:spPr>
          <a:xfrm flipV="1">
            <a:off x="4491038" y="2816557"/>
            <a:ext cx="156754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cxnSpLocks/>
          </p:cNvCxnSpPr>
          <p:nvPr/>
        </p:nvCxnSpPr>
        <p:spPr>
          <a:xfrm>
            <a:off x="4184151" y="3440545"/>
            <a:ext cx="21056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778298" y="4946511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It is the beginning of the speaker’s sentence so a </a:t>
            </a:r>
            <a:r>
              <a:rPr lang="en-GB" sz="2400" u="sng" dirty="0"/>
              <a:t>capital letter</a:t>
            </a:r>
            <a:r>
              <a:rPr lang="en-GB" sz="2400" dirty="0"/>
              <a:t> is used.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7813" y="2047377"/>
            <a:ext cx="1321711" cy="2884637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C9AC1A7-B4DE-2442-8A3E-EC452B875B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53124" y="567727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0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2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8" grpId="0"/>
      <p:bldP spid="20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46695" y="1280389"/>
            <a:ext cx="1401959" cy="30597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6808" y="2429164"/>
            <a:ext cx="2159369" cy="3989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– </a:t>
            </a:r>
            <a:r>
              <a:rPr lang="en-GB" sz="3600" dirty="0"/>
              <a:t>commas separate clauses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Direct speech </a:t>
            </a:r>
            <a:r>
              <a:rPr lang="en-GB" sz="2400" dirty="0"/>
              <a:t>and </a:t>
            </a:r>
            <a:r>
              <a:rPr lang="en-GB" sz="2400" dirty="0">
                <a:solidFill>
                  <a:srgbClr val="7030A0"/>
                </a:solidFill>
              </a:rPr>
              <a:t>reporting clauses </a:t>
            </a:r>
            <a:r>
              <a:rPr lang="en-GB" sz="2400" dirty="0"/>
              <a:t>are usually separated by a comma.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55102" y="2429165"/>
            <a:ext cx="7645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I am so much more musical than Pan</a:t>
            </a:r>
            <a:r>
              <a:rPr lang="en-GB" sz="2400" b="1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,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he said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324965" y="3315741"/>
            <a:ext cx="81292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7030A0"/>
                </a:solidFill>
                <a:latin typeface="+mj-lt"/>
              </a:rPr>
              <a:t>King Midas sighed</a:t>
            </a:r>
            <a:r>
              <a:rPr lang="en-GB" sz="2400" b="1" i="1" dirty="0">
                <a:solidFill>
                  <a:srgbClr val="7030A0"/>
                </a:solidFill>
                <a:latin typeface="+mj-lt"/>
              </a:rPr>
              <a:t>,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You are deluded, Apollo!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</a:t>
            </a:r>
            <a:endParaRPr lang="en-GB" sz="2400" b="1" i="1" dirty="0">
              <a:latin typeface="+mj-lt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701309" y="4304400"/>
            <a:ext cx="7047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comma is placed at the end of the first clause.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The speech marks follow the comma.</a:t>
            </a: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6895954" y="2890830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4701309" y="3758400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C9BF68D-4CE3-2B40-A395-F6B0CA2F07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29395" y="14979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665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/>
      <p:bldP spid="20" grpId="0"/>
      <p:bldP spid="2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90465" y="634059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</a:t>
            </a:r>
            <a:r>
              <a:rPr lang="en-GB" sz="3600" dirty="0"/>
              <a:t> – exclamations and questions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12646" y="1436115"/>
            <a:ext cx="106354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If the speech ends in a </a:t>
            </a:r>
            <a:r>
              <a:rPr lang="en-GB" sz="2400" dirty="0">
                <a:solidFill>
                  <a:srgbClr val="00B050"/>
                </a:solidFill>
              </a:rPr>
              <a:t>!</a:t>
            </a:r>
            <a:r>
              <a:rPr lang="en-GB" sz="2400" dirty="0"/>
              <a:t> or </a:t>
            </a:r>
            <a:r>
              <a:rPr lang="en-GB" sz="2400" dirty="0">
                <a:solidFill>
                  <a:srgbClr val="00B050"/>
                </a:solidFill>
              </a:rPr>
              <a:t>? </a:t>
            </a:r>
            <a:r>
              <a:rPr lang="en-GB" sz="2400" dirty="0"/>
              <a:t>we do not need a comma after the speech.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168156" y="2715347"/>
            <a:ext cx="76458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Use your ears, Midas!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shouted Apollo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085029" y="3358494"/>
            <a:ext cx="69163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solidFill>
                  <a:srgbClr val="00B05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What did you say, Apollo?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” </a:t>
            </a:r>
            <a:r>
              <a:rPr lang="en-GB" sz="2400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King Midas teased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.</a:t>
            </a:r>
            <a:r>
              <a:rPr lang="en-GB" sz="2400" b="1" i="1" dirty="0">
                <a:solidFill>
                  <a:srgbClr val="7030A0"/>
                </a:solidFill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b="1" i="1" dirty="0">
              <a:solidFill>
                <a:srgbClr val="7030A0"/>
              </a:solidFill>
              <a:latin typeface="+mj-lt"/>
            </a:endParaRP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5024249" y="3152480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cxnSpLocks/>
          </p:cNvCxnSpPr>
          <p:nvPr/>
        </p:nvCxnSpPr>
        <p:spPr>
          <a:xfrm flipH="1" flipV="1">
            <a:off x="5426091" y="3820159"/>
            <a:ext cx="234217" cy="20601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012646" y="4822770"/>
            <a:ext cx="10461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is placed inside the speech marks.</a:t>
            </a:r>
          </a:p>
          <a:p>
            <a:pPr lvl="0" algn="ctr"/>
            <a:r>
              <a:rPr lang="en-GB" sz="2400" dirty="0">
                <a:solidFill>
                  <a:prstClr val="black"/>
                </a:solidFill>
              </a:rPr>
              <a:t>The punctuation belongs to the spoken words – they tell you how to say them.</a:t>
            </a:r>
          </a:p>
        </p:txBody>
      </p:sp>
      <p:sp>
        <p:nvSpPr>
          <p:cNvPr id="2" name="AutoShape 2" descr="Image result for fantastic mr fox book illustrati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3" name="AutoShape 4" descr="Image result for fantastic mr fox book illustratio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4" name="AutoShape 6" descr="Image result for fantastic mr fox book illustration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DAC7B30-62B6-6C43-9A31-29498C0B4C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06971" y="294501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1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1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8" grpId="0"/>
      <p:bldP spid="20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a new line shows a change of speaker</a:t>
            </a:r>
            <a:endParaRPr lang="en-GB" sz="3600" dirty="0"/>
          </a:p>
        </p:txBody>
      </p:sp>
      <p:sp>
        <p:nvSpPr>
          <p:cNvPr id="29" name="Rectangle: Rounded Corners 28"/>
          <p:cNvSpPr/>
          <p:nvPr/>
        </p:nvSpPr>
        <p:spPr>
          <a:xfrm>
            <a:off x="6690001" y="4990144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We show each </a:t>
            </a:r>
            <a:r>
              <a:rPr lang="en-GB" altLang="en-US" sz="1600" b="1" dirty="0"/>
              <a:t>change of speaker </a:t>
            </a:r>
            <a:r>
              <a:rPr lang="en-GB" altLang="en-US" sz="1600" dirty="0"/>
              <a:t>by starting a new line.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7204B681-0177-4B1A-9DEF-FE8CCBEE7D09}"/>
              </a:ext>
            </a:extLst>
          </p:cNvPr>
          <p:cNvSpPr/>
          <p:nvPr/>
        </p:nvSpPr>
        <p:spPr>
          <a:xfrm>
            <a:off x="2116893" y="2421367"/>
            <a:ext cx="2136163" cy="1068162"/>
          </a:xfrm>
          <a:prstGeom prst="wedgeRoundRectCallout">
            <a:avLst>
              <a:gd name="adj1" fmla="val 64277"/>
              <a:gd name="adj2" fmla="val 957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My ears look hideous!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CCB18C2B-00EB-49B8-8C07-DF49F9DA2C7E}"/>
              </a:ext>
            </a:extLst>
          </p:cNvPr>
          <p:cNvSpPr/>
          <p:nvPr/>
        </p:nvSpPr>
        <p:spPr>
          <a:xfrm>
            <a:off x="2116893" y="1363261"/>
            <a:ext cx="2136163" cy="825758"/>
          </a:xfrm>
          <a:prstGeom prst="wedgeRoundRectCallout">
            <a:avLst>
              <a:gd name="adj1" fmla="val -58927"/>
              <a:gd name="adj2" fmla="val 3485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Those ears should help with your listening.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3A3C6E55-20EE-4C11-8B3D-C4AC3F214C41}"/>
              </a:ext>
            </a:extLst>
          </p:cNvPr>
          <p:cNvSpPr/>
          <p:nvPr/>
        </p:nvSpPr>
        <p:spPr>
          <a:xfrm>
            <a:off x="2159655" y="3657169"/>
            <a:ext cx="2136163" cy="825758"/>
          </a:xfrm>
          <a:prstGeom prst="wedgeRoundRectCallout">
            <a:avLst>
              <a:gd name="adj1" fmla="val -75926"/>
              <a:gd name="adj2" fmla="val -5018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50"/>
                </a:solidFill>
                <a:latin typeface="+mj-lt"/>
              </a:rPr>
              <a:t>I think they suit you.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E6E3C7F-5B38-4F11-B63D-082C192A8846}"/>
              </a:ext>
            </a:extLst>
          </p:cNvPr>
          <p:cNvSpPr/>
          <p:nvPr/>
        </p:nvSpPr>
        <p:spPr>
          <a:xfrm>
            <a:off x="5859680" y="1412548"/>
            <a:ext cx="61708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Those ears should help with your hearing,” said Apollo. </a:t>
            </a:r>
            <a:endParaRPr lang="en-GB" sz="2400" i="1" dirty="0">
              <a:latin typeface="+mj-lt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15E8EDE-5F35-4B7A-B3DF-8040C3191AA4}"/>
              </a:ext>
            </a:extLst>
          </p:cNvPr>
          <p:cNvSpPr/>
          <p:nvPr/>
        </p:nvSpPr>
        <p:spPr>
          <a:xfrm>
            <a:off x="5859679" y="2481353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My ears look hideous!” sobbed King Midas. </a:t>
            </a:r>
            <a:endParaRPr lang="en-GB" sz="2400" i="1" dirty="0"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26E81C-635A-4865-A9DB-6A0525AF121F}"/>
              </a:ext>
            </a:extLst>
          </p:cNvPr>
          <p:cNvSpPr/>
          <p:nvPr/>
        </p:nvSpPr>
        <p:spPr>
          <a:xfrm>
            <a:off x="5859680" y="3426336"/>
            <a:ext cx="61708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+mj-lt"/>
              </a:rPr>
              <a:t>“I think they suit you,” chuckled Apollo.</a:t>
            </a:r>
            <a:r>
              <a:rPr lang="en-GB" sz="2400" i="1" dirty="0">
                <a:uFill>
                  <a:solidFill>
                    <a:srgbClr val="00B050"/>
                  </a:solidFill>
                </a:uFill>
                <a:latin typeface="+mj-lt"/>
              </a:rPr>
              <a:t> </a:t>
            </a:r>
            <a:endParaRPr lang="en-GB" sz="2400" i="1" dirty="0">
              <a:latin typeface="+mj-lt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B79C7FB-8853-43C7-8DAF-810FA0CF142D}"/>
              </a:ext>
            </a:extLst>
          </p:cNvPr>
          <p:cNvSpPr/>
          <p:nvPr/>
        </p:nvSpPr>
        <p:spPr>
          <a:xfrm>
            <a:off x="8945102" y="4990144"/>
            <a:ext cx="2091254" cy="1191816"/>
          </a:xfrm>
          <a:prstGeom prst="roundRect">
            <a:avLst/>
          </a:prstGeom>
          <a:solidFill>
            <a:srgbClr val="C5E0B4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altLang="en-US" sz="1600" dirty="0"/>
              <a:t>This makes it clear when the speaker changes.</a:t>
            </a:r>
          </a:p>
          <a:p>
            <a:pPr algn="ctr"/>
            <a:endParaRPr lang="en-GB" altLang="en-US" sz="1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0269" y="1155897"/>
            <a:ext cx="1273920" cy="23535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26964" y="2632199"/>
            <a:ext cx="1150791" cy="2511603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1888E72-537F-ED40-B9C0-540D4BFEC5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5971" y="529570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26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9" grpId="0" animBg="1"/>
      <p:bldP spid="9" grpId="0" animBg="1"/>
      <p:bldP spid="12" grpId="0" animBg="1"/>
      <p:bldP spid="13" grpId="0" animBg="1"/>
      <p:bldP spid="17" grpId="0"/>
      <p:bldP spid="19" grpId="0"/>
      <p:bldP spid="20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365988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Punctuating Speech </a:t>
            </a:r>
            <a:r>
              <a:rPr lang="en-GB" sz="3200" dirty="0"/>
              <a:t>– What are the rules?</a:t>
            </a:r>
            <a:endParaRPr lang="en-GB" sz="36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023862E-5176-4C77-B85C-2E8813EB326D}"/>
              </a:ext>
            </a:extLst>
          </p:cNvPr>
          <p:cNvSpPr/>
          <p:nvPr/>
        </p:nvSpPr>
        <p:spPr>
          <a:xfrm>
            <a:off x="809223" y="3009749"/>
            <a:ext cx="65581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>
                <a:latin typeface="+mj-lt"/>
              </a:rPr>
              <a:t>“</a:t>
            </a:r>
            <a:r>
              <a:rPr lang="en-GB" sz="2800" i="1" dirty="0">
                <a:uFill>
                  <a:solidFill>
                    <a:srgbClr val="00B050"/>
                  </a:solidFill>
                </a:uFill>
                <a:latin typeface="+mj-lt"/>
              </a:rPr>
              <a:t>I look like a complete idiot,” said King Midas. </a:t>
            </a:r>
            <a:endParaRPr lang="en-GB" sz="2800" i="1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7A4429-1364-400C-89BB-FBA8C5CFEB6E}"/>
              </a:ext>
            </a:extLst>
          </p:cNvPr>
          <p:cNvSpPr txBox="1"/>
          <p:nvPr/>
        </p:nvSpPr>
        <p:spPr>
          <a:xfrm>
            <a:off x="7638908" y="1626941"/>
            <a:ext cx="3628102" cy="452431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Hug the words spoken with speech marks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the speakers’ words with a capital letter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Separate the speech and reporting clause with a comma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000" dirty="0"/>
              <a:t>Start a new line to show the speaker has changed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1F26C705-E448-4BF7-B21E-6CE1AB698FE4}"/>
              </a:ext>
            </a:extLst>
          </p:cNvPr>
          <p:cNvSpPr/>
          <p:nvPr/>
        </p:nvSpPr>
        <p:spPr>
          <a:xfrm>
            <a:off x="915154" y="1497262"/>
            <a:ext cx="2938072" cy="1289154"/>
          </a:xfrm>
          <a:prstGeom prst="wedgeRoundRectCallout">
            <a:avLst>
              <a:gd name="adj1" fmla="val 61310"/>
              <a:gd name="adj2" fmla="val 3684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prstClr val="black"/>
                </a:solidFill>
                <a:uFill>
                  <a:solidFill>
                    <a:srgbClr val="00B050"/>
                  </a:solidFill>
                </a:uFill>
                <a:latin typeface="Calibri Light"/>
              </a:rPr>
              <a:t>I look like a complete idiot</a:t>
            </a:r>
            <a:endParaRPr lang="en-GB" dirty="0"/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E6E25692-0C26-4FA1-9F62-CCD1BDC85409}"/>
              </a:ext>
            </a:extLst>
          </p:cNvPr>
          <p:cNvSpPr/>
          <p:nvPr/>
        </p:nvSpPr>
        <p:spPr>
          <a:xfrm>
            <a:off x="915154" y="4050391"/>
            <a:ext cx="2938072" cy="1289154"/>
          </a:xfrm>
          <a:prstGeom prst="wedgeRoundRectCallout">
            <a:avLst>
              <a:gd name="adj1" fmla="val 61310"/>
              <a:gd name="adj2" fmla="val 203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prstClr val="black"/>
                </a:solidFill>
                <a:uFill>
                  <a:solidFill>
                    <a:srgbClr val="00B050"/>
                  </a:solidFill>
                </a:uFill>
                <a:latin typeface="Calibri Light"/>
              </a:rPr>
              <a:t>I am going to need a bigger hat!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8C9BCE-C61F-46D8-883F-9EC174F64CF9}"/>
              </a:ext>
            </a:extLst>
          </p:cNvPr>
          <p:cNvSpPr/>
          <p:nvPr/>
        </p:nvSpPr>
        <p:spPr>
          <a:xfrm>
            <a:off x="1196527" y="5670497"/>
            <a:ext cx="49073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dirty="0">
                <a:solidFill>
                  <a:prstClr val="black"/>
                </a:solidFill>
              </a:rPr>
              <a:t>Try writing this as punctuated speech.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29" b="96533" l="3322" r="899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7844" y="2077559"/>
            <a:ext cx="2377811" cy="3447219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FE993DD-112D-234F-93C4-55747FC14A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85351" y="30034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66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1193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2" grpId="0"/>
      <p:bldP spid="3" grpId="0" build="p" animBg="1"/>
      <p:bldP spid="2" grpId="0" animBg="1"/>
      <p:bldP spid="13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5886" y="2814402"/>
            <a:ext cx="7852410" cy="358239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This is a Hamilton Trust Presentation. For more fantastic resources visit our website </a:t>
            </a:r>
            <a:br>
              <a:rPr lang="en-GB" dirty="0"/>
            </a:br>
            <a:r>
              <a:rPr lang="en-GB" dirty="0">
                <a:hlinkClick r:id="rId2"/>
              </a:rPr>
              <a:t>https://www.hamilton-trust.org.uk/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196" y="1201834"/>
            <a:ext cx="7658100" cy="210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374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10963</TotalTime>
  <Words>589</Words>
  <Application>Microsoft Office PowerPoint</Application>
  <PresentationFormat>Widescreen</PresentationFormat>
  <Paragraphs>70</Paragraphs>
  <Slides>9</Slides>
  <Notes>7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651</cp:revision>
  <cp:lastPrinted>2018-05-09T10:54:19Z</cp:lastPrinted>
  <dcterms:created xsi:type="dcterms:W3CDTF">2013-08-23T07:43:20Z</dcterms:created>
  <dcterms:modified xsi:type="dcterms:W3CDTF">2020-04-24T10:08:17Z</dcterms:modified>
</cp:coreProperties>
</file>