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1" r:id="rId3"/>
    <p:sldId id="258" r:id="rId4"/>
    <p:sldId id="282" r:id="rId5"/>
    <p:sldId id="288" r:id="rId6"/>
    <p:sldId id="290" r:id="rId7"/>
    <p:sldId id="265" r:id="rId8"/>
    <p:sldId id="296" r:id="rId9"/>
    <p:sldId id="297" r:id="rId10"/>
    <p:sldId id="29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16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286" autoAdjust="0"/>
  </p:normalViewPr>
  <p:slideViewPr>
    <p:cSldViewPr snapToGrid="0">
      <p:cViewPr varScale="1">
        <p:scale>
          <a:sx n="72" d="100"/>
          <a:sy n="72" d="100"/>
        </p:scale>
        <p:origin x="798" y="66"/>
      </p:cViewPr>
      <p:guideLst>
        <p:guide orient="horz" pos="3135"/>
        <p:guide pos="16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202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204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91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3661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6098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692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microsoft.com/office/2007/relationships/media" Target="../media/media2.m4a"/><Relationship Id="rId7" Type="http://schemas.openxmlformats.org/officeDocument/2006/relationships/image" Target="../media/image1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m4a"/><Relationship Id="rId13" Type="http://schemas.openxmlformats.org/officeDocument/2006/relationships/slideLayout" Target="../slideLayouts/slideLayout7.xml"/><Relationship Id="rId3" Type="http://schemas.microsoft.com/office/2007/relationships/media" Target="../media/media6.m4a"/><Relationship Id="rId7" Type="http://schemas.microsoft.com/office/2007/relationships/media" Target="../media/media8.m4a"/><Relationship Id="rId12" Type="http://schemas.openxmlformats.org/officeDocument/2006/relationships/audio" Target="../media/media10.m4a"/><Relationship Id="rId2" Type="http://schemas.openxmlformats.org/officeDocument/2006/relationships/audio" Target="../media/media5.m4a"/><Relationship Id="rId16" Type="http://schemas.openxmlformats.org/officeDocument/2006/relationships/image" Target="../media/image3.png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11" Type="http://schemas.microsoft.com/office/2007/relationships/media" Target="../media/media10.m4a"/><Relationship Id="rId5" Type="http://schemas.microsoft.com/office/2007/relationships/media" Target="../media/media7.m4a"/><Relationship Id="rId15" Type="http://schemas.openxmlformats.org/officeDocument/2006/relationships/image" Target="../media/image5.png"/><Relationship Id="rId10" Type="http://schemas.openxmlformats.org/officeDocument/2006/relationships/audio" Target="../media/media9.m4a"/><Relationship Id="rId4" Type="http://schemas.openxmlformats.org/officeDocument/2006/relationships/audio" Target="../media/media6.m4a"/><Relationship Id="rId9" Type="http://schemas.microsoft.com/office/2007/relationships/media" Target="../media/media9.m4a"/><Relationship Id="rId1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233715" y="907143"/>
            <a:ext cx="101055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000FF"/>
                </a:solidFill>
              </a:rPr>
              <a:t>Using conjunctions and prepositions to</a:t>
            </a:r>
            <a:br>
              <a:rPr lang="en-GB" sz="4800" b="1" dirty="0">
                <a:solidFill>
                  <a:srgbClr val="0000FF"/>
                </a:solidFill>
              </a:rPr>
            </a:br>
            <a:r>
              <a:rPr lang="en-GB" sz="4800" b="1" dirty="0">
                <a:solidFill>
                  <a:srgbClr val="0000FF"/>
                </a:solidFill>
              </a:rPr>
              <a:t> add information about time, place   and cause</a:t>
            </a:r>
            <a:endParaRPr lang="en-US" sz="4800" dirty="0"/>
          </a:p>
        </p:txBody>
      </p:sp>
      <p:pic>
        <p:nvPicPr>
          <p:cNvPr id="6" name="Picture 5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62056" y="2572430"/>
            <a:ext cx="1896745" cy="2765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68265" y="2517684"/>
            <a:ext cx="1710735" cy="27981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B53A86A-0D47-EA4C-B602-7818D9CF0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41486" y="435953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B63AF8-0036-7B4F-A8A3-7540BDCF08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580551" y="43595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6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/>
              <a:t>Verbs indicate that someone or something is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doing</a:t>
            </a:r>
            <a:r>
              <a:rPr lang="en-GB" sz="3200" dirty="0"/>
              <a:t>, </a:t>
            </a:r>
            <a:r>
              <a:rPr lang="en-GB" sz="3200" dirty="0">
                <a:solidFill>
                  <a:srgbClr val="0000FF"/>
                </a:solidFill>
              </a:rPr>
              <a:t>feeling</a:t>
            </a:r>
            <a:r>
              <a:rPr lang="en-GB" sz="3200" dirty="0"/>
              <a:t> or </a:t>
            </a:r>
            <a:r>
              <a:rPr lang="en-GB" sz="3200" dirty="0">
                <a:solidFill>
                  <a:srgbClr val="0000FF"/>
                </a:solidFill>
              </a:rPr>
              <a:t>being</a:t>
            </a:r>
            <a:r>
              <a:rPr lang="en-GB" sz="32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477" y="2547902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He </a:t>
            </a:r>
            <a:r>
              <a:rPr lang="en-GB" sz="2800" dirty="0">
                <a:solidFill>
                  <a:srgbClr val="0000FF"/>
                </a:solidFill>
              </a:rPr>
              <a:t>smells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The cat </a:t>
            </a:r>
            <a:r>
              <a:rPr lang="en-GB" sz="2800" dirty="0" err="1">
                <a:solidFill>
                  <a:srgbClr val="0000FF"/>
                </a:solidFill>
              </a:rPr>
              <a:t>miaows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A cloud </a:t>
            </a:r>
            <a:r>
              <a:rPr lang="en-GB" sz="2800" dirty="0">
                <a:solidFill>
                  <a:srgbClr val="0000FF"/>
                </a:solidFill>
              </a:rPr>
              <a:t>drifts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cheered</a:t>
            </a:r>
            <a:r>
              <a:rPr lang="en-GB" sz="2800" dirty="0"/>
              <a:t>!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verbs have the name of a person or thing or a pronoun in front of them.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70164" y="2529703"/>
            <a:ext cx="2083980" cy="20422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33D5342-FCBF-7046-A97A-3B6106B0C9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81870" y="52147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0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9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66914" y="2300287"/>
            <a:ext cx="1896745" cy="2765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Clauses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b="1" dirty="0"/>
              <a:t>Clauses</a:t>
            </a:r>
            <a:r>
              <a:rPr lang="en-GB" sz="3200" dirty="0"/>
              <a:t> are groups of words with an </a:t>
            </a:r>
            <a:r>
              <a:rPr lang="en-GB" sz="3200" b="1" dirty="0">
                <a:solidFill>
                  <a:srgbClr val="00B050"/>
                </a:solidFill>
              </a:rPr>
              <a:t>active verb </a:t>
            </a:r>
            <a:r>
              <a:rPr lang="en-GB" sz="3200" dirty="0"/>
              <a:t>and a </a:t>
            </a:r>
            <a:r>
              <a:rPr lang="en-GB" sz="3200" b="1" dirty="0">
                <a:solidFill>
                  <a:srgbClr val="FF0000"/>
                </a:solidFill>
              </a:rPr>
              <a:t>subject</a:t>
            </a:r>
            <a:r>
              <a:rPr lang="en-GB" sz="3200" dirty="0"/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94659" y="5078651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dirty="0">
                <a:solidFill>
                  <a:srgbClr val="FF0000"/>
                </a:solidFill>
              </a:rPr>
              <a:t>subject</a:t>
            </a:r>
            <a:r>
              <a:rPr lang="en-GB" sz="2800" dirty="0"/>
              <a:t> is ‘the doer’ of the verb; it can be a noun or pronoun.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41409" y="2214856"/>
            <a:ext cx="39610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dog </a:t>
            </a:r>
            <a:r>
              <a:rPr lang="en-GB" sz="2800" dirty="0">
                <a:ln w="0"/>
                <a:solidFill>
                  <a:srgbClr val="00B050"/>
                </a:solidFill>
              </a:rPr>
              <a:t>smelt</a:t>
            </a:r>
            <a:r>
              <a:rPr lang="en-GB" sz="2800" dirty="0">
                <a:ln w="0"/>
              </a:rPr>
              <a:t> something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1132901" y="2844085"/>
            <a:ext cx="3285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B050"/>
                </a:solidFill>
              </a:rPr>
              <a:t>looked</a:t>
            </a:r>
            <a:r>
              <a:rPr lang="en-GB" sz="2800" dirty="0">
                <a:ln w="0"/>
              </a:rPr>
              <a:t> all around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1132901" y="3460063"/>
            <a:ext cx="70926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Then</a:t>
            </a:r>
            <a:r>
              <a:rPr lang="en-GB" sz="2800" dirty="0">
                <a:solidFill>
                  <a:srgbClr val="FF0000"/>
                </a:solidFill>
              </a:rPr>
              <a:t> he </a:t>
            </a:r>
            <a:r>
              <a:rPr lang="en-GB" sz="28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800" dirty="0">
                <a:ln w="0"/>
              </a:rPr>
              <a:t> the cat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sitting on the wall.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1132901" y="4109703"/>
            <a:ext cx="56254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B050"/>
                </a:solidFill>
              </a:rPr>
              <a:t>barked</a:t>
            </a:r>
            <a:r>
              <a:rPr lang="en-GB" sz="2800" dirty="0">
                <a:ln w="0"/>
              </a:rPr>
              <a:t>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loudly, ready to chase her.</a:t>
            </a:r>
            <a:endParaRPr lang="en-GB" sz="2800" dirty="0"/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7982C30-588C-B04E-9937-58F828E1B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83964" y="420995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3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517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b="1" dirty="0"/>
              <a:t>Conjunctions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bg1"/>
                </a:solidFill>
              </a:rPr>
              <a:t>join </a:t>
            </a:r>
            <a:r>
              <a:rPr lang="en-GB" sz="2800" b="1" dirty="0">
                <a:solidFill>
                  <a:schemeClr val="bg1"/>
                </a:solidFill>
              </a:rPr>
              <a:t>clauses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44284" y="5680840"/>
            <a:ext cx="8190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Remember – a clause always has an active verb.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7855" y="4843711"/>
            <a:ext cx="1401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wherever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52529" y="1336814"/>
            <a:ext cx="468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35752" y="1626911"/>
            <a:ext cx="1228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8914" y="1884630"/>
            <a:ext cx="4732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33237" y="2484828"/>
            <a:ext cx="10136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3237" y="2809787"/>
            <a:ext cx="8011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50235" y="4025029"/>
            <a:ext cx="460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45068" y="3139729"/>
            <a:ext cx="899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29655" y="3741577"/>
            <a:ext cx="770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0235" y="3450130"/>
            <a:ext cx="832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57855" y="5143686"/>
            <a:ext cx="9955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34593" y="4317776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114727" y="700442"/>
            <a:ext cx="3434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The dog </a:t>
            </a:r>
            <a:r>
              <a:rPr lang="en-GB" sz="2400" dirty="0">
                <a:ln w="0"/>
                <a:solidFill>
                  <a:srgbClr val="00B050"/>
                </a:solidFill>
              </a:rPr>
              <a:t>smelt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something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27" name="Rectangle 26"/>
          <p:cNvSpPr/>
          <p:nvPr/>
        </p:nvSpPr>
        <p:spPr>
          <a:xfrm>
            <a:off x="9098465" y="1324972"/>
            <a:ext cx="24829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looked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around.</a:t>
            </a:r>
            <a:endParaRPr lang="en-GB" sz="2400" dirty="0"/>
          </a:p>
        </p:txBody>
      </p:sp>
      <p:sp>
        <p:nvSpPr>
          <p:cNvPr id="28" name="Rectangle 27"/>
          <p:cNvSpPr/>
          <p:nvPr/>
        </p:nvSpPr>
        <p:spPr>
          <a:xfrm>
            <a:off x="8780568" y="2000395"/>
            <a:ext cx="25800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the cat.</a:t>
            </a:r>
            <a:endParaRPr lang="en-GB" sz="2400" dirty="0"/>
          </a:p>
        </p:txBody>
      </p:sp>
      <p:sp>
        <p:nvSpPr>
          <p:cNvPr id="29" name="Rectangle 28"/>
          <p:cNvSpPr/>
          <p:nvPr/>
        </p:nvSpPr>
        <p:spPr>
          <a:xfrm>
            <a:off x="9009667" y="2685931"/>
            <a:ext cx="25193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barked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loudly.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6072386" y="1306036"/>
            <a:ext cx="211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join </a:t>
            </a:r>
            <a:r>
              <a:rPr lang="en-GB" sz="2800" b="1" dirty="0"/>
              <a:t>clauses</a:t>
            </a:r>
            <a:r>
              <a:rPr lang="en-GB" sz="28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753428" y="3839509"/>
            <a:ext cx="6876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The dog </a:t>
            </a:r>
            <a:r>
              <a:rPr lang="en-GB" sz="2400" dirty="0">
                <a:ln w="0"/>
                <a:solidFill>
                  <a:srgbClr val="00B050"/>
                </a:solidFill>
              </a:rPr>
              <a:t>looked</a:t>
            </a:r>
            <a:r>
              <a:rPr lang="en-GB" sz="2400" dirty="0">
                <a:ln w="0"/>
              </a:rPr>
              <a:t> around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because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FF0000"/>
                </a:solidFill>
              </a:rPr>
              <a:t>he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00B050"/>
                </a:solidFill>
              </a:rPr>
              <a:t>smelt</a:t>
            </a:r>
            <a:r>
              <a:rPr lang="en-GB" sz="2400" dirty="0">
                <a:ln w="0"/>
              </a:rPr>
              <a:t> something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400" dirty="0"/>
          </a:p>
        </p:txBody>
      </p:sp>
      <p:sp>
        <p:nvSpPr>
          <p:cNvPr id="32" name="Rectangle 31"/>
          <p:cNvSpPr/>
          <p:nvPr/>
        </p:nvSpPr>
        <p:spPr>
          <a:xfrm>
            <a:off x="4778508" y="4479552"/>
            <a:ext cx="5525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barked</a:t>
            </a:r>
            <a:r>
              <a:rPr lang="en-GB" sz="2400" dirty="0">
                <a:ln w="0"/>
              </a:rPr>
              <a:t> loudly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when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FF0000"/>
                </a:solidFill>
              </a:rPr>
              <a:t>he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400" dirty="0">
                <a:ln w="0"/>
              </a:rPr>
              <a:t> the cat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400" dirty="0"/>
          </a:p>
        </p:txBody>
      </p:sp>
      <p:sp>
        <p:nvSpPr>
          <p:cNvPr id="33" name="Rectangle 32"/>
          <p:cNvSpPr/>
          <p:nvPr/>
        </p:nvSpPr>
        <p:spPr>
          <a:xfrm>
            <a:off x="4756119" y="5110039"/>
            <a:ext cx="73088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</a:rPr>
              <a:t>Wherever</a:t>
            </a:r>
            <a:r>
              <a:rPr lang="en-GB" sz="2400" dirty="0">
                <a:solidFill>
                  <a:srgbClr val="FF0000"/>
                </a:solidFill>
              </a:rPr>
              <a:t> he </a:t>
            </a:r>
            <a:r>
              <a:rPr lang="en-GB" sz="24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400" dirty="0">
                <a:ln w="0"/>
              </a:rPr>
              <a:t> a cat, </a:t>
            </a:r>
            <a:r>
              <a:rPr lang="en-GB" sz="2400" dirty="0">
                <a:ln w="0"/>
                <a:solidFill>
                  <a:srgbClr val="FF0000"/>
                </a:solidFill>
              </a:rPr>
              <a:t>the dog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00B050"/>
                </a:solidFill>
              </a:rPr>
              <a:t>chased</a:t>
            </a:r>
            <a:r>
              <a:rPr lang="en-GB" sz="2400" dirty="0">
                <a:ln w="0"/>
              </a:rPr>
              <a:t> it away</a:t>
            </a:r>
            <a:r>
              <a:rPr lang="en-GB" sz="2400" dirty="0">
                <a:ln w="0"/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GB" sz="24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24"/>
          <p:cNvPicPr/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63997" y="2516233"/>
            <a:ext cx="1544342" cy="17974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4188985" y="2190280"/>
            <a:ext cx="2394857" cy="907143"/>
          </a:xfrm>
          <a:prstGeom prst="wedgeEllipseCallout">
            <a:avLst>
              <a:gd name="adj1" fmla="val -58712"/>
              <a:gd name="adj2" fmla="val 4650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/>
              <a:t>I love chasing cats! 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4A53C66-B3F4-2845-9E4D-C04492CF27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603267" y="6936430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1241E31-DD77-C348-B976-E34E54ED66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664169" y="688104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9074A19-83F0-6A45-B375-7DF22393A97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196839" y="6976431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72721EF-AE41-8E40-BE24-65EF05AAE34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6317897" y="6981192"/>
            <a:ext cx="812800" cy="812800"/>
          </a:xfrm>
          <a:prstGeom prst="rect">
            <a:avLst/>
          </a:prstGeom>
        </p:spPr>
      </p:pic>
      <p:pic>
        <p:nvPicPr>
          <p:cNvPr id="10" name="Online Media 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394AB06-B72F-7145-9070-D7F197F403B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541118" y="6941608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475F5BA-0322-F043-8870-D7FE24551DA7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0952764" y="68810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2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4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64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31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05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40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27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 build="p"/>
      <p:bldP spid="8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 build="p"/>
      <p:bldP spid="31" grpId="0"/>
      <p:bldP spid="32" grpId="0"/>
      <p:bldP spid="33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Phrases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/>
              <a:t>A </a:t>
            </a:r>
            <a:r>
              <a:rPr lang="en-GB" sz="3200" b="1" dirty="0"/>
              <a:t>phrase</a:t>
            </a:r>
            <a:r>
              <a:rPr lang="en-GB" sz="3200" dirty="0"/>
              <a:t> is a group of words which adds meaning to a sentence.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0000FF"/>
                </a:solidFill>
              </a:rPr>
              <a:t>under the tree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with a tasty titbit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in the night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because of the storm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29" y="4922843"/>
            <a:ext cx="9950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There is </a:t>
            </a:r>
            <a:r>
              <a:rPr lang="en-GB" sz="3200" b="1" dirty="0"/>
              <a:t>no active verb </a:t>
            </a:r>
            <a:r>
              <a:rPr lang="en-GB" sz="3200" dirty="0"/>
              <a:t>in a phrase.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31716" y="2132693"/>
            <a:ext cx="2765425" cy="3390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81168F3-A323-7F48-98F1-CE788F9271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0929" y="5416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2154510"/>
            <a:ext cx="3784600" cy="343349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Prepositions show the relationship between words.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445552" y="2698211"/>
            <a:ext cx="10088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due to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10420" y="1437675"/>
            <a:ext cx="96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908333" y="1837916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88928" y="2086001"/>
            <a:ext cx="756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90672" y="4653470"/>
            <a:ext cx="97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165776" y="3441348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56870" y="2935735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446669" y="4102371"/>
            <a:ext cx="441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8098" y="3441347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713035" y="2107764"/>
            <a:ext cx="1559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of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60855" y="3014887"/>
            <a:ext cx="1313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3030" y="5507060"/>
            <a:ext cx="7679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see a pattern in the grouping of these prepositions?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084713" y="4339190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301527" y="2030167"/>
            <a:ext cx="10222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734267" y="3302054"/>
            <a:ext cx="832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923205" y="4861050"/>
            <a:ext cx="1010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244088" y="3109786"/>
            <a:ext cx="4251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120552" y="3883071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440851" y="4773657"/>
            <a:ext cx="8011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269900" y="2543364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0377276" y="3803377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846753" y="4704578"/>
            <a:ext cx="5518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endParaRPr lang="en-GB" sz="2400" b="1" dirty="0">
              <a:solidFill>
                <a:srgbClr val="0000FF"/>
              </a:solidFill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77F82F5-10C9-7048-995E-3D83DADE6E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58598" y="7885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4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6" dur="3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13" grpId="0"/>
      <p:bldP spid="14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17" grpId="0"/>
      <p:bldP spid="18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780208"/>
            <a:ext cx="10573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00FF"/>
                </a:solidFill>
              </a:rPr>
              <a:t>Prepositions</a:t>
            </a:r>
            <a:r>
              <a:rPr lang="en-GB" sz="4400" b="1" dirty="0"/>
              <a:t> </a:t>
            </a:r>
          </a:p>
          <a:p>
            <a:pPr algn="ctr"/>
            <a:r>
              <a:rPr lang="en-GB" sz="3600" dirty="0">
                <a:solidFill>
                  <a:srgbClr val="0000FF"/>
                </a:solidFill>
              </a:rPr>
              <a:t>Prepositions</a:t>
            </a:r>
            <a:r>
              <a:rPr lang="en-GB" sz="3600" dirty="0"/>
              <a:t> link a </a:t>
            </a:r>
            <a:r>
              <a:rPr lang="en-GB" sz="3600" b="1" dirty="0"/>
              <a:t>phrase</a:t>
            </a:r>
            <a:r>
              <a:rPr lang="en-GB" sz="3600" dirty="0"/>
              <a:t> to a clause.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7486" y="2584187"/>
            <a:ext cx="3834581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 think there is a puppy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290962" y="2584187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in </a:t>
            </a:r>
            <a:r>
              <a:rPr lang="en-GB" sz="2800" dirty="0"/>
              <a:t>the wet mud puddle!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3245" y="3237896"/>
            <a:ext cx="3743281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lie down comfortably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32843" y="3237896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with </a:t>
            </a:r>
            <a:r>
              <a:rPr lang="en-GB" sz="2800" dirty="0"/>
              <a:t>the soft, warm cat.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245" y="3929561"/>
            <a:ext cx="3534228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She often goes out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901" y="3935634"/>
            <a:ext cx="400262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in </a:t>
            </a:r>
            <a:r>
              <a:rPr lang="en-GB" sz="2800" dirty="0"/>
              <a:t>the middle of the night.</a:t>
            </a:r>
          </a:p>
        </p:txBody>
      </p:sp>
      <p:pic>
        <p:nvPicPr>
          <p:cNvPr id="16" name="Picture 15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65501" y="2508994"/>
            <a:ext cx="2441575" cy="22453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16075A2-3590-A34E-BC33-638C1081A9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77394" y="7802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6" grpId="0" uiExpand="1" build="p"/>
      <p:bldP spid="8" grpId="0" uiExpand="1" build="p"/>
      <p:bldP spid="9" grpId="0" uiExpand="1" build="p"/>
      <p:bldP spid="11" grpId="0" uiExpand="1" build="p"/>
      <p:bldP spid="1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3039" y="612778"/>
            <a:ext cx="10573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Placing and punctuating phrases and clauses</a:t>
            </a:r>
            <a:endParaRPr lang="en-GB" sz="3600" b="1" dirty="0"/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5505" y="2306607"/>
            <a:ext cx="6901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</a:rPr>
              <a:t>When the cat purrs</a:t>
            </a:r>
            <a:r>
              <a:rPr lang="en-GB" sz="2800" dirty="0"/>
              <a:t>, I feel so very contented.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93858" y="3098646"/>
            <a:ext cx="7208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I feel, </a:t>
            </a:r>
            <a:r>
              <a:rPr lang="en-GB" sz="2800" dirty="0">
                <a:solidFill>
                  <a:srgbClr val="0000FF"/>
                </a:solidFill>
              </a:rPr>
              <a:t>when the cat purrs</a:t>
            </a:r>
            <a:r>
              <a:rPr lang="en-GB" sz="2800" dirty="0">
                <a:solidFill>
                  <a:srgbClr val="000000"/>
                </a:solidFill>
              </a:rPr>
              <a:t>, so very peaceful.</a:t>
            </a:r>
            <a:endParaRPr lang="en-GB" sz="2800" u="sng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6437" y="1386534"/>
            <a:ext cx="11179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000090"/>
                </a:solidFill>
              </a:rPr>
              <a:t>Subordinate clauses can be added at the start, in the middle or at the end of a sentence.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85685" y="2272631"/>
            <a:ext cx="1457158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when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04401" y="3066715"/>
            <a:ext cx="1457158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because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04401" y="3868820"/>
            <a:ext cx="1457158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that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804400" y="4670926"/>
            <a:ext cx="1457158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if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3858" y="3908360"/>
            <a:ext cx="7176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I feel so very honoured </a:t>
            </a:r>
            <a:r>
              <a:rPr lang="en-GB" sz="2800" dirty="0">
                <a:solidFill>
                  <a:srgbClr val="0000FF"/>
                </a:solidFill>
              </a:rPr>
              <a:t>when the cat purrs</a:t>
            </a:r>
            <a:r>
              <a:rPr lang="en-GB" sz="2800" dirty="0">
                <a:solidFill>
                  <a:srgbClr val="000000"/>
                </a:solidFill>
              </a:rPr>
              <a:t>.</a:t>
            </a:r>
            <a:endParaRPr lang="en-GB" sz="2800" u="sng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0410" y="4646116"/>
            <a:ext cx="7566526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Notice how we need commas in the first two.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3039" y="5419072"/>
            <a:ext cx="9325811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Commas separate the clause from the rest of the sentence. </a:t>
            </a:r>
          </a:p>
        </p:txBody>
      </p:sp>
      <p:sp>
        <p:nvSpPr>
          <p:cNvPr id="24" name="Cloud Callout 23"/>
          <p:cNvSpPr/>
          <p:nvPr/>
        </p:nvSpPr>
        <p:spPr>
          <a:xfrm>
            <a:off x="7793790" y="2673685"/>
            <a:ext cx="4050631" cy="1818105"/>
          </a:xfrm>
          <a:prstGeom prst="cloud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No comma is needed when the clause is at the end.  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F4CBDE-4FA1-C149-9F6D-3C8769470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62477" y="64068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91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1" grpId="0"/>
      <p:bldP spid="18" grpId="0"/>
      <p:bldP spid="8" grpId="0" animBg="1"/>
      <p:bldP spid="19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95917" y="1962286"/>
            <a:ext cx="2607083" cy="32447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3039" y="612778"/>
            <a:ext cx="10573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Placing and punctuating phrases and clauses</a:t>
            </a:r>
            <a:endParaRPr lang="en-GB" sz="3600" b="1" dirty="0"/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5505" y="2358102"/>
            <a:ext cx="6901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</a:rPr>
              <a:t>Beside the door</a:t>
            </a:r>
            <a:r>
              <a:rPr lang="en-GB" sz="2800" dirty="0"/>
              <a:t>, the dog is whining to go out.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28354" y="3139446"/>
            <a:ext cx="809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I hope, </a:t>
            </a:r>
            <a:r>
              <a:rPr lang="en-GB" sz="2800" dirty="0">
                <a:solidFill>
                  <a:srgbClr val="0000FF"/>
                </a:solidFill>
              </a:rPr>
              <a:t>in the morning</a:t>
            </a:r>
            <a:r>
              <a:rPr lang="en-GB" sz="2800" dirty="0">
                <a:solidFill>
                  <a:srgbClr val="000000"/>
                </a:solidFill>
              </a:rPr>
              <a:t>, not to find a mess on the floor!</a:t>
            </a:r>
            <a:endParaRPr lang="en-GB" sz="2800" u="sng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6437" y="1386534"/>
            <a:ext cx="11141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000090"/>
                </a:solidFill>
              </a:rPr>
              <a:t>Phrases can be added at the start, in the middle or at the end of a sentence.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5505" y="3929989"/>
            <a:ext cx="7176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The dog eats his dinner </a:t>
            </a:r>
            <a:r>
              <a:rPr lang="en-GB" sz="2800" dirty="0">
                <a:solidFill>
                  <a:srgbClr val="0000FF"/>
                </a:solidFill>
              </a:rPr>
              <a:t>on the floor by the door</a:t>
            </a:r>
            <a:r>
              <a:rPr lang="en-GB" sz="2800" dirty="0">
                <a:solidFill>
                  <a:srgbClr val="000000"/>
                </a:solidFill>
              </a:rPr>
              <a:t>.</a:t>
            </a:r>
            <a:endParaRPr lang="en-GB" sz="2800" u="sng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03158" y="5039894"/>
            <a:ext cx="7566526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Notice how we need commas in the first two.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7136" y="5539873"/>
            <a:ext cx="9325811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Commas separate the phrase from the rest of the sentence. </a:t>
            </a:r>
          </a:p>
        </p:txBody>
      </p:sp>
      <p:sp>
        <p:nvSpPr>
          <p:cNvPr id="24" name="Cloud Callout 23"/>
          <p:cNvSpPr/>
          <p:nvPr/>
        </p:nvSpPr>
        <p:spPr>
          <a:xfrm>
            <a:off x="8791646" y="1947971"/>
            <a:ext cx="3001211" cy="2569601"/>
          </a:xfrm>
          <a:prstGeom prst="cloud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No comma is needed when the phrase is at the end.  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F1B7E33-0ADC-E34D-A290-1479C93391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03268" y="512346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63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1" grpId="0"/>
      <p:bldP spid="18" grpId="0"/>
      <p:bldP spid="8" grpId="0" animBg="1"/>
      <p:bldP spid="19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72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2408</TotalTime>
  <Words>556</Words>
  <Application>Microsoft Office PowerPoint</Application>
  <PresentationFormat>Widescreen</PresentationFormat>
  <Paragraphs>114</Paragraphs>
  <Slides>10</Slides>
  <Notes>9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271</cp:revision>
  <dcterms:created xsi:type="dcterms:W3CDTF">2013-08-23T07:43:20Z</dcterms:created>
  <dcterms:modified xsi:type="dcterms:W3CDTF">2020-06-05T10:42:33Z</dcterms:modified>
</cp:coreProperties>
</file>