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73" r:id="rId2"/>
    <p:sldId id="274" r:id="rId3"/>
    <p:sldId id="275" r:id="rId4"/>
    <p:sldId id="276" r:id="rId5"/>
    <p:sldId id="288" r:id="rId6"/>
    <p:sldId id="289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2FF1A"/>
    <a:srgbClr val="D2DEEF"/>
    <a:srgbClr val="B4C7E7"/>
    <a:srgbClr val="0000FF"/>
    <a:srgbClr val="CCFFCC"/>
    <a:srgbClr val="FF3399"/>
    <a:srgbClr val="990099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280" autoAdjust="0"/>
  </p:normalViewPr>
  <p:slideViewPr>
    <p:cSldViewPr snapToGrid="0">
      <p:cViewPr varScale="1">
        <p:scale>
          <a:sx n="76" d="100"/>
          <a:sy n="76" d="100"/>
        </p:scale>
        <p:origin x="720" y="9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2" d="100"/>
          <a:sy n="52" d="100"/>
        </p:scale>
        <p:origin x="2862" y="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45069D-0DA1-4F58-8F43-90C43489E8AD}" type="datetimeFigureOut">
              <a:rPr lang="en-GB" smtClean="0"/>
              <a:t>24/04/2020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09BC24-41CC-4FC4-BA18-F894B7ED82D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222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478868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87420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329332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09969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215402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454599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24/04/2020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5611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24/04/2020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3201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24/04/2020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9414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24/04/2020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3632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24/04/2020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5399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24/04/2020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3778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24/04/2020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8655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24/04/2020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0257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24/04/2020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6398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24/04/2020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8254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24/04/2020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8080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/>
              <a:t>24/04/2020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8686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8914919" y="1873650"/>
            <a:ext cx="2124994" cy="2929937"/>
            <a:chOff x="8914919" y="2804188"/>
            <a:chExt cx="1408280" cy="1999399"/>
          </a:xfrm>
        </p:grpSpPr>
        <p:sp>
          <p:nvSpPr>
            <p:cNvPr id="12" name="Diagonal Stripe 11"/>
            <p:cNvSpPr/>
            <p:nvPr/>
          </p:nvSpPr>
          <p:spPr>
            <a:xfrm>
              <a:off x="9293650" y="3646702"/>
              <a:ext cx="702628" cy="240424"/>
            </a:xfrm>
            <a:prstGeom prst="diagStripe">
              <a:avLst/>
            </a:prstGeom>
            <a:solidFill>
              <a:srgbClr val="22FF1A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9" name="Isosceles Triangle 8"/>
            <p:cNvSpPr/>
            <p:nvPr/>
          </p:nvSpPr>
          <p:spPr>
            <a:xfrm>
              <a:off x="8914919" y="3470654"/>
              <a:ext cx="691566" cy="817364"/>
            </a:xfrm>
            <a:prstGeom prst="triangle">
              <a:avLst/>
            </a:prstGeom>
            <a:solidFill>
              <a:srgbClr val="22FF1A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Oval 9"/>
            <p:cNvSpPr/>
            <p:nvPr/>
          </p:nvSpPr>
          <p:spPr>
            <a:xfrm rot="1294602">
              <a:off x="9103528" y="2804188"/>
              <a:ext cx="402366" cy="767065"/>
            </a:xfrm>
            <a:prstGeom prst="ellipse">
              <a:avLst/>
            </a:prstGeom>
            <a:solidFill>
              <a:srgbClr val="22FF1A"/>
            </a:solidFill>
            <a:effectLst>
              <a:glow rad="228600">
                <a:schemeClr val="accent1">
                  <a:satMod val="175000"/>
                  <a:alpha val="40000"/>
                </a:schemeClr>
              </a:glo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Diagonal Stripe 10"/>
            <p:cNvSpPr/>
            <p:nvPr/>
          </p:nvSpPr>
          <p:spPr>
            <a:xfrm>
              <a:off x="9405302" y="3797600"/>
              <a:ext cx="917897" cy="301796"/>
            </a:xfrm>
            <a:prstGeom prst="diagStripe">
              <a:avLst/>
            </a:prstGeom>
            <a:solidFill>
              <a:srgbClr val="22FF1A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>
              <a:off x="8952640" y="4288018"/>
              <a:ext cx="232618" cy="477844"/>
            </a:xfrm>
            <a:prstGeom prst="line">
              <a:avLst/>
            </a:prstGeom>
            <a:ln w="76200" cmpd="sng">
              <a:solidFill>
                <a:srgbClr val="22FF1A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9375381" y="4264370"/>
              <a:ext cx="155660" cy="539217"/>
            </a:xfrm>
            <a:prstGeom prst="line">
              <a:avLst/>
            </a:prstGeom>
            <a:ln w="76200" cmpd="sng">
              <a:solidFill>
                <a:srgbClr val="22FF1A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5777" y="618941"/>
            <a:ext cx="10442712" cy="1278529"/>
          </a:xfrm>
        </p:spPr>
        <p:txBody>
          <a:bodyPr>
            <a:noAutofit/>
          </a:bodyPr>
          <a:lstStyle/>
          <a:p>
            <a:pPr algn="l"/>
            <a:r>
              <a:rPr lang="en-GB" sz="5400" b="1" dirty="0">
                <a:latin typeface="+mn-lt"/>
              </a:rPr>
              <a:t>Perfect form</a:t>
            </a:r>
            <a:r>
              <a:rPr lang="en-GB" sz="7200" b="1" dirty="0"/>
              <a:t> </a:t>
            </a:r>
            <a:r>
              <a:rPr lang="en-GB" sz="5400" b="1" dirty="0">
                <a:latin typeface="+mn-lt"/>
              </a:rPr>
              <a:t>of </a:t>
            </a:r>
            <a:r>
              <a:rPr lang="en-GB" sz="5400" b="1" dirty="0">
                <a:solidFill>
                  <a:srgbClr val="0000FF"/>
                </a:solidFill>
                <a:latin typeface="+mn-lt"/>
              </a:rPr>
              <a:t>verbs</a:t>
            </a:r>
            <a:r>
              <a:rPr lang="en-GB" sz="5400" b="1" dirty="0">
                <a:latin typeface="+mn-lt"/>
              </a:rPr>
              <a:t>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675777" y="2535071"/>
            <a:ext cx="7047250" cy="67185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prstClr val="black"/>
                </a:solidFill>
                <a:latin typeface="Calibri Light"/>
              </a:rPr>
              <a:t>She </a:t>
            </a:r>
            <a:r>
              <a:rPr lang="en-GB" sz="2800" i="1" dirty="0">
                <a:solidFill>
                  <a:srgbClr val="FF0000"/>
                </a:solidFill>
                <a:latin typeface="Calibri Light"/>
              </a:rPr>
              <a:t>has</a:t>
            </a:r>
            <a:r>
              <a:rPr lang="en-GB" sz="2800" i="1" dirty="0">
                <a:solidFill>
                  <a:srgbClr val="0000FF"/>
                </a:solidFill>
                <a:latin typeface="Calibri Light"/>
              </a:rPr>
              <a:t> won </a:t>
            </a:r>
            <a:r>
              <a:rPr lang="en-GB" sz="2800" i="1" dirty="0">
                <a:solidFill>
                  <a:prstClr val="black"/>
                </a:solidFill>
                <a:latin typeface="Calibri Light"/>
              </a:rPr>
              <a:t>all of her fights in this competition.</a:t>
            </a:r>
          </a:p>
        </p:txBody>
      </p:sp>
      <p:sp>
        <p:nvSpPr>
          <p:cNvPr id="4" name="Rectangle 3"/>
          <p:cNvSpPr/>
          <p:nvPr/>
        </p:nvSpPr>
        <p:spPr>
          <a:xfrm>
            <a:off x="675777" y="3408409"/>
            <a:ext cx="4233147" cy="67185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prstClr val="black"/>
                </a:solidFill>
                <a:latin typeface="Calibri Light"/>
                <a:ea typeface="Cambria" panose="02040503050406030204" pitchFamily="18" charset="0"/>
                <a:cs typeface="Times New Roman" panose="02020603050405020304" pitchFamily="18" charset="0"/>
              </a:rPr>
              <a:t>Ali </a:t>
            </a:r>
            <a:r>
              <a:rPr lang="en-GB" sz="2800" i="1" dirty="0">
                <a:solidFill>
                  <a:srgbClr val="FF0000"/>
                </a:solidFill>
                <a:latin typeface="Calibri Light"/>
                <a:ea typeface="Cambria" panose="02040503050406030204" pitchFamily="18" charset="0"/>
                <a:cs typeface="Times New Roman" panose="02020603050405020304" pitchFamily="18" charset="0"/>
              </a:rPr>
              <a:t>has</a:t>
            </a:r>
            <a:r>
              <a:rPr lang="en-GB" sz="2800" i="1" dirty="0">
                <a:solidFill>
                  <a:prstClr val="black"/>
                </a:solidFill>
                <a:latin typeface="Calibri Ligh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Calibri Light"/>
                <a:ea typeface="Cambria" panose="02040503050406030204" pitchFamily="18" charset="0"/>
                <a:cs typeface="Times New Roman" panose="02020603050405020304" pitchFamily="18" charset="0"/>
              </a:rPr>
              <a:t>achieved</a:t>
            </a:r>
            <a:r>
              <a:rPr lang="en-GB" sz="2800" i="1" dirty="0">
                <a:solidFill>
                  <a:prstClr val="black"/>
                </a:solidFill>
                <a:latin typeface="Calibri Light"/>
                <a:ea typeface="Cambria" panose="02040503050406030204" pitchFamily="18" charset="0"/>
                <a:cs typeface="Times New Roman" panose="02020603050405020304" pitchFamily="18" charset="0"/>
              </a:rPr>
              <a:t> a top score.</a:t>
            </a:r>
            <a:endParaRPr lang="en-GB" sz="2800" i="1" dirty="0">
              <a:solidFill>
                <a:prstClr val="black"/>
              </a:solidFill>
              <a:latin typeface="Calibri Ligh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75777" y="4348560"/>
            <a:ext cx="3518912" cy="67185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prstClr val="black"/>
                </a:solidFill>
                <a:latin typeface="Calibri Light"/>
                <a:ea typeface="Cambria" panose="02040503050406030204" pitchFamily="18" charset="0"/>
                <a:cs typeface="Times New Roman" panose="02020603050405020304" pitchFamily="18" charset="0"/>
              </a:rPr>
              <a:t>We </a:t>
            </a:r>
            <a:r>
              <a:rPr lang="en-GB" sz="2800" i="1" dirty="0">
                <a:solidFill>
                  <a:srgbClr val="FF0000"/>
                </a:solidFill>
                <a:latin typeface="Calibri Light"/>
                <a:ea typeface="Cambria" panose="02040503050406030204" pitchFamily="18" charset="0"/>
                <a:cs typeface="Times New Roman" panose="02020603050405020304" pitchFamily="18" charset="0"/>
              </a:rPr>
              <a:t>have</a:t>
            </a:r>
            <a:r>
              <a:rPr lang="en-GB" sz="2800" i="1" dirty="0">
                <a:solidFill>
                  <a:prstClr val="black"/>
                </a:solidFill>
                <a:latin typeface="Calibri Ligh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Calibri Light"/>
                <a:ea typeface="Cambria" panose="02040503050406030204" pitchFamily="18" charset="0"/>
                <a:cs typeface="Times New Roman" panose="02020603050405020304" pitchFamily="18" charset="0"/>
              </a:rPr>
              <a:t>tried</a:t>
            </a:r>
            <a:r>
              <a:rPr lang="en-GB" sz="2800" i="1" dirty="0">
                <a:solidFill>
                  <a:prstClr val="black"/>
                </a:solidFill>
                <a:latin typeface="Calibri Light"/>
                <a:ea typeface="Cambria" panose="02040503050406030204" pitchFamily="18" charset="0"/>
                <a:cs typeface="Times New Roman" panose="02020603050405020304" pitchFamily="18" charset="0"/>
              </a:rPr>
              <a:t> our best.</a:t>
            </a:r>
            <a:endParaRPr lang="en-GB" sz="2800" i="1" dirty="0">
              <a:solidFill>
                <a:prstClr val="black"/>
              </a:solidFill>
              <a:latin typeface="Calibri Light"/>
              <a:ea typeface="MS Mincho"/>
              <a:cs typeface="Times New Roman" panose="02020603050405020304" pitchFamily="18" charset="0"/>
            </a:endParaRPr>
          </a:p>
        </p:txBody>
      </p:sp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B79177F4-B4BF-4940-BB44-796D9C6413A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702169" y="4278085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349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1318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3" grpId="0"/>
      <p:bldP spid="4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41200" y="251496"/>
            <a:ext cx="8438801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3600" b="1" dirty="0">
                <a:ea typeface="MS Mincho"/>
                <a:cs typeface="Times New Roman" panose="02020603050405020304" pitchFamily="18" charset="0"/>
              </a:rPr>
              <a:t>Perfect form</a:t>
            </a:r>
          </a:p>
          <a:p>
            <a:pPr algn="ctr">
              <a:spcAft>
                <a:spcPts val="0"/>
              </a:spcAft>
              <a:tabLst>
                <a:tab pos="6031230" algn="r"/>
              </a:tabLst>
            </a:pPr>
            <a:r>
              <a:rPr lang="en-GB" sz="2800" b="1" i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 </a:t>
            </a:r>
            <a:r>
              <a:rPr lang="en-GB" sz="28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The perfect form of the past tense suggests that </a:t>
            </a:r>
          </a:p>
          <a:p>
            <a:pPr algn="ctr">
              <a:spcAft>
                <a:spcPts val="0"/>
              </a:spcAft>
              <a:tabLst>
                <a:tab pos="6031230" algn="r"/>
              </a:tabLst>
            </a:pPr>
            <a:r>
              <a:rPr lang="en-GB" sz="28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a past action is </a:t>
            </a:r>
            <a:r>
              <a:rPr lang="en-GB" sz="2800" dirty="0">
                <a:solidFill>
                  <a:schemeClr val="bg1"/>
                </a:solidFill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still affecting the present.</a:t>
            </a:r>
            <a:endParaRPr lang="en-GB" sz="2400" dirty="0">
              <a:solidFill>
                <a:schemeClr val="bg1"/>
              </a:solidFill>
              <a:effectLst/>
              <a:latin typeface="Cambria" panose="02040503050406030204" pitchFamily="18" charset="0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31585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9526906"/>
              </p:ext>
            </p:extLst>
          </p:nvPr>
        </p:nvGraphicFramePr>
        <p:xfrm>
          <a:off x="898785" y="2758722"/>
          <a:ext cx="7968681" cy="3023702"/>
        </p:xfrm>
        <a:graphic>
          <a:graphicData uri="http://schemas.openxmlformats.org/drawingml/2006/table">
            <a:tbl>
              <a:tblPr firstRow="1" firstCol="1" bandRow="1"/>
              <a:tblGrid>
                <a:gridCol w="3983872">
                  <a:extLst>
                    <a:ext uri="{9D8B030D-6E8A-4147-A177-3AD203B41FA5}">
                      <a16:colId xmlns:a16="http://schemas.microsoft.com/office/drawing/2014/main" val="4031140314"/>
                    </a:ext>
                  </a:extLst>
                </a:gridCol>
                <a:gridCol w="3984809">
                  <a:extLst>
                    <a:ext uri="{9D8B030D-6E8A-4147-A177-3AD203B41FA5}">
                      <a16:colId xmlns:a16="http://schemas.microsoft.com/office/drawing/2014/main" val="1136001904"/>
                    </a:ext>
                  </a:extLst>
                </a:gridCol>
              </a:tblGrid>
              <a:tr h="58767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800" b="1" dirty="0"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Simple past</a:t>
                      </a:r>
                      <a:endParaRPr lang="en-GB" sz="20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800" b="1" dirty="0"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Perfect form</a:t>
                      </a:r>
                      <a:endParaRPr lang="en-GB" sz="20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76224048"/>
                  </a:ext>
                </a:extLst>
              </a:tr>
              <a:tr h="243602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42255607"/>
                  </a:ext>
                </a:extLst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735324" y="3085082"/>
            <a:ext cx="370032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Ali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punctured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the ball.</a:t>
            </a:r>
            <a:endParaRPr lang="en-GB" sz="28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80174" y="5066682"/>
            <a:ext cx="3629820" cy="7027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We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had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a horrible day .</a:t>
            </a:r>
            <a:endParaRPr lang="en-GB" sz="28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20589" y="3983523"/>
            <a:ext cx="2795765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I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injured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my knee.</a:t>
            </a:r>
            <a:endParaRPr lang="en-GB" sz="28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940515" y="3128261"/>
            <a:ext cx="4004686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Ali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has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punctured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the ball.</a:t>
            </a:r>
            <a:endParaRPr lang="en-GB" sz="28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940515" y="5066682"/>
            <a:ext cx="4286250" cy="7027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We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have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had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a horrible day.</a:t>
            </a:r>
            <a:endParaRPr lang="en-GB" sz="28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941356" y="4052820"/>
            <a:ext cx="3568542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I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have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injured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my knee.</a:t>
            </a:r>
            <a:endParaRPr lang="en-GB" sz="28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474499" y="1505774"/>
            <a:ext cx="39602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i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still affecting the present</a:t>
            </a:r>
            <a:r>
              <a:rPr lang="en-GB" sz="28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. </a:t>
            </a:r>
            <a:endParaRPr lang="en-GB" sz="2800" dirty="0"/>
          </a:p>
        </p:txBody>
      </p:sp>
      <p:sp>
        <p:nvSpPr>
          <p:cNvPr id="16" name="Rounded Rectangular Callout 15"/>
          <p:cNvSpPr/>
          <p:nvPr/>
        </p:nvSpPr>
        <p:spPr>
          <a:xfrm>
            <a:off x="9268235" y="2242998"/>
            <a:ext cx="2219030" cy="995632"/>
          </a:xfrm>
          <a:prstGeom prst="wedgeRoundRectCallout">
            <a:avLst>
              <a:gd name="adj1" fmla="val -73245"/>
              <a:gd name="adj2" fmla="val 82161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Ali punctured the ball </a:t>
            </a:r>
            <a:r>
              <a:rPr lang="en-GB" sz="2000" i="1" dirty="0">
                <a:solidFill>
                  <a:schemeClr val="tx1"/>
                </a:solidFill>
              </a:rPr>
              <a:t>in the past </a:t>
            </a:r>
            <a:r>
              <a:rPr lang="en-GB" sz="2000" dirty="0">
                <a:solidFill>
                  <a:schemeClr val="tx1"/>
                </a:solidFill>
              </a:rPr>
              <a:t>and it is </a:t>
            </a:r>
            <a:r>
              <a:rPr lang="en-GB" sz="2000" i="1" dirty="0">
                <a:solidFill>
                  <a:schemeClr val="tx1"/>
                </a:solidFill>
              </a:rPr>
              <a:t>still</a:t>
            </a:r>
            <a:r>
              <a:rPr lang="en-GB" sz="2000" dirty="0">
                <a:solidFill>
                  <a:schemeClr val="tx1"/>
                </a:solidFill>
              </a:rPr>
              <a:t> flat.</a:t>
            </a:r>
          </a:p>
        </p:txBody>
      </p:sp>
      <p:sp>
        <p:nvSpPr>
          <p:cNvPr id="17" name="Rounded Rectangular Callout 16"/>
          <p:cNvSpPr/>
          <p:nvPr/>
        </p:nvSpPr>
        <p:spPr>
          <a:xfrm>
            <a:off x="9265376" y="3726555"/>
            <a:ext cx="2219030" cy="995632"/>
          </a:xfrm>
          <a:prstGeom prst="wedgeRoundRectCallout">
            <a:avLst>
              <a:gd name="adj1" fmla="val -83373"/>
              <a:gd name="adj2" fmla="val 28810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I injured my knee </a:t>
            </a:r>
            <a:r>
              <a:rPr lang="en-GB" sz="2000" i="1" dirty="0">
                <a:solidFill>
                  <a:schemeClr val="tx1"/>
                </a:solidFill>
              </a:rPr>
              <a:t>in the past </a:t>
            </a:r>
            <a:r>
              <a:rPr lang="en-GB" sz="2000" dirty="0">
                <a:solidFill>
                  <a:schemeClr val="tx1"/>
                </a:solidFill>
              </a:rPr>
              <a:t>and it </a:t>
            </a:r>
            <a:r>
              <a:rPr lang="en-GB" sz="2000" i="1" dirty="0">
                <a:solidFill>
                  <a:schemeClr val="tx1"/>
                </a:solidFill>
              </a:rPr>
              <a:t>still</a:t>
            </a:r>
            <a:r>
              <a:rPr lang="en-GB" sz="2000" dirty="0">
                <a:solidFill>
                  <a:schemeClr val="tx1"/>
                </a:solidFill>
              </a:rPr>
              <a:t> hurts!</a:t>
            </a:r>
          </a:p>
        </p:txBody>
      </p:sp>
      <p:sp>
        <p:nvSpPr>
          <p:cNvPr id="20" name="Rounded Rectangular Callout 19"/>
          <p:cNvSpPr/>
          <p:nvPr/>
        </p:nvSpPr>
        <p:spPr>
          <a:xfrm>
            <a:off x="9241841" y="5080232"/>
            <a:ext cx="2468895" cy="1135119"/>
          </a:xfrm>
          <a:prstGeom prst="wedgeRoundRectCallout">
            <a:avLst>
              <a:gd name="adj1" fmla="val -60781"/>
              <a:gd name="adj2" fmla="val -7864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We had a horrible day </a:t>
            </a:r>
            <a:r>
              <a:rPr lang="en-GB" sz="2000" i="1" dirty="0">
                <a:solidFill>
                  <a:schemeClr val="tx1"/>
                </a:solidFill>
              </a:rPr>
              <a:t>in the past </a:t>
            </a:r>
            <a:r>
              <a:rPr lang="en-GB" sz="2000" dirty="0">
                <a:solidFill>
                  <a:schemeClr val="tx1"/>
                </a:solidFill>
              </a:rPr>
              <a:t>and we are </a:t>
            </a:r>
            <a:r>
              <a:rPr lang="en-GB" sz="2000" i="1" dirty="0">
                <a:solidFill>
                  <a:schemeClr val="tx1"/>
                </a:solidFill>
              </a:rPr>
              <a:t>still</a:t>
            </a:r>
            <a:r>
              <a:rPr lang="en-GB" sz="2000" dirty="0">
                <a:solidFill>
                  <a:schemeClr val="tx1"/>
                </a:solidFill>
              </a:rPr>
              <a:t> in it!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880174" y="553293"/>
            <a:ext cx="1508872" cy="2288620"/>
            <a:chOff x="8914919" y="2804188"/>
            <a:chExt cx="1408280" cy="1999399"/>
          </a:xfrm>
          <a:solidFill>
            <a:srgbClr val="000090"/>
          </a:solidFill>
        </p:grpSpPr>
        <p:sp>
          <p:nvSpPr>
            <p:cNvPr id="19" name="Diagonal Stripe 18"/>
            <p:cNvSpPr/>
            <p:nvPr/>
          </p:nvSpPr>
          <p:spPr>
            <a:xfrm>
              <a:off x="9293650" y="3646702"/>
              <a:ext cx="702628" cy="240424"/>
            </a:xfrm>
            <a:prstGeom prst="diagStripe">
              <a:avLst/>
            </a:prstGeom>
            <a:grpFill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1" name="Isosceles Triangle 20"/>
            <p:cNvSpPr/>
            <p:nvPr/>
          </p:nvSpPr>
          <p:spPr>
            <a:xfrm>
              <a:off x="8914919" y="3470654"/>
              <a:ext cx="691566" cy="817364"/>
            </a:xfrm>
            <a:prstGeom prst="triangle">
              <a:avLst/>
            </a:prstGeom>
            <a:grpFill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Oval 21"/>
            <p:cNvSpPr/>
            <p:nvPr/>
          </p:nvSpPr>
          <p:spPr>
            <a:xfrm rot="1294602">
              <a:off x="9103528" y="2804188"/>
              <a:ext cx="402366" cy="767065"/>
            </a:xfrm>
            <a:prstGeom prst="ellipse">
              <a:avLst/>
            </a:prstGeom>
            <a:grpFill/>
            <a:effectLst>
              <a:glow rad="228600">
                <a:schemeClr val="accent1">
                  <a:satMod val="175000"/>
                  <a:alpha val="40000"/>
                </a:schemeClr>
              </a:glo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Diagonal Stripe 22"/>
            <p:cNvSpPr/>
            <p:nvPr/>
          </p:nvSpPr>
          <p:spPr>
            <a:xfrm>
              <a:off x="9405302" y="3797600"/>
              <a:ext cx="917897" cy="301796"/>
            </a:xfrm>
            <a:prstGeom prst="diagStripe">
              <a:avLst/>
            </a:prstGeom>
            <a:grpFill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24" name="Straight Connector 23"/>
            <p:cNvCxnSpPr/>
            <p:nvPr/>
          </p:nvCxnSpPr>
          <p:spPr>
            <a:xfrm flipH="1">
              <a:off x="8952640" y="4288018"/>
              <a:ext cx="232618" cy="477844"/>
            </a:xfrm>
            <a:prstGeom prst="line">
              <a:avLst/>
            </a:prstGeom>
            <a:grpFill/>
            <a:ln w="76200" cmpd="sng">
              <a:solidFill>
                <a:srgbClr val="00009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9375381" y="4264370"/>
              <a:ext cx="155660" cy="539217"/>
            </a:xfrm>
            <a:prstGeom prst="line">
              <a:avLst/>
            </a:prstGeom>
            <a:grpFill/>
            <a:ln w="76200" cmpd="sng">
              <a:solidFill>
                <a:srgbClr val="00009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333771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FF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 animBg="1"/>
      <p:bldP spid="17" grpId="0" animBg="1"/>
      <p:bldP spid="2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98184" y="805342"/>
            <a:ext cx="1057355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Perfect Form </a:t>
            </a:r>
          </a:p>
          <a:p>
            <a:pPr algn="ctr">
              <a:spcAft>
                <a:spcPts val="0"/>
              </a:spcAft>
            </a:pPr>
            <a:r>
              <a:rPr lang="en-GB" sz="2400" dirty="0">
                <a:ea typeface="MS Mincho"/>
                <a:cs typeface="Times New Roman" panose="02020603050405020304" pitchFamily="18" charset="0"/>
              </a:rPr>
              <a:t>The perfect form is created using the verb ‘</a:t>
            </a:r>
            <a:r>
              <a:rPr lang="en-GB" sz="2400" dirty="0">
                <a:solidFill>
                  <a:srgbClr val="FF0000"/>
                </a:solidFill>
                <a:ea typeface="MS Mincho"/>
                <a:cs typeface="Times New Roman" panose="02020603050405020304" pitchFamily="18" charset="0"/>
              </a:rPr>
              <a:t>have</a:t>
            </a:r>
            <a:r>
              <a:rPr lang="en-GB" sz="2400" dirty="0">
                <a:ea typeface="MS Mincho"/>
                <a:cs typeface="Times New Roman" panose="02020603050405020304" pitchFamily="18" charset="0"/>
              </a:rPr>
              <a:t>/</a:t>
            </a:r>
            <a:r>
              <a:rPr lang="en-GB" sz="2400" dirty="0">
                <a:solidFill>
                  <a:srgbClr val="FF0000"/>
                </a:solidFill>
                <a:ea typeface="MS Mincho"/>
                <a:cs typeface="Times New Roman" panose="02020603050405020304" pitchFamily="18" charset="0"/>
              </a:rPr>
              <a:t>has</a:t>
            </a:r>
            <a:r>
              <a:rPr lang="en-GB" sz="2400" dirty="0">
                <a:ea typeface="MS Mincho"/>
                <a:cs typeface="Times New Roman" panose="02020603050405020304" pitchFamily="18" charset="0"/>
              </a:rPr>
              <a:t>’.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457832" y="1919462"/>
            <a:ext cx="635528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i="1" dirty="0" err="1">
                <a:latin typeface="+mj-lt"/>
              </a:rPr>
              <a:t>Basanti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dirty="0">
                <a:solidFill>
                  <a:srgbClr val="FF0000"/>
                </a:solidFill>
                <a:latin typeface="+mj-lt"/>
              </a:rPr>
              <a:t>has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 collected </a:t>
            </a:r>
            <a:r>
              <a:rPr lang="en-GB" sz="2400" i="1" dirty="0">
                <a:latin typeface="+mj-lt"/>
              </a:rPr>
              <a:t>four trophies.</a:t>
            </a:r>
          </a:p>
          <a:p>
            <a:pPr algn="ctr">
              <a:lnSpc>
                <a:spcPct val="150000"/>
              </a:lnSpc>
            </a:pPr>
            <a:r>
              <a:rPr lang="en-GB" sz="2400" i="1" dirty="0">
                <a:latin typeface="+mj-lt"/>
              </a:rPr>
              <a:t>She </a:t>
            </a:r>
            <a:r>
              <a:rPr lang="en-GB" sz="2400" i="1" dirty="0">
                <a:solidFill>
                  <a:srgbClr val="FF0000"/>
                </a:solidFill>
                <a:latin typeface="+mj-lt"/>
              </a:rPr>
              <a:t>has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 skated </a:t>
            </a:r>
            <a:r>
              <a:rPr lang="en-GB" sz="2400" i="1" dirty="0">
                <a:latin typeface="+mj-lt"/>
              </a:rPr>
              <a:t>here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GB" sz="2400" i="1" dirty="0">
                <a:latin typeface="+mj-lt"/>
              </a:rPr>
              <a:t>for years.</a:t>
            </a:r>
          </a:p>
          <a:p>
            <a:pPr algn="ctr">
              <a:lnSpc>
                <a:spcPct val="150000"/>
              </a:lnSpc>
            </a:pPr>
            <a:r>
              <a:rPr lang="en-GB" sz="2400" i="1" dirty="0">
                <a:latin typeface="+mj-lt"/>
              </a:rPr>
              <a:t>We </a:t>
            </a:r>
            <a:r>
              <a:rPr lang="en-GB" sz="2400" i="1" dirty="0">
                <a:solidFill>
                  <a:srgbClr val="FF0000"/>
                </a:solidFill>
                <a:latin typeface="+mj-lt"/>
              </a:rPr>
              <a:t>have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 picked </a:t>
            </a:r>
            <a:r>
              <a:rPr lang="en-GB" sz="2400" i="1" dirty="0">
                <a:latin typeface="+mj-lt"/>
              </a:rPr>
              <a:t>our teams already.</a:t>
            </a:r>
          </a:p>
          <a:p>
            <a:pPr algn="ctr">
              <a:lnSpc>
                <a:spcPct val="150000"/>
              </a:lnSpc>
            </a:pPr>
            <a:r>
              <a:rPr lang="en-GB" sz="2400" i="1" dirty="0">
                <a:latin typeface="+mj-lt"/>
              </a:rPr>
              <a:t>Asha </a:t>
            </a:r>
            <a:r>
              <a:rPr lang="en-GB" sz="2400" i="1" dirty="0">
                <a:solidFill>
                  <a:srgbClr val="FF0000"/>
                </a:solidFill>
                <a:latin typeface="+mj-lt"/>
              </a:rPr>
              <a:t>has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 taken </a:t>
            </a:r>
            <a:r>
              <a:rPr lang="en-GB" sz="2400" i="1" dirty="0">
                <a:latin typeface="+mj-lt"/>
              </a:rPr>
              <a:t>the last drink.</a:t>
            </a:r>
          </a:p>
          <a:p>
            <a:pPr algn="ctr">
              <a:lnSpc>
                <a:spcPct val="150000"/>
              </a:lnSpc>
            </a:pPr>
            <a:r>
              <a:rPr lang="en-GB" sz="2400" i="1" dirty="0">
                <a:latin typeface="+mj-lt"/>
              </a:rPr>
              <a:t>I </a:t>
            </a:r>
            <a:r>
              <a:rPr lang="en-GB" sz="2400" i="1" dirty="0">
                <a:solidFill>
                  <a:srgbClr val="FF0000"/>
                </a:solidFill>
                <a:latin typeface="+mj-lt"/>
              </a:rPr>
              <a:t>have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 forgotten </a:t>
            </a:r>
            <a:r>
              <a:rPr lang="en-GB" sz="2400" i="1" dirty="0">
                <a:latin typeface="+mj-lt"/>
              </a:rPr>
              <a:t>my kit.</a:t>
            </a:r>
          </a:p>
          <a:p>
            <a:pPr algn="ctr">
              <a:lnSpc>
                <a:spcPct val="150000"/>
              </a:lnSpc>
            </a:pPr>
            <a:r>
              <a:rPr lang="en-GB" sz="2400" i="1" dirty="0">
                <a:latin typeface="+mj-lt"/>
              </a:rPr>
              <a:t>Tom </a:t>
            </a:r>
            <a:r>
              <a:rPr lang="en-GB" sz="2400" i="1" dirty="0">
                <a:solidFill>
                  <a:srgbClr val="FF0000"/>
                </a:solidFill>
                <a:latin typeface="+mj-lt"/>
              </a:rPr>
              <a:t>has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swum</a:t>
            </a:r>
            <a:r>
              <a:rPr lang="en-GB" sz="2400" i="1" dirty="0">
                <a:latin typeface="+mj-lt"/>
              </a:rPr>
              <a:t> in three competitions.</a:t>
            </a:r>
          </a:p>
          <a:p>
            <a:pPr algn="ctr">
              <a:lnSpc>
                <a:spcPct val="150000"/>
              </a:lnSpc>
            </a:pPr>
            <a:endParaRPr lang="en-GB" sz="2400" i="1" dirty="0">
              <a:latin typeface="+mj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1232246" y="2175446"/>
            <a:ext cx="2124994" cy="2929937"/>
            <a:chOff x="8914919" y="2804188"/>
            <a:chExt cx="1408280" cy="1999399"/>
          </a:xfrm>
        </p:grpSpPr>
        <p:sp>
          <p:nvSpPr>
            <p:cNvPr id="8" name="Diagonal Stripe 7"/>
            <p:cNvSpPr/>
            <p:nvPr/>
          </p:nvSpPr>
          <p:spPr>
            <a:xfrm>
              <a:off x="9293650" y="3646702"/>
              <a:ext cx="702628" cy="240424"/>
            </a:xfrm>
            <a:prstGeom prst="diagStripe">
              <a:avLst/>
            </a:prstGeom>
            <a:solidFill>
              <a:srgbClr val="FF3399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9" name="Isosceles Triangle 8"/>
            <p:cNvSpPr/>
            <p:nvPr/>
          </p:nvSpPr>
          <p:spPr>
            <a:xfrm>
              <a:off x="8914919" y="3470654"/>
              <a:ext cx="691566" cy="817364"/>
            </a:xfrm>
            <a:prstGeom prst="triangle">
              <a:avLst/>
            </a:prstGeom>
            <a:solidFill>
              <a:srgbClr val="FF3399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Oval 9"/>
            <p:cNvSpPr/>
            <p:nvPr/>
          </p:nvSpPr>
          <p:spPr>
            <a:xfrm rot="1294602">
              <a:off x="9103528" y="2804188"/>
              <a:ext cx="402366" cy="767065"/>
            </a:xfrm>
            <a:prstGeom prst="ellipse">
              <a:avLst/>
            </a:prstGeom>
            <a:solidFill>
              <a:srgbClr val="FF3399"/>
            </a:solidFill>
            <a:effectLst>
              <a:glow rad="228600">
                <a:schemeClr val="accent6">
                  <a:satMod val="175000"/>
                  <a:alpha val="40000"/>
                </a:schemeClr>
              </a:glo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Diagonal Stripe 10"/>
            <p:cNvSpPr/>
            <p:nvPr/>
          </p:nvSpPr>
          <p:spPr>
            <a:xfrm>
              <a:off x="9405302" y="3797600"/>
              <a:ext cx="917897" cy="301796"/>
            </a:xfrm>
            <a:prstGeom prst="diagStripe">
              <a:avLst/>
            </a:prstGeom>
            <a:solidFill>
              <a:srgbClr val="FF3399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12" name="Straight Connector 11"/>
            <p:cNvCxnSpPr/>
            <p:nvPr/>
          </p:nvCxnSpPr>
          <p:spPr>
            <a:xfrm flipH="1">
              <a:off x="8952640" y="4288018"/>
              <a:ext cx="232618" cy="477844"/>
            </a:xfrm>
            <a:prstGeom prst="line">
              <a:avLst/>
            </a:prstGeom>
            <a:ln w="76200" cmpd="sng">
              <a:solidFill>
                <a:srgbClr val="FF3399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9375381" y="4264370"/>
              <a:ext cx="155660" cy="539217"/>
            </a:xfrm>
            <a:prstGeom prst="line">
              <a:avLst/>
            </a:prstGeom>
            <a:ln w="76200" cmpd="sng">
              <a:solidFill>
                <a:srgbClr val="FF3399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68E7C23A-DA2F-CE48-80AA-446E0FB34ED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324181" y="5105383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6103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738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34444" y="373344"/>
            <a:ext cx="1057355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3200" b="1" dirty="0">
                <a:ea typeface="MS Mincho"/>
                <a:cs typeface="Times New Roman" panose="02020603050405020304" pitchFamily="18" charset="0"/>
              </a:rPr>
              <a:t>Perfect form</a:t>
            </a:r>
          </a:p>
          <a:p>
            <a:pPr algn="ctr">
              <a:spcAft>
                <a:spcPts val="0"/>
              </a:spcAft>
            </a:pPr>
            <a:r>
              <a:rPr lang="en-GB" sz="2800" b="1" i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 </a:t>
            </a:r>
            <a:r>
              <a:rPr lang="en-GB" sz="2400" i="1" dirty="0">
                <a:solidFill>
                  <a:schemeClr val="accent1">
                    <a:lumMod val="50000"/>
                  </a:schemeClr>
                </a:solidFill>
                <a:ea typeface="MS Mincho"/>
                <a:cs typeface="Times New Roman" panose="02020603050405020304" pitchFamily="18" charset="0"/>
              </a:rPr>
              <a:t>Change these sentences into the </a:t>
            </a:r>
            <a:r>
              <a:rPr lang="en-GB" sz="2400" b="1" i="1" dirty="0">
                <a:solidFill>
                  <a:schemeClr val="accent1">
                    <a:lumMod val="50000"/>
                  </a:schemeClr>
                </a:solidFill>
                <a:ea typeface="MS Mincho"/>
                <a:cs typeface="Times New Roman" panose="02020603050405020304" pitchFamily="18" charset="0"/>
              </a:rPr>
              <a:t>simple past</a:t>
            </a:r>
            <a:r>
              <a:rPr lang="en-GB" sz="2400" i="1" dirty="0">
                <a:solidFill>
                  <a:schemeClr val="accent1">
                    <a:lumMod val="50000"/>
                  </a:schemeClr>
                </a:solidFill>
                <a:ea typeface="MS Mincho"/>
                <a:cs typeface="Times New Roman" panose="02020603050405020304" pitchFamily="18" charset="0"/>
              </a:rPr>
              <a:t>,</a:t>
            </a:r>
          </a:p>
          <a:p>
            <a:pPr>
              <a:spcAft>
                <a:spcPts val="0"/>
              </a:spcAft>
              <a:tabLst>
                <a:tab pos="6031230" algn="r"/>
              </a:tabLst>
            </a:pPr>
            <a:endParaRPr lang="en-GB" sz="2800" dirty="0">
              <a:effectLst/>
              <a:latin typeface="Cambria" panose="02040503050406030204" pitchFamily="18" charset="0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4376212"/>
              </p:ext>
            </p:extLst>
          </p:nvPr>
        </p:nvGraphicFramePr>
        <p:xfrm>
          <a:off x="937135" y="3946228"/>
          <a:ext cx="10368175" cy="2147964"/>
        </p:xfrm>
        <a:graphic>
          <a:graphicData uri="http://schemas.openxmlformats.org/drawingml/2006/table">
            <a:tbl>
              <a:tblPr firstRow="1" firstCol="1" bandRow="1"/>
              <a:tblGrid>
                <a:gridCol w="5183478">
                  <a:extLst>
                    <a:ext uri="{9D8B030D-6E8A-4147-A177-3AD203B41FA5}">
                      <a16:colId xmlns:a16="http://schemas.microsoft.com/office/drawing/2014/main" val="4031140314"/>
                    </a:ext>
                  </a:extLst>
                </a:gridCol>
                <a:gridCol w="5184697">
                  <a:extLst>
                    <a:ext uri="{9D8B030D-6E8A-4147-A177-3AD203B41FA5}">
                      <a16:colId xmlns:a16="http://schemas.microsoft.com/office/drawing/2014/main" val="1136001904"/>
                    </a:ext>
                  </a:extLst>
                </a:gridCol>
              </a:tblGrid>
              <a:tr h="4152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800" b="1" dirty="0"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Simple past</a:t>
                      </a:r>
                      <a:endParaRPr lang="en-GB" sz="20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800" b="1" dirty="0"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Perfect form</a:t>
                      </a:r>
                      <a:endParaRPr lang="en-GB" sz="20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76224048"/>
                  </a:ext>
                </a:extLst>
              </a:tr>
              <a:tr h="172124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42255607"/>
                  </a:ext>
                </a:extLst>
              </a:tr>
            </a:tbl>
          </a:graphicData>
        </a:graphic>
      </p:graphicFrame>
      <p:sp>
        <p:nvSpPr>
          <p:cNvPr id="15" name="Rectangle 14"/>
          <p:cNvSpPr/>
          <p:nvPr/>
        </p:nvSpPr>
        <p:spPr>
          <a:xfrm>
            <a:off x="4325513" y="1609200"/>
            <a:ext cx="350346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i="1" dirty="0">
                <a:solidFill>
                  <a:schemeClr val="accent1">
                    <a:lumMod val="50000"/>
                  </a:schemeClr>
                </a:solidFill>
                <a:ea typeface="MS Mincho"/>
                <a:cs typeface="Times New Roman" panose="02020603050405020304" pitchFamily="18" charset="0"/>
              </a:rPr>
              <a:t>and then the </a:t>
            </a:r>
            <a:r>
              <a:rPr lang="en-GB" sz="2400" b="1" i="1" dirty="0">
                <a:solidFill>
                  <a:schemeClr val="accent1">
                    <a:lumMod val="50000"/>
                  </a:schemeClr>
                </a:solidFill>
                <a:ea typeface="MS Mincho"/>
                <a:cs typeface="Times New Roman" panose="02020603050405020304" pitchFamily="18" charset="0"/>
              </a:rPr>
              <a:t>perfect form</a:t>
            </a:r>
            <a:r>
              <a:rPr lang="en-GB" sz="2400" dirty="0">
                <a:solidFill>
                  <a:schemeClr val="accent1">
                    <a:lumMod val="50000"/>
                  </a:schemeClr>
                </a:solidFill>
                <a:ea typeface="MS Mincho"/>
                <a:cs typeface="Times New Roman" panose="02020603050405020304" pitchFamily="18" charset="0"/>
              </a:rPr>
              <a:t>.</a:t>
            </a:r>
            <a:endParaRPr lang="en-GB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81243" y="2161066"/>
            <a:ext cx="3587440" cy="46166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GB" sz="2400" i="1" dirty="0" err="1">
                <a:latin typeface="+mj-lt"/>
                <a:ea typeface="MS Mincho"/>
                <a:cs typeface="Times New Roman" panose="02020603050405020304" pitchFamily="18" charset="0"/>
              </a:rPr>
              <a:t>Basanti</a:t>
            </a:r>
            <a:r>
              <a:rPr lang="en-GB" sz="2400" i="1" dirty="0">
                <a:latin typeface="+mj-lt"/>
                <a:ea typeface="MS Mincho"/>
                <a:cs typeface="Times New Roman" panose="02020603050405020304" pitchFamily="18" charset="0"/>
              </a:rPr>
              <a:t> balances carefully .</a:t>
            </a:r>
            <a:endParaRPr lang="en-GB" sz="2400" i="1" dirty="0">
              <a:effectLst/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1853910" y="4319092"/>
            <a:ext cx="3700326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400" i="1" dirty="0" err="1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Basanti</a:t>
            </a:r>
            <a:r>
              <a:rPr lang="en-GB" sz="24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4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balanced</a:t>
            </a:r>
            <a:r>
              <a:rPr lang="en-GB" sz="24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carefully.</a:t>
            </a:r>
            <a:endParaRPr lang="en-GB" sz="24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6627278" y="4319092"/>
            <a:ext cx="4267300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400" i="1" dirty="0" err="1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Basanti</a:t>
            </a:r>
            <a:r>
              <a:rPr lang="en-GB" sz="24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4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has</a:t>
            </a:r>
            <a:r>
              <a:rPr lang="en-GB" sz="24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4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balanced</a:t>
            </a:r>
            <a:r>
              <a:rPr lang="en-GB" sz="24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carefully.</a:t>
            </a:r>
            <a:endParaRPr lang="en-GB" sz="24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843884" y="2827363"/>
            <a:ext cx="2547044" cy="46166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GB" sz="2400" i="1" dirty="0">
                <a:latin typeface="+mj-lt"/>
                <a:ea typeface="MS Mincho"/>
                <a:cs typeface="Times New Roman" panose="02020603050405020304" pitchFamily="18" charset="0"/>
              </a:rPr>
              <a:t>Ali catches the ball.</a:t>
            </a:r>
            <a:endParaRPr lang="en-GB" sz="2400" i="1" dirty="0">
              <a:effectLst/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1405326" y="4837765"/>
            <a:ext cx="4387857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4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Ali </a:t>
            </a:r>
            <a:r>
              <a:rPr lang="en-GB" sz="24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caught</a:t>
            </a:r>
            <a:r>
              <a:rPr lang="en-GB" sz="24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the ball.</a:t>
            </a:r>
            <a:endParaRPr lang="en-GB" sz="24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6176235" y="4844667"/>
            <a:ext cx="5169386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4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Ali </a:t>
            </a:r>
            <a:r>
              <a:rPr lang="en-GB" sz="24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has</a:t>
            </a:r>
            <a:r>
              <a:rPr lang="en-GB" sz="24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4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caught</a:t>
            </a:r>
            <a:r>
              <a:rPr lang="en-GB" sz="24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the ball.</a:t>
            </a:r>
            <a:endParaRPr lang="en-GB" sz="24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6686733" y="2281477"/>
            <a:ext cx="2366353" cy="46166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GB" sz="2400" i="1" dirty="0">
                <a:latin typeface="+mj-lt"/>
                <a:ea typeface="MS Mincho"/>
                <a:cs typeface="Times New Roman" panose="02020603050405020304" pitchFamily="18" charset="0"/>
              </a:rPr>
              <a:t>We ride our bikes.</a:t>
            </a:r>
            <a:endParaRPr lang="en-GB" sz="2400" i="1" dirty="0">
              <a:effectLst/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1510144" y="5367352"/>
            <a:ext cx="4387857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4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We </a:t>
            </a:r>
            <a:r>
              <a:rPr lang="en-GB" sz="24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rode</a:t>
            </a:r>
            <a:r>
              <a:rPr lang="en-GB" sz="24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our bikes.</a:t>
            </a:r>
            <a:endParaRPr lang="en-GB" sz="24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223912" y="5430620"/>
            <a:ext cx="5169387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4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We </a:t>
            </a:r>
            <a:r>
              <a:rPr lang="en-GB" sz="24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have</a:t>
            </a:r>
            <a:r>
              <a:rPr lang="en-GB" sz="24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4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ridden</a:t>
            </a:r>
            <a:r>
              <a:rPr lang="en-GB" sz="24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our bikes.</a:t>
            </a:r>
            <a:endParaRPr lang="en-GB" sz="24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31598" y="681120"/>
            <a:ext cx="2097087" cy="646331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b="1" dirty="0"/>
              <a:t>Perfect Form</a:t>
            </a:r>
          </a:p>
          <a:p>
            <a:pPr algn="ctr"/>
            <a:r>
              <a:rPr lang="en-GB" dirty="0">
                <a:solidFill>
                  <a:srgbClr val="FF0000"/>
                </a:solidFill>
              </a:rPr>
              <a:t>has</a:t>
            </a:r>
            <a:r>
              <a:rPr lang="en-GB" dirty="0"/>
              <a:t>/</a:t>
            </a:r>
            <a:r>
              <a:rPr lang="en-GB" dirty="0">
                <a:solidFill>
                  <a:srgbClr val="FF0000"/>
                </a:solidFill>
              </a:rPr>
              <a:t>have</a:t>
            </a:r>
            <a:r>
              <a:rPr lang="en-GB" dirty="0"/>
              <a:t> + </a:t>
            </a:r>
            <a:r>
              <a:rPr lang="en-GB" dirty="0">
                <a:solidFill>
                  <a:srgbClr val="0000FF"/>
                </a:solidFill>
              </a:rPr>
              <a:t>verb-</a:t>
            </a:r>
            <a:r>
              <a:rPr lang="en-GB" i="1" dirty="0" err="1">
                <a:solidFill>
                  <a:srgbClr val="0000FF"/>
                </a:solidFill>
              </a:rPr>
              <a:t>ed</a:t>
            </a:r>
            <a:endParaRPr lang="en-GB" i="1" dirty="0">
              <a:solidFill>
                <a:srgbClr val="0000FF"/>
              </a:solidFill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9554285" y="855089"/>
            <a:ext cx="1850163" cy="2929936"/>
            <a:chOff x="8975884" y="867663"/>
            <a:chExt cx="1850163" cy="2929936"/>
          </a:xfrm>
        </p:grpSpPr>
        <p:sp>
          <p:nvSpPr>
            <p:cNvPr id="17" name="Diagonal Stripe 16"/>
            <p:cNvSpPr/>
            <p:nvPr/>
          </p:nvSpPr>
          <p:spPr>
            <a:xfrm rot="10800000">
              <a:off x="9096605" y="2454387"/>
              <a:ext cx="1060215" cy="352319"/>
            </a:xfrm>
            <a:prstGeom prst="diagStripe">
              <a:avLst/>
            </a:prstGeom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0" name="Isosceles Triangle 19"/>
            <p:cNvSpPr/>
            <p:nvPr/>
          </p:nvSpPr>
          <p:spPr>
            <a:xfrm>
              <a:off x="9782522" y="1844309"/>
              <a:ext cx="1043525" cy="1197772"/>
            </a:xfrm>
            <a:prstGeom prst="triangle">
              <a:avLst/>
            </a:prstGeom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Oval 26"/>
            <p:cNvSpPr/>
            <p:nvPr/>
          </p:nvSpPr>
          <p:spPr>
            <a:xfrm rot="1294602">
              <a:off x="10067120" y="867663"/>
              <a:ext cx="607142" cy="1124063"/>
            </a:xfrm>
            <a:prstGeom prst="ellipse">
              <a:avLst/>
            </a:prstGeom>
            <a:effectLst>
              <a:glow rad="228600">
                <a:schemeClr val="accent5">
                  <a:satMod val="175000"/>
                  <a:alpha val="40000"/>
                </a:schemeClr>
              </a:glow>
            </a:effectLst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Diagonal Stripe 27"/>
            <p:cNvSpPr/>
            <p:nvPr/>
          </p:nvSpPr>
          <p:spPr>
            <a:xfrm rot="13233127">
              <a:off x="8975884" y="1807853"/>
              <a:ext cx="1385041" cy="442254"/>
            </a:xfrm>
            <a:prstGeom prst="diagStripe">
              <a:avLst/>
            </a:prstGeom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29" name="Straight Connector 28"/>
            <p:cNvCxnSpPr/>
            <p:nvPr/>
          </p:nvCxnSpPr>
          <p:spPr>
            <a:xfrm flipH="1">
              <a:off x="9839442" y="3042083"/>
              <a:ext cx="351004" cy="700237"/>
            </a:xfrm>
            <a:prstGeom prst="line">
              <a:avLst/>
            </a:prstGeom>
            <a:ln w="76200" cmpd="sng">
              <a:solidFill>
                <a:schemeClr val="accent4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10477339" y="3007426"/>
              <a:ext cx="234880" cy="790173"/>
            </a:xfrm>
            <a:prstGeom prst="line">
              <a:avLst/>
            </a:prstGeom>
            <a:ln w="76200" cmpd="sng">
              <a:solidFill>
                <a:srgbClr val="FFC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360144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3" grpId="0" animBg="1"/>
      <p:bldP spid="18" grpId="0"/>
      <p:bldP spid="19" grpId="0"/>
      <p:bldP spid="21" grpId="0" animBg="1"/>
      <p:bldP spid="22" grpId="0"/>
      <p:bldP spid="23" grpId="0"/>
      <p:bldP spid="24" grpId="0" animBg="1"/>
      <p:bldP spid="25" grpId="0"/>
      <p:bldP spid="2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79391" y="1108084"/>
            <a:ext cx="54259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Perfect form of past tense </a:t>
            </a:r>
            <a:endParaRPr lang="en-GB" sz="4800" b="1" dirty="0"/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785610" y="5589816"/>
            <a:ext cx="10573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i="1" dirty="0">
                <a:solidFill>
                  <a:schemeClr val="accent5">
                    <a:lumMod val="75000"/>
                  </a:schemeClr>
                </a:solidFill>
              </a:rPr>
              <a:t>Turn these verbs into </a:t>
            </a:r>
            <a:r>
              <a:rPr lang="en-GB" sz="2800" b="1" i="1" dirty="0">
                <a:solidFill>
                  <a:schemeClr val="accent5">
                    <a:lumMod val="75000"/>
                  </a:schemeClr>
                </a:solidFill>
              </a:rPr>
              <a:t>perfect </a:t>
            </a:r>
            <a:r>
              <a:rPr lang="en-GB" sz="2800" i="1" dirty="0">
                <a:solidFill>
                  <a:schemeClr val="accent5">
                    <a:lumMod val="75000"/>
                  </a:schemeClr>
                </a:solidFill>
              </a:rPr>
              <a:t>form.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0594980"/>
              </p:ext>
            </p:extLst>
          </p:nvPr>
        </p:nvGraphicFramePr>
        <p:xfrm>
          <a:off x="2124765" y="2356203"/>
          <a:ext cx="8128000" cy="311016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468884174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1860899559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Simple</a:t>
                      </a:r>
                      <a:r>
                        <a:rPr lang="en-GB" sz="2800" b="1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past</a:t>
                      </a:r>
                      <a:endParaRPr lang="en-GB" sz="2800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Perfect</a:t>
                      </a:r>
                      <a:r>
                        <a:rPr lang="en-GB" sz="2800" b="1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form</a:t>
                      </a:r>
                      <a:endParaRPr lang="en-GB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29598202"/>
                  </a:ext>
                </a:extLst>
              </a:tr>
              <a:tr h="2592000">
                <a:tc>
                  <a:txBody>
                    <a:bodyPr/>
                    <a:lstStyle/>
                    <a:p>
                      <a:pPr algn="ctr"/>
                      <a:endParaRPr lang="en-GB" sz="2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6901807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074699" y="3612279"/>
            <a:ext cx="41244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 err="1">
                <a:latin typeface="+mj-lt"/>
              </a:rPr>
              <a:t>Basanti</a:t>
            </a:r>
            <a:r>
              <a:rPr lang="en-GB" sz="2800" i="1" dirty="0"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was</a:t>
            </a:r>
            <a:r>
              <a:rPr lang="en-GB" sz="2800" i="1" dirty="0">
                <a:latin typeface="+mj-lt"/>
              </a:rPr>
              <a:t> cross with me.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218748" y="406976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The teacher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shouted</a:t>
            </a:r>
            <a:r>
              <a:rPr lang="en-GB" sz="2800" i="1" dirty="0">
                <a:latin typeface="+mj-lt"/>
              </a:rPr>
              <a:t>. </a:t>
            </a:r>
            <a:endParaRPr lang="en-GB" sz="4000" i="1" dirty="0">
              <a:solidFill>
                <a:schemeClr val="dk1"/>
              </a:solidFill>
              <a:latin typeface="+mj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196353" y="4562583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dk1"/>
                </a:solidFill>
                <a:latin typeface="+mj-lt"/>
              </a:rPr>
              <a:t>I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sulked </a:t>
            </a:r>
            <a:r>
              <a:rPr lang="en-GB" sz="2800" i="1" dirty="0">
                <a:solidFill>
                  <a:schemeClr val="dk1"/>
                </a:solidFill>
                <a:latin typeface="+mj-lt"/>
              </a:rPr>
              <a:t>all evening.</a:t>
            </a:r>
            <a:endParaRPr lang="en-GB" sz="2800" i="1" dirty="0">
              <a:latin typeface="+mj-lt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24765" y="315478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My day really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sucked</a:t>
            </a:r>
            <a:r>
              <a:rPr lang="en-GB" sz="2800" i="1" dirty="0">
                <a:latin typeface="+mj-lt"/>
              </a:rPr>
              <a:t>.</a:t>
            </a:r>
          </a:p>
        </p:txBody>
      </p:sp>
      <p:sp>
        <p:nvSpPr>
          <p:cNvPr id="13" name="Rounded Rectangular Callout 2"/>
          <p:cNvSpPr/>
          <p:nvPr/>
        </p:nvSpPr>
        <p:spPr>
          <a:xfrm>
            <a:off x="10116922" y="621340"/>
            <a:ext cx="1386685" cy="46627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0000FF"/>
                </a:solidFill>
              </a:rPr>
              <a:t>ANSWERS</a:t>
            </a:r>
          </a:p>
        </p:txBody>
      </p:sp>
      <p:grpSp>
        <p:nvGrpSpPr>
          <p:cNvPr id="22" name="Group 21"/>
          <p:cNvGrpSpPr/>
          <p:nvPr/>
        </p:nvGrpSpPr>
        <p:grpSpPr>
          <a:xfrm>
            <a:off x="1031063" y="792214"/>
            <a:ext cx="1672333" cy="2099998"/>
            <a:chOff x="8914919" y="2804188"/>
            <a:chExt cx="1408280" cy="1999399"/>
          </a:xfrm>
          <a:solidFill>
            <a:schemeClr val="accent4">
              <a:lumMod val="75000"/>
            </a:schemeClr>
          </a:solidFill>
        </p:grpSpPr>
        <p:sp>
          <p:nvSpPr>
            <p:cNvPr id="23" name="Diagonal Stripe 22"/>
            <p:cNvSpPr/>
            <p:nvPr/>
          </p:nvSpPr>
          <p:spPr>
            <a:xfrm>
              <a:off x="9293650" y="3646702"/>
              <a:ext cx="702628" cy="240424"/>
            </a:xfrm>
            <a:prstGeom prst="diagStripe">
              <a:avLst/>
            </a:prstGeom>
            <a:grpFill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14919" y="3470654"/>
              <a:ext cx="691566" cy="817364"/>
            </a:xfrm>
            <a:prstGeom prst="triangle">
              <a:avLst/>
            </a:prstGeom>
            <a:grpFill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Oval 24"/>
            <p:cNvSpPr/>
            <p:nvPr/>
          </p:nvSpPr>
          <p:spPr>
            <a:xfrm rot="1294602">
              <a:off x="9103528" y="2804188"/>
              <a:ext cx="402366" cy="767065"/>
            </a:xfrm>
            <a:prstGeom prst="ellipse">
              <a:avLst/>
            </a:prstGeom>
            <a:grpFill/>
            <a:effectLst>
              <a:glow rad="228600">
                <a:schemeClr val="accent4">
                  <a:satMod val="175000"/>
                  <a:alpha val="40000"/>
                </a:schemeClr>
              </a:glo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Diagonal Stripe 25"/>
            <p:cNvSpPr/>
            <p:nvPr/>
          </p:nvSpPr>
          <p:spPr>
            <a:xfrm>
              <a:off x="9405302" y="3797600"/>
              <a:ext cx="917897" cy="301796"/>
            </a:xfrm>
            <a:prstGeom prst="diagStripe">
              <a:avLst/>
            </a:prstGeom>
            <a:grpFill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27" name="Straight Connector 26"/>
            <p:cNvCxnSpPr/>
            <p:nvPr/>
          </p:nvCxnSpPr>
          <p:spPr>
            <a:xfrm flipH="1">
              <a:off x="8952640" y="4288018"/>
              <a:ext cx="232618" cy="477844"/>
            </a:xfrm>
            <a:prstGeom prst="line">
              <a:avLst/>
            </a:prstGeom>
            <a:grpFill/>
            <a:ln w="76200" cmpd="sng">
              <a:solidFill>
                <a:srgbClr val="BF9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9375381" y="4264370"/>
              <a:ext cx="155660" cy="539217"/>
            </a:xfrm>
            <a:prstGeom prst="line">
              <a:avLst/>
            </a:prstGeom>
            <a:grpFill/>
            <a:ln w="76200" cmpd="sng"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F8234494-E4A3-6C49-ACFF-08FD1E6FA76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022149" y="887672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5975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49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6" grpId="0"/>
      <p:bldP spid="10" grpId="0"/>
      <p:bldP spid="11" grpId="0"/>
      <p:bldP spid="12" grpId="0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5361196"/>
              </p:ext>
            </p:extLst>
          </p:nvPr>
        </p:nvGraphicFramePr>
        <p:xfrm>
          <a:off x="2124765" y="2356203"/>
          <a:ext cx="8128000" cy="311016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468884174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1860899559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Simple</a:t>
                      </a:r>
                      <a:r>
                        <a:rPr lang="en-GB" sz="2800" b="1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past</a:t>
                      </a:r>
                      <a:endParaRPr lang="en-GB" sz="2800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Perfect form</a:t>
                      </a:r>
                      <a:endParaRPr lang="en-GB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29598202"/>
                  </a:ext>
                </a:extLst>
              </a:tr>
              <a:tr h="2592000">
                <a:tc>
                  <a:txBody>
                    <a:bodyPr/>
                    <a:lstStyle/>
                    <a:p>
                      <a:pPr algn="ctr"/>
                      <a:endParaRPr lang="en-GB" sz="2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06901807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124995" y="3612279"/>
            <a:ext cx="40741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 err="1">
                <a:latin typeface="+mj-lt"/>
              </a:rPr>
              <a:t>Basanti</a:t>
            </a:r>
            <a:r>
              <a:rPr lang="en-GB" sz="2800" i="1" dirty="0"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was</a:t>
            </a:r>
            <a:r>
              <a:rPr lang="en-GB" sz="2800" i="1" dirty="0">
                <a:latin typeface="+mj-lt"/>
              </a:rPr>
              <a:t> cross with me.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218748" y="406976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The teacher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shouted</a:t>
            </a:r>
            <a:r>
              <a:rPr lang="en-GB" sz="2800" i="1" dirty="0">
                <a:latin typeface="+mj-lt"/>
              </a:rPr>
              <a:t>. </a:t>
            </a:r>
            <a:endParaRPr lang="en-GB" sz="4000" i="1" dirty="0">
              <a:solidFill>
                <a:schemeClr val="dk1"/>
              </a:solidFill>
              <a:latin typeface="+mj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196353" y="4562583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dk1"/>
                </a:solidFill>
                <a:latin typeface="+mj-lt"/>
              </a:rPr>
              <a:t>I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sulked</a:t>
            </a:r>
            <a:r>
              <a:rPr lang="en-GB" sz="2800" i="1" dirty="0">
                <a:solidFill>
                  <a:schemeClr val="dk1"/>
                </a:solidFill>
                <a:latin typeface="+mj-lt"/>
              </a:rPr>
              <a:t> all evening.</a:t>
            </a:r>
            <a:endParaRPr lang="en-GB" sz="2800" i="1" dirty="0">
              <a:latin typeface="+mj-lt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24765" y="315478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My day really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sucked</a:t>
            </a:r>
            <a:r>
              <a:rPr lang="en-GB" sz="2800" i="1" dirty="0">
                <a:latin typeface="+mj-lt"/>
              </a:rPr>
              <a:t>.</a:t>
            </a:r>
          </a:p>
        </p:txBody>
      </p:sp>
      <p:sp>
        <p:nvSpPr>
          <p:cNvPr id="13" name="Rounded Rectangular Callout 2"/>
          <p:cNvSpPr/>
          <p:nvPr/>
        </p:nvSpPr>
        <p:spPr>
          <a:xfrm>
            <a:off x="10116922" y="621340"/>
            <a:ext cx="1386685" cy="46627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0000FF"/>
                </a:solidFill>
              </a:rPr>
              <a:t>ANSWERS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364168" y="361227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 err="1">
                <a:latin typeface="+mj-lt"/>
              </a:rPr>
              <a:t>Basanti</a:t>
            </a:r>
            <a:r>
              <a:rPr lang="en-GB" sz="2800" i="1" dirty="0">
                <a:latin typeface="+mj-lt"/>
              </a:rPr>
              <a:t> </a:t>
            </a:r>
            <a:r>
              <a:rPr lang="en-GB" sz="2800" i="1" dirty="0">
                <a:solidFill>
                  <a:srgbClr val="FF0000"/>
                </a:solidFill>
                <a:latin typeface="+mj-lt"/>
              </a:rPr>
              <a:t>has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 been</a:t>
            </a:r>
            <a:r>
              <a:rPr lang="en-GB" sz="2800" i="1" dirty="0">
                <a:latin typeface="+mj-lt"/>
              </a:rPr>
              <a:t> cross.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341773" y="406976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The teacher </a:t>
            </a:r>
            <a:r>
              <a:rPr lang="en-GB" sz="2800" i="1" dirty="0">
                <a:solidFill>
                  <a:srgbClr val="FF0000"/>
                </a:solidFill>
                <a:latin typeface="+mj-lt"/>
              </a:rPr>
              <a:t>has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 shouted</a:t>
            </a:r>
            <a:r>
              <a:rPr lang="en-GB" sz="2800" i="1" dirty="0">
                <a:latin typeface="+mj-lt"/>
              </a:rPr>
              <a:t>. </a:t>
            </a:r>
            <a:endParaRPr lang="en-GB" sz="4000" i="1" dirty="0">
              <a:solidFill>
                <a:schemeClr val="dk1"/>
              </a:solidFill>
              <a:latin typeface="+mj-lt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319378" y="4562583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dk1"/>
                </a:solidFill>
                <a:latin typeface="+mj-lt"/>
              </a:rPr>
              <a:t>I </a:t>
            </a:r>
            <a:r>
              <a:rPr lang="en-GB" sz="2800" i="1" dirty="0">
                <a:solidFill>
                  <a:srgbClr val="FF0000"/>
                </a:solidFill>
                <a:latin typeface="+mj-lt"/>
              </a:rPr>
              <a:t>have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 sulked</a:t>
            </a:r>
            <a:r>
              <a:rPr lang="en-GB" sz="2800" i="1" dirty="0">
                <a:solidFill>
                  <a:schemeClr val="dk1"/>
                </a:solidFill>
                <a:latin typeface="+mj-lt"/>
              </a:rPr>
              <a:t> all evening.</a:t>
            </a:r>
            <a:endParaRPr lang="en-GB" sz="2800" i="1" dirty="0">
              <a:latin typeface="+mj-lt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247790" y="315478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My day </a:t>
            </a:r>
            <a:r>
              <a:rPr lang="en-GB" sz="2800" i="1" dirty="0">
                <a:solidFill>
                  <a:srgbClr val="FF0000"/>
                </a:solidFill>
                <a:latin typeface="+mj-lt"/>
              </a:rPr>
              <a:t>has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GB" sz="2800" i="1" dirty="0">
                <a:solidFill>
                  <a:srgbClr val="000000"/>
                </a:solidFill>
                <a:latin typeface="+mj-lt"/>
              </a:rPr>
              <a:t>really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 sucked</a:t>
            </a:r>
            <a:r>
              <a:rPr lang="en-GB" sz="2800" i="1" dirty="0">
                <a:latin typeface="+mj-lt"/>
              </a:rPr>
              <a:t>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741117" y="1145808"/>
            <a:ext cx="8618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Perfect form of past tense </a:t>
            </a:r>
            <a:endParaRPr lang="en-GB" sz="4800" b="1" dirty="0"/>
          </a:p>
        </p:txBody>
      </p:sp>
      <p:grpSp>
        <p:nvGrpSpPr>
          <p:cNvPr id="18" name="Group 17"/>
          <p:cNvGrpSpPr/>
          <p:nvPr/>
        </p:nvGrpSpPr>
        <p:grpSpPr>
          <a:xfrm>
            <a:off x="1031063" y="792214"/>
            <a:ext cx="1672333" cy="2099998"/>
            <a:chOff x="8914919" y="2804188"/>
            <a:chExt cx="1408280" cy="1999399"/>
          </a:xfrm>
          <a:solidFill>
            <a:schemeClr val="accent4">
              <a:lumMod val="75000"/>
            </a:schemeClr>
          </a:solidFill>
        </p:grpSpPr>
        <p:sp>
          <p:nvSpPr>
            <p:cNvPr id="21" name="Diagonal Stripe 20"/>
            <p:cNvSpPr/>
            <p:nvPr/>
          </p:nvSpPr>
          <p:spPr>
            <a:xfrm>
              <a:off x="9293650" y="3646702"/>
              <a:ext cx="702628" cy="240424"/>
            </a:xfrm>
            <a:prstGeom prst="diagStripe">
              <a:avLst/>
            </a:prstGeom>
            <a:grpFill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2" name="Isosceles Triangle 21"/>
            <p:cNvSpPr/>
            <p:nvPr/>
          </p:nvSpPr>
          <p:spPr>
            <a:xfrm>
              <a:off x="8914919" y="3470654"/>
              <a:ext cx="691566" cy="817364"/>
            </a:xfrm>
            <a:prstGeom prst="triangle">
              <a:avLst/>
            </a:prstGeom>
            <a:grpFill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Oval 22"/>
            <p:cNvSpPr/>
            <p:nvPr/>
          </p:nvSpPr>
          <p:spPr>
            <a:xfrm rot="1294602">
              <a:off x="9103528" y="2804188"/>
              <a:ext cx="402366" cy="767065"/>
            </a:xfrm>
            <a:prstGeom prst="ellipse">
              <a:avLst/>
            </a:prstGeom>
            <a:grpFill/>
            <a:effectLst>
              <a:glow rad="228600">
                <a:schemeClr val="accent4">
                  <a:satMod val="175000"/>
                  <a:alpha val="40000"/>
                </a:schemeClr>
              </a:glo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Diagonal Stripe 23"/>
            <p:cNvSpPr/>
            <p:nvPr/>
          </p:nvSpPr>
          <p:spPr>
            <a:xfrm>
              <a:off x="9405302" y="3797600"/>
              <a:ext cx="917897" cy="301796"/>
            </a:xfrm>
            <a:prstGeom prst="diagStripe">
              <a:avLst/>
            </a:prstGeom>
            <a:grpFill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25" name="Straight Connector 24"/>
            <p:cNvCxnSpPr/>
            <p:nvPr/>
          </p:nvCxnSpPr>
          <p:spPr>
            <a:xfrm flipH="1">
              <a:off x="8952640" y="4288018"/>
              <a:ext cx="232618" cy="477844"/>
            </a:xfrm>
            <a:prstGeom prst="line">
              <a:avLst/>
            </a:prstGeom>
            <a:grpFill/>
            <a:ln w="76200" cmpd="sng">
              <a:solidFill>
                <a:srgbClr val="BF9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9375381" y="4264370"/>
              <a:ext cx="155660" cy="539217"/>
            </a:xfrm>
            <a:prstGeom prst="line">
              <a:avLst/>
            </a:prstGeom>
            <a:grpFill/>
            <a:ln w="76200" cmpd="sng"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007030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1667</TotalTime>
  <Words>356</Words>
  <Application>Microsoft Office PowerPoint</Application>
  <PresentationFormat>Widescreen</PresentationFormat>
  <Paragraphs>70</Paragraphs>
  <Slides>6</Slides>
  <Notes>6</Notes>
  <HiddenSlides>0</HiddenSlides>
  <MMClips>3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MS Mincho</vt:lpstr>
      <vt:lpstr>Arial</vt:lpstr>
      <vt:lpstr>Calibri</vt:lpstr>
      <vt:lpstr>Calibri Light</vt:lpstr>
      <vt:lpstr>Cambria</vt:lpstr>
      <vt:lpstr>Times New Roman</vt:lpstr>
      <vt:lpstr>Office Theme</vt:lpstr>
      <vt:lpstr>Perfect form of verbs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Pronouns</dc:title>
  <dc:creator>Deidre Holes</dc:creator>
  <cp:lastModifiedBy>DeputyHead</cp:lastModifiedBy>
  <cp:revision>196</cp:revision>
  <cp:lastPrinted>2019-02-20T14:33:39Z</cp:lastPrinted>
  <dcterms:created xsi:type="dcterms:W3CDTF">2013-08-23T07:43:20Z</dcterms:created>
  <dcterms:modified xsi:type="dcterms:W3CDTF">2020-04-24T09:32:21Z</dcterms:modified>
</cp:coreProperties>
</file>